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11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12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13.xml" ContentType="application/vnd.openxmlformats-officedocument.presentationml.notesSlide+xml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embeddings/oleObject9.bin" ContentType="application/vnd.openxmlformats-officedocument.oleObject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2.xml" ContentType="application/vnd.openxmlformats-officedocument.drawingml.chart+xml"/>
  <Override PartName="/ppt/notesSlides/notesSlide25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rts/chart5.xml" ContentType="application/vnd.openxmlformats-officedocument.drawingml.chart+xml"/>
  <Override PartName="/ppt/notesSlides/notesSlide37.xml" ContentType="application/vnd.openxmlformats-officedocument.presentationml.notesSlide+xml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3"/>
  </p:notesMasterIdLst>
  <p:sldIdLst>
    <p:sldId id="305" r:id="rId2"/>
    <p:sldId id="308" r:id="rId3"/>
    <p:sldId id="277" r:id="rId4"/>
    <p:sldId id="278" r:id="rId5"/>
    <p:sldId id="279" r:id="rId6"/>
    <p:sldId id="280" r:id="rId7"/>
    <p:sldId id="281" r:id="rId8"/>
    <p:sldId id="306" r:id="rId9"/>
    <p:sldId id="257" r:id="rId10"/>
    <p:sldId id="258" r:id="rId11"/>
    <p:sldId id="259" r:id="rId12"/>
    <p:sldId id="260" r:id="rId13"/>
    <p:sldId id="261" r:id="rId14"/>
    <p:sldId id="346" r:id="rId15"/>
    <p:sldId id="262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307" r:id="rId25"/>
    <p:sldId id="274" r:id="rId26"/>
    <p:sldId id="275" r:id="rId27"/>
    <p:sldId id="284" r:id="rId28"/>
    <p:sldId id="285" r:id="rId29"/>
    <p:sldId id="345" r:id="rId30"/>
    <p:sldId id="282" r:id="rId31"/>
    <p:sldId id="289" r:id="rId32"/>
    <p:sldId id="290" r:id="rId33"/>
    <p:sldId id="291" r:id="rId34"/>
    <p:sldId id="292" r:id="rId35"/>
    <p:sldId id="293" r:id="rId36"/>
    <p:sldId id="294" r:id="rId37"/>
    <p:sldId id="303" r:id="rId38"/>
    <p:sldId id="304" r:id="rId39"/>
    <p:sldId id="302" r:id="rId40"/>
    <p:sldId id="295" r:id="rId41"/>
    <p:sldId id="297" r:id="rId42"/>
    <p:sldId id="298" r:id="rId43"/>
    <p:sldId id="299" r:id="rId44"/>
    <p:sldId id="300" r:id="rId45"/>
    <p:sldId id="288" r:id="rId46"/>
    <p:sldId id="283" r:id="rId47"/>
    <p:sldId id="309" r:id="rId48"/>
    <p:sldId id="313" r:id="rId49"/>
    <p:sldId id="331" r:id="rId50"/>
    <p:sldId id="314" r:id="rId51"/>
    <p:sldId id="315" r:id="rId52"/>
    <p:sldId id="332" r:id="rId53"/>
    <p:sldId id="317" r:id="rId54"/>
    <p:sldId id="333" r:id="rId55"/>
    <p:sldId id="342" r:id="rId56"/>
    <p:sldId id="343" r:id="rId57"/>
    <p:sldId id="344" r:id="rId58"/>
    <p:sldId id="321" r:id="rId59"/>
    <p:sldId id="322" r:id="rId60"/>
    <p:sldId id="334" r:id="rId61"/>
    <p:sldId id="335" r:id="rId62"/>
    <p:sldId id="336" r:id="rId63"/>
    <p:sldId id="337" r:id="rId64"/>
    <p:sldId id="338" r:id="rId65"/>
    <p:sldId id="325" r:id="rId66"/>
    <p:sldId id="327" r:id="rId67"/>
    <p:sldId id="329" r:id="rId68"/>
    <p:sldId id="330" r:id="rId69"/>
    <p:sldId id="339" r:id="rId70"/>
    <p:sldId id="340" r:id="rId71"/>
    <p:sldId id="341" r:id="rId7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5" d="100"/>
          <a:sy n="95" d="100"/>
        </p:scale>
        <p:origin x="-132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notesMaster" Target="notesMasters/notesMaster1.xml"/><Relationship Id="rId74" Type="http://schemas.openxmlformats.org/officeDocument/2006/relationships/printerSettings" Target="printerSettings/printerSettings1.bin"/><Relationship Id="rId75" Type="http://schemas.openxmlformats.org/officeDocument/2006/relationships/presProps" Target="presProps.xml"/><Relationship Id="rId76" Type="http://schemas.openxmlformats.org/officeDocument/2006/relationships/viewProps" Target="viewProps.xml"/><Relationship Id="rId77" Type="http://schemas.openxmlformats.org/officeDocument/2006/relationships/theme" Target="theme/theme1.xml"/><Relationship Id="rId78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yi:Dropbox:ORAM-SC:svn:sc-ram:results%20(version%201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yi:Dropbox:ORAM-SC:svn:sc-ram:results%20(version%201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yi:Dropbox:ORAM-SC:svn:sc-ram:results%20(version%201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yi:Dropbox:ORAM-SC:svn:sc-ram:results%20(version%201)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Untitled:Users:wangxiao:Desktop:oram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1955565413478"/>
          <c:y val="0.0601852139172259"/>
          <c:w val="0.764055857454438"/>
          <c:h val="0.733908533573525"/>
        </c:manualLayout>
      </c:layout>
      <c:lineChart>
        <c:grouping val="standard"/>
        <c:varyColors val="0"/>
        <c:ser>
          <c:idx val="2"/>
          <c:order val="0"/>
          <c:tx>
            <c:strRef>
              <c:f>Sheet2!$A$8</c:f>
              <c:strCache>
                <c:ptCount val="1"/>
                <c:pt idx="0">
                  <c:v>Automated ciruits</c:v>
                </c:pt>
              </c:strCache>
            </c:strRef>
          </c:tx>
          <c:spPr>
            <a:ln w="19050">
              <a:solidFill>
                <a:schemeClr val="accent2"/>
              </a:solidFill>
            </a:ln>
          </c:spPr>
          <c:marker>
            <c:symbol val="star"/>
            <c:size val="10"/>
            <c:spPr>
              <a:ln w="25400">
                <a:solidFill>
                  <a:schemeClr val="accent2"/>
                </a:solidFill>
              </a:ln>
            </c:spPr>
          </c:marker>
          <c:cat>
            <c:numRef>
              <c:f>Sheet2!$B$2:$G$2</c:f>
              <c:numCache>
                <c:formatCode>General</c:formatCode>
                <c:ptCount val="6"/>
                <c:pt idx="0">
                  <c:v>15.0</c:v>
                </c:pt>
                <c:pt idx="1">
                  <c:v>16.0</c:v>
                </c:pt>
                <c:pt idx="2">
                  <c:v>17.0</c:v>
                </c:pt>
                <c:pt idx="3">
                  <c:v>18.0</c:v>
                </c:pt>
                <c:pt idx="4">
                  <c:v>19.0</c:v>
                </c:pt>
                <c:pt idx="5">
                  <c:v>20.0</c:v>
                </c:pt>
              </c:numCache>
            </c:numRef>
          </c:cat>
          <c:val>
            <c:numRef>
              <c:f>Sheet2!$B$8:$G$8</c:f>
              <c:numCache>
                <c:formatCode>General</c:formatCode>
                <c:ptCount val="6"/>
                <c:pt idx="0">
                  <c:v>828.899328</c:v>
                </c:pt>
                <c:pt idx="1">
                  <c:v>1764.75</c:v>
                </c:pt>
                <c:pt idx="2">
                  <c:v>3744.0</c:v>
                </c:pt>
                <c:pt idx="3">
                  <c:v>7917.0</c:v>
                </c:pt>
                <c:pt idx="4">
                  <c:v>16703.82</c:v>
                </c:pt>
                <c:pt idx="5">
                  <c:v>35144.073216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Sheet2!$A$7</c:f>
              <c:strCache>
                <c:ptCount val="1"/>
                <c:pt idx="0">
                  <c:v>Ours</c:v>
                </c:pt>
              </c:strCache>
            </c:strRef>
          </c:tx>
          <c:spPr>
            <a:ln w="19050">
              <a:solidFill>
                <a:schemeClr val="accent1"/>
              </a:solidFill>
            </a:ln>
          </c:spPr>
          <c:marker>
            <c:symbol val="diamond"/>
            <c:size val="10"/>
            <c:spPr>
              <a:solidFill>
                <a:schemeClr val="accent1"/>
              </a:solidFill>
              <a:ln w="25400">
                <a:solidFill>
                  <a:schemeClr val="tx2"/>
                </a:solidFill>
              </a:ln>
            </c:spPr>
          </c:marker>
          <c:cat>
            <c:numRef>
              <c:f>Sheet2!$B$2:$G$2</c:f>
              <c:numCache>
                <c:formatCode>General</c:formatCode>
                <c:ptCount val="6"/>
                <c:pt idx="0">
                  <c:v>15.0</c:v>
                </c:pt>
                <c:pt idx="1">
                  <c:v>16.0</c:v>
                </c:pt>
                <c:pt idx="2">
                  <c:v>17.0</c:v>
                </c:pt>
                <c:pt idx="3">
                  <c:v>18.0</c:v>
                </c:pt>
                <c:pt idx="4">
                  <c:v>19.0</c:v>
                </c:pt>
                <c:pt idx="5">
                  <c:v>20.0</c:v>
                </c:pt>
              </c:numCache>
            </c:numRef>
          </c:cat>
          <c:val>
            <c:numRef>
              <c:f>Sheet2!$B$7:$G$7</c:f>
              <c:numCache>
                <c:formatCode>General</c:formatCode>
                <c:ptCount val="6"/>
                <c:pt idx="0">
                  <c:v>159.005296</c:v>
                </c:pt>
                <c:pt idx="1">
                  <c:v>201.314864</c:v>
                </c:pt>
                <c:pt idx="2">
                  <c:v>234.186768</c:v>
                </c:pt>
                <c:pt idx="3">
                  <c:v>271.09144</c:v>
                </c:pt>
                <c:pt idx="4">
                  <c:v>330.46248</c:v>
                </c:pt>
                <c:pt idx="5">
                  <c:v>379.341656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4369144"/>
        <c:axId val="2124377288"/>
      </c:lineChart>
      <c:catAx>
        <c:axId val="21243691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800" b="0">
                    <a:latin typeface="Times"/>
                    <a:cs typeface="Times"/>
                  </a:defRPr>
                </a:pPr>
                <a:r>
                  <a:rPr lang="en-US" sz="2800" b="0" i="1">
                    <a:latin typeface="Times"/>
                    <a:cs typeface="Times"/>
                  </a:rPr>
                  <a:t>n</a:t>
                </a:r>
                <a:r>
                  <a:rPr lang="en-US" sz="2800" b="0">
                    <a:latin typeface="Times"/>
                    <a:cs typeface="Times"/>
                  </a:rPr>
                  <a:t> (RAM size = 2</a:t>
                </a:r>
                <a:r>
                  <a:rPr lang="en-US" sz="2800" b="0" i="1" baseline="30000">
                    <a:latin typeface="Times"/>
                    <a:cs typeface="Times"/>
                  </a:rPr>
                  <a:t>n</a:t>
                </a:r>
                <a:r>
                  <a:rPr lang="en-US" sz="2800" b="0">
                    <a:latin typeface="Times"/>
                    <a:cs typeface="Times"/>
                  </a:rPr>
                  <a:t>)</a:t>
                </a:r>
              </a:p>
            </c:rich>
          </c:tx>
          <c:layout>
            <c:manualLayout>
              <c:xMode val="edge"/>
              <c:yMode val="edge"/>
              <c:x val="0.337079536406264"/>
              <c:y val="0.90255926342540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Times"/>
                <a:cs typeface="Times"/>
              </a:defRPr>
            </a:pPr>
            <a:endParaRPr lang="en-US"/>
          </a:p>
        </c:txPr>
        <c:crossAx val="2124377288"/>
        <c:crosses val="autoZero"/>
        <c:auto val="1"/>
        <c:lblAlgn val="ctr"/>
        <c:lblOffset val="100"/>
        <c:noMultiLvlLbl val="0"/>
      </c:catAx>
      <c:valAx>
        <c:axId val="21243772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Times"/>
                <a:cs typeface="Times"/>
              </a:defRPr>
            </a:pPr>
            <a:endParaRPr lang="en-US"/>
          </a:p>
        </c:txPr>
        <c:crossAx val="2124369144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1.62198826270312E-6"/>
                <c:y val="0.0134397783610382"/>
              </c:manualLayout>
            </c:layout>
            <c:tx>
              <c:rich>
                <a:bodyPr/>
                <a:lstStyle/>
                <a:p>
                  <a:pPr>
                    <a:defRPr sz="2800" b="0">
                      <a:latin typeface="Times"/>
                      <a:cs typeface="Times"/>
                    </a:defRPr>
                  </a:pPr>
                  <a:r>
                    <a:rPr lang="en-US" sz="2800" b="0" baseline="0">
                      <a:latin typeface="Times"/>
                      <a:cs typeface="Times"/>
                    </a:rPr>
                    <a:t>Giga symmetric encryptions</a:t>
                  </a:r>
                  <a:endParaRPr lang="en-US" sz="2800" b="0">
                    <a:latin typeface="Times"/>
                    <a:cs typeface="Times"/>
                  </a:endParaRPr>
                </a:p>
              </c:rich>
            </c:tx>
          </c:dispUnitsLbl>
        </c:dispUnits>
      </c:valAx>
    </c:plotArea>
    <c:legend>
      <c:legendPos val="r"/>
      <c:layout>
        <c:manualLayout>
          <c:xMode val="edge"/>
          <c:yMode val="edge"/>
          <c:x val="0.166927216963048"/>
          <c:y val="0.0787955672207641"/>
          <c:w val="0.449079447934177"/>
          <c:h val="0.225672415948006"/>
        </c:manualLayout>
      </c:layout>
      <c:overlay val="0"/>
      <c:txPr>
        <a:bodyPr/>
        <a:lstStyle/>
        <a:p>
          <a:pPr>
            <a:defRPr sz="2400">
              <a:latin typeface="Times"/>
              <a:cs typeface="Times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1877296587926"/>
          <c:y val="0.0601851851851852"/>
          <c:w val="0.714918197725284"/>
          <c:h val="0.7391360454943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Sheet2!$A$23</c:f>
              <c:strCache>
                <c:ptCount val="1"/>
                <c:pt idx="0">
                  <c:v>Using ORAM</c:v>
                </c:pt>
              </c:strCache>
            </c:strRef>
          </c:tx>
          <c:invertIfNegative val="0"/>
          <c:cat>
            <c:numRef>
              <c:f>Sheet2!$N$17:$P$17</c:f>
              <c:numCache>
                <c:formatCode>General</c:formatCode>
                <c:ptCount val="3"/>
                <c:pt idx="0">
                  <c:v>500.0</c:v>
                </c:pt>
                <c:pt idx="1">
                  <c:v>1000.0</c:v>
                </c:pt>
                <c:pt idx="2">
                  <c:v>2000.0</c:v>
                </c:pt>
              </c:numCache>
            </c:numRef>
          </c:cat>
          <c:val>
            <c:numRef>
              <c:f>Sheet2!$N$23:$P$23</c:f>
              <c:numCache>
                <c:formatCode>General</c:formatCode>
                <c:ptCount val="3"/>
                <c:pt idx="0">
                  <c:v>1.4228101893802E7</c:v>
                </c:pt>
                <c:pt idx="1">
                  <c:v>3.6269716622202E7</c:v>
                </c:pt>
                <c:pt idx="2">
                  <c:v>8.2005345310002E7</c:v>
                </c:pt>
              </c:numCache>
            </c:numRef>
          </c:val>
        </c:ser>
        <c:ser>
          <c:idx val="1"/>
          <c:order val="1"/>
          <c:tx>
            <c:strRef>
              <c:f>Sheet2!$A$24</c:f>
              <c:strCache>
                <c:ptCount val="1"/>
                <c:pt idx="0">
                  <c:v>Naïve circuits</c:v>
                </c:pt>
              </c:strCache>
            </c:strRef>
          </c:tx>
          <c:invertIfNegative val="0"/>
          <c:cat>
            <c:numRef>
              <c:f>Sheet2!$N$17:$P$17</c:f>
              <c:numCache>
                <c:formatCode>General</c:formatCode>
                <c:ptCount val="3"/>
                <c:pt idx="0">
                  <c:v>500.0</c:v>
                </c:pt>
                <c:pt idx="1">
                  <c:v>1000.0</c:v>
                </c:pt>
                <c:pt idx="2">
                  <c:v>2000.0</c:v>
                </c:pt>
              </c:numCache>
            </c:numRef>
          </c:cat>
          <c:val>
            <c:numRef>
              <c:f>Sheet2!$N$24:$P$24</c:f>
              <c:numCache>
                <c:formatCode>General</c:formatCode>
                <c:ptCount val="3"/>
                <c:pt idx="0">
                  <c:v>1.020180761025E8</c:v>
                </c:pt>
                <c:pt idx="1">
                  <c:v>4.200367511025E8</c:v>
                </c:pt>
                <c:pt idx="2">
                  <c:v>1.7280747011025E9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3379064"/>
        <c:axId val="2123372840"/>
      </c:barChart>
      <c:catAx>
        <c:axId val="21233790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 dirty="0"/>
                  <a:t>sequence</a:t>
                </a:r>
                <a:r>
                  <a:rPr lang="en-US" sz="2000" baseline="0" dirty="0"/>
                  <a:t> length </a:t>
                </a:r>
                <a:r>
                  <a:rPr lang="en-US" sz="2000" dirty="0"/>
                  <a:t>n (x1000</a:t>
                </a:r>
                <a:r>
                  <a:rPr lang="en-US" sz="2000" dirty="0" smtClean="0"/>
                  <a:t>) Pattern</a:t>
                </a:r>
                <a:r>
                  <a:rPr lang="en-US" sz="2000" baseline="0" dirty="0" smtClean="0"/>
                  <a:t> length m = 50</a:t>
                </a:r>
                <a:endParaRPr lang="en-US" sz="2000" dirty="0"/>
              </a:p>
            </c:rich>
          </c:tx>
          <c:layout>
            <c:manualLayout>
              <c:xMode val="edge"/>
              <c:yMode val="edge"/>
              <c:x val="0.154146242283095"/>
              <c:y val="0.914029709052326"/>
            </c:manualLayout>
          </c:layout>
          <c:overlay val="0"/>
        </c:title>
        <c:numFmt formatCode="#,##0.0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23372840"/>
        <c:crosses val="autoZero"/>
        <c:auto val="1"/>
        <c:lblAlgn val="ctr"/>
        <c:lblOffset val="100"/>
        <c:noMultiLvlLbl val="0"/>
      </c:catAx>
      <c:valAx>
        <c:axId val="2123372840"/>
        <c:scaling>
          <c:orientation val="minMax"/>
        </c:scaling>
        <c:delete val="0"/>
        <c:axPos val="l"/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23379064"/>
        <c:crosses val="autoZero"/>
        <c:crossBetween val="between"/>
        <c:dispUnits>
          <c:builtInUnit val="billions"/>
          <c:dispUnitsLbl>
            <c:layout>
              <c:manualLayout>
                <c:xMode val="edge"/>
                <c:yMode val="edge"/>
                <c:x val="0.0388888888888889"/>
                <c:y val="0.0733508311461067"/>
              </c:manualLayout>
            </c:layout>
            <c:tx>
              <c:rich>
                <a:bodyPr/>
                <a:lstStyle/>
                <a:p>
                  <a:pPr>
                    <a:defRPr sz="2000"/>
                  </a:pPr>
                  <a:r>
                    <a:rPr lang="en-US" sz="2000" b="1" i="0" baseline="0">
                      <a:effectLst/>
                    </a:rPr>
                    <a:t>Peta symmetric encryptions</a:t>
                  </a:r>
                  <a:endParaRPr lang="en-US" sz="2000">
                    <a:effectLst/>
                  </a:endParaRPr>
                </a:p>
              </c:rich>
            </c:tx>
          </c:dispUnitsLbl>
        </c:dispUnits>
      </c:valAx>
    </c:plotArea>
    <c:legend>
      <c:legendPos val="r"/>
      <c:layout>
        <c:manualLayout>
          <c:xMode val="edge"/>
          <c:yMode val="edge"/>
          <c:x val="0.2156843832021"/>
          <c:y val="0.0783198454359872"/>
          <c:w val="0.384172482701026"/>
          <c:h val="0.201326652350274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428937007874"/>
          <c:y val="0.0601851851851852"/>
          <c:w val="0.798922134733158"/>
          <c:h val="0.7345064158646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Sheet2!$A$39</c:f>
              <c:strCache>
                <c:ptCount val="1"/>
                <c:pt idx="0">
                  <c:v>Using ORAM</c:v>
                </c:pt>
              </c:strCache>
            </c:strRef>
          </c:tx>
          <c:invertIfNegative val="0"/>
          <c:cat>
            <c:numRef>
              <c:f>Sheet2!$B$33:$H$33</c:f>
              <c:numCache>
                <c:formatCode>General</c:formatCode>
                <c:ptCount val="7"/>
                <c:pt idx="0">
                  <c:v>500.0</c:v>
                </c:pt>
                <c:pt idx="1">
                  <c:v>1000.0</c:v>
                </c:pt>
                <c:pt idx="2">
                  <c:v>1500.0</c:v>
                </c:pt>
                <c:pt idx="3">
                  <c:v>2000.0</c:v>
                </c:pt>
                <c:pt idx="4">
                  <c:v>2500.0</c:v>
                </c:pt>
                <c:pt idx="5">
                  <c:v>3000.0</c:v>
                </c:pt>
                <c:pt idx="6">
                  <c:v>3500.0</c:v>
                </c:pt>
              </c:numCache>
            </c:numRef>
          </c:cat>
          <c:val>
            <c:numRef>
              <c:f>Sheet2!$B$54:$H$54</c:f>
              <c:numCache>
                <c:formatCode>General</c:formatCode>
                <c:ptCount val="7"/>
                <c:pt idx="0">
                  <c:v>3.265864191E6</c:v>
                </c:pt>
                <c:pt idx="1">
                  <c:v>1.9083333251E7</c:v>
                </c:pt>
                <c:pt idx="2">
                  <c:v>5.4406032591E7</c:v>
                </c:pt>
                <c:pt idx="3">
                  <c:v>9.7758156992E7</c:v>
                </c:pt>
                <c:pt idx="4">
                  <c:v>1.97311314715484E8</c:v>
                </c:pt>
                <c:pt idx="5">
                  <c:v>2.94561809061E8</c:v>
                </c:pt>
                <c:pt idx="6">
                  <c:v>4.019042612865E8</c:v>
                </c:pt>
              </c:numCache>
            </c:numRef>
          </c:val>
        </c:ser>
        <c:ser>
          <c:idx val="1"/>
          <c:order val="1"/>
          <c:tx>
            <c:strRef>
              <c:f>Sheet2!$A$40</c:f>
              <c:strCache>
                <c:ptCount val="1"/>
                <c:pt idx="0">
                  <c:v>Naïve circuits</c:v>
                </c:pt>
              </c:strCache>
            </c:strRef>
          </c:tx>
          <c:invertIfNegative val="0"/>
          <c:cat>
            <c:numRef>
              <c:f>Sheet2!$B$33:$H$33</c:f>
              <c:numCache>
                <c:formatCode>General</c:formatCode>
                <c:ptCount val="7"/>
                <c:pt idx="0">
                  <c:v>500.0</c:v>
                </c:pt>
                <c:pt idx="1">
                  <c:v>1000.0</c:v>
                </c:pt>
                <c:pt idx="2">
                  <c:v>1500.0</c:v>
                </c:pt>
                <c:pt idx="3">
                  <c:v>2000.0</c:v>
                </c:pt>
                <c:pt idx="4">
                  <c:v>2500.0</c:v>
                </c:pt>
                <c:pt idx="5">
                  <c:v>3000.0</c:v>
                </c:pt>
                <c:pt idx="6">
                  <c:v>3500.0</c:v>
                </c:pt>
              </c:numCache>
            </c:numRef>
          </c:cat>
          <c:val>
            <c:numRef>
              <c:f>Sheet2!$B$40:$H$40</c:f>
              <c:numCache>
                <c:formatCode>General</c:formatCode>
                <c:ptCount val="7"/>
                <c:pt idx="0">
                  <c:v>1.843828506E7</c:v>
                </c:pt>
                <c:pt idx="1">
                  <c:v>3.06521631123E8</c:v>
                </c:pt>
                <c:pt idx="2">
                  <c:v>1.611686524689E9</c:v>
                </c:pt>
                <c:pt idx="3" formatCode="0.00E+00">
                  <c:v>5.092294488252E9</c:v>
                </c:pt>
                <c:pt idx="4" formatCode="0.00E+00">
                  <c:v>1.26649194565725E10</c:v>
                </c:pt>
                <c:pt idx="5" formatCode="0.00E+00">
                  <c:v>2.6744900517387E10</c:v>
                </c:pt>
                <c:pt idx="6" formatCode="0.00E+00">
                  <c:v>4.95442872597015E10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5604376"/>
        <c:axId val="2125609896"/>
      </c:barChart>
      <c:catAx>
        <c:axId val="21256043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600"/>
                  <a:t>number of vertices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25609896"/>
        <c:crosses val="autoZero"/>
        <c:auto val="1"/>
        <c:lblAlgn val="ctr"/>
        <c:lblOffset val="100"/>
        <c:noMultiLvlLbl val="0"/>
      </c:catAx>
      <c:valAx>
        <c:axId val="2125609896"/>
        <c:scaling>
          <c:orientation val="minMax"/>
          <c:max val="4.5E1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25604376"/>
        <c:crosses val="autoZero"/>
        <c:crossBetween val="between"/>
        <c:dispUnits>
          <c:builtInUnit val="billions"/>
          <c:dispUnitsLbl>
            <c:layout>
              <c:manualLayout>
                <c:xMode val="edge"/>
                <c:yMode val="edge"/>
                <c:x val="0.00555555555555555"/>
                <c:y val="0.152054402290623"/>
              </c:manualLayout>
            </c:layout>
            <c:tx>
              <c:rich>
                <a:bodyPr/>
                <a:lstStyle/>
                <a:p>
                  <a:pPr>
                    <a:defRPr sz="1600"/>
                  </a:pPr>
                  <a:r>
                    <a:rPr lang="en-US" sz="1600"/>
                    <a:t>Tera </a:t>
                  </a:r>
                  <a:r>
                    <a:rPr lang="en-US" sz="1600" baseline="0"/>
                    <a:t>encryptions</a:t>
                  </a:r>
                  <a:endParaRPr lang="en-US" sz="1600"/>
                </a:p>
              </c:rich>
            </c:tx>
          </c:dispUnitsLbl>
        </c:dispUnits>
      </c:valAx>
    </c:plotArea>
    <c:legend>
      <c:legendPos val="r"/>
      <c:layout>
        <c:manualLayout>
          <c:xMode val="edge"/>
          <c:yMode val="edge"/>
          <c:x val="0.171239938757655"/>
          <c:y val="0.0968383639545057"/>
          <c:w val="0.413474837384457"/>
          <c:h val="0.265018236356819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8498378879111"/>
          <c:y val="0.0620366724992709"/>
          <c:w val="0.757758221398796"/>
          <c:h val="0.732007509477982"/>
        </c:manualLayout>
      </c:layout>
      <c:lineChart>
        <c:grouping val="standard"/>
        <c:varyColors val="0"/>
        <c:ser>
          <c:idx val="0"/>
          <c:order val="0"/>
          <c:tx>
            <c:strRef>
              <c:f>Sheet2!$A$44</c:f>
              <c:strCache>
                <c:ptCount val="1"/>
                <c:pt idx="0">
                  <c:v>speedup</c:v>
                </c:pt>
              </c:strCache>
            </c:strRef>
          </c:tx>
          <c:marker>
            <c:symbol val="diamond"/>
            <c:size val="10"/>
          </c:marker>
          <c:cat>
            <c:numRef>
              <c:f>Sheet2!$B$33:$H$33</c:f>
              <c:numCache>
                <c:formatCode>General</c:formatCode>
                <c:ptCount val="7"/>
                <c:pt idx="0">
                  <c:v>500.0</c:v>
                </c:pt>
                <c:pt idx="1">
                  <c:v>1000.0</c:v>
                </c:pt>
                <c:pt idx="2">
                  <c:v>1500.0</c:v>
                </c:pt>
                <c:pt idx="3">
                  <c:v>2000.0</c:v>
                </c:pt>
                <c:pt idx="4">
                  <c:v>2500.0</c:v>
                </c:pt>
                <c:pt idx="5">
                  <c:v>3000.0</c:v>
                </c:pt>
                <c:pt idx="6">
                  <c:v>3500.0</c:v>
                </c:pt>
              </c:numCache>
            </c:numRef>
          </c:cat>
          <c:val>
            <c:numRef>
              <c:f>Sheet2!$B$44:$H$44</c:f>
              <c:numCache>
                <c:formatCode>General</c:formatCode>
                <c:ptCount val="7"/>
                <c:pt idx="0">
                  <c:v>5.645759891305897</c:v>
                </c:pt>
                <c:pt idx="1">
                  <c:v>16.06226894910708</c:v>
                </c:pt>
                <c:pt idx="2">
                  <c:v>29.62330550372845</c:v>
                </c:pt>
                <c:pt idx="3">
                  <c:v>52.09073743758003</c:v>
                </c:pt>
                <c:pt idx="4">
                  <c:v>64.1874971784291</c:v>
                </c:pt>
                <c:pt idx="5">
                  <c:v>90.79554679082131</c:v>
                </c:pt>
                <c:pt idx="6">
                  <c:v>123.2738540793514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5632376"/>
        <c:axId val="2125637896"/>
      </c:lineChart>
      <c:catAx>
        <c:axId val="21256323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number of vertices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25637896"/>
        <c:crosses val="autoZero"/>
        <c:auto val="1"/>
        <c:lblAlgn val="ctr"/>
        <c:lblOffset val="100"/>
        <c:noMultiLvlLbl val="0"/>
      </c:catAx>
      <c:valAx>
        <c:axId val="2125637896"/>
        <c:scaling>
          <c:orientation val="minMax"/>
          <c:max val="14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Speedup</a:t>
                </a:r>
              </a:p>
            </c:rich>
          </c:tx>
          <c:layout>
            <c:manualLayout>
              <c:xMode val="edge"/>
              <c:yMode val="edge"/>
              <c:x val="0.00908434016598127"/>
              <c:y val="0.30081295759082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125632376"/>
        <c:crosses val="autoZero"/>
        <c:crossBetween val="between"/>
        <c:majorUnit val="20.0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dLbls>
            <c:dLbl>
              <c:idx val="0"/>
              <c:layout>
                <c:manualLayout>
                  <c:x val="0.0027073949013963"/>
                  <c:y val="-0.000990535700588273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0163409381519618"/>
                  <c:y val="-0.0451510534156203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43139847903627"/>
                  <c:y val="0.0607630559693551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0267689860570548"/>
                  <c:y val="-0.0730418665439376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123931623931624"/>
                  <c:y val="0.0515953181527985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i="0" spc="-100">
                        <a:latin typeface="Calibri"/>
                      </a:rPr>
                      <a:t>SCORAM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0062111801242236"/>
                  <c:y val="0.0454054054054054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 i="0" spc="-100">
                    <a:latin typeface="Calibri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1"/>
            <c:showSerName val="0"/>
            <c:showPercent val="0"/>
            <c:showBubbleSize val="0"/>
            <c:showLeaderLines val="0"/>
          </c:dLbls>
          <c:xVal>
            <c:strRef>
              <c:f>'circuit size'!$F$18:$F$23</c:f>
              <c:strCache>
                <c:ptCount val="5"/>
                <c:pt idx="0">
                  <c:v>Trivial</c:v>
                </c:pt>
                <c:pt idx="1">
                  <c:v> Hierarchical ORAM</c:v>
                </c:pt>
                <c:pt idx="2">
                  <c:v>Path ORAM</c:v>
                </c:pt>
                <c:pt idx="3">
                  <c:v>Binary  Tree ORAM</c:v>
                </c:pt>
                <c:pt idx="4">
                  <c:v>SCORAM</c:v>
                </c:pt>
              </c:strCache>
            </c:strRef>
          </c:xVal>
          <c:yVal>
            <c:numRef>
              <c:f>'circuit size'!$G$18:$G$23</c:f>
              <c:numCache>
                <c:formatCode>General</c:formatCode>
                <c:ptCount val="6"/>
                <c:pt idx="0">
                  <c:v>1.610612736E10</c:v>
                </c:pt>
                <c:pt idx="1">
                  <c:v>2.98905148E8</c:v>
                </c:pt>
                <c:pt idx="2">
                  <c:v>4.8064982E7</c:v>
                </c:pt>
                <c:pt idx="3">
                  <c:v>2.346984E7</c:v>
                </c:pt>
                <c:pt idx="4">
                  <c:v>1.5301355E6</c:v>
                </c:pt>
                <c:pt idx="5">
                  <c:v>800000.0</c:v>
                </c:pt>
              </c:numCache>
            </c:numRef>
          </c:yVal>
          <c:smooth val="0"/>
        </c:ser>
        <c:dLbls>
          <c:dLblPos val="r"/>
          <c:showLegendKey val="0"/>
          <c:showVal val="1"/>
          <c:showCatName val="1"/>
          <c:showSerName val="0"/>
          <c:showPercent val="0"/>
          <c:showBubbleSize val="0"/>
        </c:dLbls>
        <c:axId val="2127700088"/>
        <c:axId val="2127703080"/>
      </c:scatterChart>
      <c:valAx>
        <c:axId val="2127700088"/>
        <c:scaling>
          <c:orientation val="minMax"/>
        </c:scaling>
        <c:delete val="1"/>
        <c:axPos val="b"/>
        <c:majorTickMark val="none"/>
        <c:minorTickMark val="none"/>
        <c:tickLblPos val="nextTo"/>
        <c:crossAx val="2127703080"/>
        <c:crosses val="autoZero"/>
        <c:crossBetween val="midCat"/>
      </c:valAx>
      <c:valAx>
        <c:axId val="2127703080"/>
        <c:scaling>
          <c:logBase val="10.0"/>
          <c:orientation val="minMax"/>
          <c:min val="100000.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 sz="2500"/>
                </a:pPr>
                <a:r>
                  <a:rPr lang="en-US" sz="2500" dirty="0" smtClean="0"/>
                  <a:t>Number </a:t>
                </a:r>
                <a:r>
                  <a:rPr lang="en-US" sz="2500" dirty="0"/>
                  <a:t>of AND gates</a:t>
                </a:r>
              </a:p>
            </c:rich>
          </c:tx>
          <c:layout>
            <c:manualLayout>
              <c:xMode val="edge"/>
              <c:yMode val="edge"/>
              <c:x val="0.0143312101910828"/>
              <c:y val="0.161951576908501"/>
            </c:manualLayout>
          </c:layout>
          <c:overlay val="0"/>
        </c:title>
        <c:numFmt formatCode="0E+0" sourceLinked="0"/>
        <c:majorTickMark val="none"/>
        <c:minorTickMark val="none"/>
        <c:tickLblPos val="nextTo"/>
        <c:txPr>
          <a:bodyPr/>
          <a:lstStyle/>
          <a:p>
            <a:pPr>
              <a:defRPr sz="1900"/>
            </a:pPr>
            <a:endParaRPr lang="en-US"/>
          </a:p>
        </c:txPr>
        <c:crossAx val="212770008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Relationship Id="rId2" Type="http://schemas.openxmlformats.org/officeDocument/2006/relationships/image" Target="../media/image1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Relationship Id="rId2" Type="http://schemas.openxmlformats.org/officeDocument/2006/relationships/image" Target="../media/image3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Relationship Id="rId2" Type="http://schemas.openxmlformats.org/officeDocument/2006/relationships/image" Target="../media/image3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Relationship Id="rId2" Type="http://schemas.openxmlformats.org/officeDocument/2006/relationships/image" Target="../media/image30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4" Type="http://schemas.openxmlformats.org/officeDocument/2006/relationships/image" Target="../media/image34.emf"/><Relationship Id="rId5" Type="http://schemas.openxmlformats.org/officeDocument/2006/relationships/image" Target="../media/image35.emf"/><Relationship Id="rId6" Type="http://schemas.openxmlformats.org/officeDocument/2006/relationships/image" Target="../media/image36.emf"/><Relationship Id="rId7" Type="http://schemas.openxmlformats.org/officeDocument/2006/relationships/image" Target="../media/image37.emf"/><Relationship Id="rId1" Type="http://schemas.openxmlformats.org/officeDocument/2006/relationships/image" Target="../media/image31.emf"/><Relationship Id="rId2" Type="http://schemas.openxmlformats.org/officeDocument/2006/relationships/image" Target="../media/image3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Relationship Id="rId2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Relationship Id="rId2" Type="http://schemas.openxmlformats.org/officeDocument/2006/relationships/image" Target="../media/image2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Relationship Id="rId2" Type="http://schemas.openxmlformats.org/officeDocument/2006/relationships/image" Target="../media/image3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Relationship Id="rId2" Type="http://schemas.openxmlformats.org/officeDocument/2006/relationships/image" Target="../media/image3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Relationship Id="rId2" Type="http://schemas.openxmlformats.org/officeDocument/2006/relationships/image" Target="../media/image3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CCE56C-7786-1144-BDF7-76843157768A}" type="datetimeFigureOut">
              <a:rPr lang="en-US" smtClean="0"/>
              <a:t>5/10/16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CC2B6-9A23-F54C-ADD5-26346D2D7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795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48273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6117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6117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11123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28301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18712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15947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90973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33810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5060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74608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01163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28301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55175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68659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37867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17384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846717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85949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82823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0577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91309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63037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28835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22502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612051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225021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706769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699512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9795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5566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6595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19283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01163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4082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26659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E6B5D-0E47-7145-A0D5-C1226D6F4D44}" type="datetimeFigureOut">
              <a:rPr lang="en-US" smtClean="0"/>
              <a:t>5/10/16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0AAE-BBE4-D443-988D-8933A59EF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331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E6B5D-0E47-7145-A0D5-C1226D6F4D44}" type="datetimeFigureOut">
              <a:rPr lang="en-US" smtClean="0"/>
              <a:t>5/10/16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0AAE-BBE4-D443-988D-8933A59EF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90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E6B5D-0E47-7145-A0D5-C1226D6F4D44}" type="datetimeFigureOut">
              <a:rPr lang="en-US" smtClean="0"/>
              <a:t>5/10/16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0AAE-BBE4-D443-988D-8933A59EF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302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9718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4157346"/>
      </p:ext>
    </p:extLst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E6B5D-0E47-7145-A0D5-C1226D6F4D44}" type="datetimeFigureOut">
              <a:rPr lang="en-US" smtClean="0"/>
              <a:t>5/10/16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0AAE-BBE4-D443-988D-8933A59EF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697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E6B5D-0E47-7145-A0D5-C1226D6F4D44}" type="datetimeFigureOut">
              <a:rPr lang="en-US" smtClean="0"/>
              <a:t>5/10/16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0AAE-BBE4-D443-988D-8933A59EF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044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E6B5D-0E47-7145-A0D5-C1226D6F4D44}" type="datetimeFigureOut">
              <a:rPr lang="en-US" smtClean="0"/>
              <a:t>5/10/16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0AAE-BBE4-D443-988D-8933A59EF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028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E6B5D-0E47-7145-A0D5-C1226D6F4D44}" type="datetimeFigureOut">
              <a:rPr lang="en-US" smtClean="0"/>
              <a:t>5/10/16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0AAE-BBE4-D443-988D-8933A59EF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659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E6B5D-0E47-7145-A0D5-C1226D6F4D44}" type="datetimeFigureOut">
              <a:rPr lang="en-US" smtClean="0"/>
              <a:t>5/10/16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0AAE-BBE4-D443-988D-8933A59EF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795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E6B5D-0E47-7145-A0D5-C1226D6F4D44}" type="datetimeFigureOut">
              <a:rPr lang="en-US" smtClean="0"/>
              <a:t>5/10/16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0AAE-BBE4-D443-988D-8933A59EF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205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E6B5D-0E47-7145-A0D5-C1226D6F4D44}" type="datetimeFigureOut">
              <a:rPr lang="en-US" smtClean="0"/>
              <a:t>5/10/16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0AAE-BBE4-D443-988D-8933A59EF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27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E6B5D-0E47-7145-A0D5-C1226D6F4D44}" type="datetimeFigureOut">
              <a:rPr lang="en-US" smtClean="0"/>
              <a:t>5/10/16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0AAE-BBE4-D443-988D-8933A59EF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646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E6B5D-0E47-7145-A0D5-C1226D6F4D44}" type="datetimeFigureOut">
              <a:rPr lang="en-US" smtClean="0"/>
              <a:t>5/10/16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F0AAE-BBE4-D443-988D-8933A59EF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709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1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1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13.emf"/><Relationship Id="rId6" Type="http://schemas.openxmlformats.org/officeDocument/2006/relationships/oleObject" Target="../embeddings/oleObject4.bin"/><Relationship Id="rId7" Type="http://schemas.openxmlformats.org/officeDocument/2006/relationships/image" Target="../media/image1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13.emf"/><Relationship Id="rId6" Type="http://schemas.openxmlformats.org/officeDocument/2006/relationships/oleObject" Target="../embeddings/oleObject6.bin"/><Relationship Id="rId7" Type="http://schemas.openxmlformats.org/officeDocument/2006/relationships/image" Target="../media/image14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15.emf"/><Relationship Id="rId6" Type="http://schemas.openxmlformats.org/officeDocument/2006/relationships/oleObject" Target="../embeddings/oleObject8.bin"/><Relationship Id="rId7" Type="http://schemas.openxmlformats.org/officeDocument/2006/relationships/image" Target="../media/image14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16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chart" Target="../charts/char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chart" Target="../charts/char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4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Relationship Id="rId3" Type="http://schemas.openxmlformats.org/officeDocument/2006/relationships/chart" Target="../charts/char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e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5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6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5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27.emf"/><Relationship Id="rId5" Type="http://schemas.openxmlformats.org/officeDocument/2006/relationships/oleObject" Target="../embeddings/oleObject11.bin"/><Relationship Id="rId6" Type="http://schemas.openxmlformats.org/officeDocument/2006/relationships/image" Target="../media/image28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29.emf"/><Relationship Id="rId5" Type="http://schemas.openxmlformats.org/officeDocument/2006/relationships/oleObject" Target="../embeddings/oleObject13.bin"/><Relationship Id="rId6" Type="http://schemas.openxmlformats.org/officeDocument/2006/relationships/image" Target="../media/image30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e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29.emf"/><Relationship Id="rId5" Type="http://schemas.openxmlformats.org/officeDocument/2006/relationships/oleObject" Target="../embeddings/oleObject15.bin"/><Relationship Id="rId6" Type="http://schemas.openxmlformats.org/officeDocument/2006/relationships/image" Target="../media/image30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image" Target="../media/image29.emf"/><Relationship Id="rId5" Type="http://schemas.openxmlformats.org/officeDocument/2006/relationships/oleObject" Target="../embeddings/oleObject17.bin"/><Relationship Id="rId6" Type="http://schemas.openxmlformats.org/officeDocument/2006/relationships/image" Target="../media/image30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image" Target="../media/image29.emf"/><Relationship Id="rId5" Type="http://schemas.openxmlformats.org/officeDocument/2006/relationships/oleObject" Target="../embeddings/oleObject19.bin"/><Relationship Id="rId6" Type="http://schemas.openxmlformats.org/officeDocument/2006/relationships/image" Target="../media/image30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29.emf"/><Relationship Id="rId5" Type="http://schemas.openxmlformats.org/officeDocument/2006/relationships/oleObject" Target="../embeddings/oleObject21.bin"/><Relationship Id="rId6" Type="http://schemas.openxmlformats.org/officeDocument/2006/relationships/image" Target="../media/image30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4" Type="http://schemas.openxmlformats.org/officeDocument/2006/relationships/image" Target="../media/image29.emf"/><Relationship Id="rId5" Type="http://schemas.openxmlformats.org/officeDocument/2006/relationships/oleObject" Target="../embeddings/oleObject23.bin"/><Relationship Id="rId6" Type="http://schemas.openxmlformats.org/officeDocument/2006/relationships/image" Target="../media/image30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8.bin"/><Relationship Id="rId12" Type="http://schemas.openxmlformats.org/officeDocument/2006/relationships/image" Target="../media/image35.emf"/><Relationship Id="rId13" Type="http://schemas.openxmlformats.org/officeDocument/2006/relationships/oleObject" Target="../embeddings/oleObject29.bin"/><Relationship Id="rId14" Type="http://schemas.openxmlformats.org/officeDocument/2006/relationships/image" Target="../media/image36.emf"/><Relationship Id="rId15" Type="http://schemas.openxmlformats.org/officeDocument/2006/relationships/oleObject" Target="../embeddings/oleObject30.bin"/><Relationship Id="rId16" Type="http://schemas.openxmlformats.org/officeDocument/2006/relationships/image" Target="../media/image37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24.bin"/><Relationship Id="rId4" Type="http://schemas.openxmlformats.org/officeDocument/2006/relationships/image" Target="../media/image31.emf"/><Relationship Id="rId5" Type="http://schemas.openxmlformats.org/officeDocument/2006/relationships/oleObject" Target="../embeddings/oleObject25.bin"/><Relationship Id="rId6" Type="http://schemas.openxmlformats.org/officeDocument/2006/relationships/image" Target="../media/image32.emf"/><Relationship Id="rId7" Type="http://schemas.openxmlformats.org/officeDocument/2006/relationships/oleObject" Target="../embeddings/oleObject26.bin"/><Relationship Id="rId8" Type="http://schemas.openxmlformats.org/officeDocument/2006/relationships/image" Target="../media/image33.emf"/><Relationship Id="rId9" Type="http://schemas.openxmlformats.org/officeDocument/2006/relationships/oleObject" Target="../embeddings/oleObject27.bin"/><Relationship Id="rId10" Type="http://schemas.openxmlformats.org/officeDocument/2006/relationships/image" Target="../media/image34.emf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0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38112"/>
            <a:ext cx="9144000" cy="1614488"/>
          </a:xfrm>
          <a:noFill/>
        </p:spPr>
        <p:txBody>
          <a:bodyPr/>
          <a:lstStyle/>
          <a:p>
            <a:r>
              <a:rPr lang="en-US" sz="4000" b="1" dirty="0">
                <a:ln w="18000">
                  <a:noFill/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cs typeface="Calibri"/>
              </a:rPr>
              <a:t>Secure Computation </a:t>
            </a:r>
            <a:r>
              <a:rPr lang="en-US" sz="4000" b="1" dirty="0" smtClean="0">
                <a:ln w="18000">
                  <a:noFill/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cs typeface="Calibri"/>
              </a:rPr>
              <a:t>Pragmatics</a:t>
            </a:r>
            <a:endParaRPr lang="en-US" sz="4000" b="1" dirty="0">
              <a:solidFill>
                <a:srgbClr val="8E0C33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728592" y="4495800"/>
            <a:ext cx="7772400" cy="152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i="0" dirty="0" smtClean="0">
                <a:latin typeface="Calibri"/>
                <a:cs typeface="Calibri"/>
              </a:rPr>
              <a:t>Yan Huang</a:t>
            </a:r>
            <a:r>
              <a:rPr lang="en-US" sz="3200" i="0" dirty="0">
                <a:latin typeface="Calibri"/>
                <a:cs typeface="Calibri"/>
              </a:rPr>
              <a:t/>
            </a:r>
            <a:br>
              <a:rPr lang="en-US" sz="3200" i="0" dirty="0">
                <a:latin typeface="Calibri"/>
                <a:cs typeface="Calibri"/>
              </a:rPr>
            </a:br>
            <a:r>
              <a:rPr lang="en-US" sz="2000" i="0" dirty="0" smtClean="0">
                <a:latin typeface="Calibri"/>
                <a:cs typeface="Calibri"/>
              </a:rPr>
              <a:t>Indiana University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6400"/>
            <a:ext cx="9144000" cy="263347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438634" y="6172200"/>
            <a:ext cx="1461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 smtClean="0">
                <a:solidFill>
                  <a:schemeClr val="bg1"/>
                </a:solidFill>
                <a:latin typeface="Calibri"/>
                <a:cs typeface="Calibri"/>
              </a:rPr>
              <a:t>May 10, 2016</a:t>
            </a:r>
            <a:endParaRPr lang="en-US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5991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F25215-25AD-48EA-9D0C-C980D60D832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533400" y="1524000"/>
            <a:ext cx="3429000" cy="3719878"/>
            <a:chOff x="533400" y="1524000"/>
            <a:chExt cx="3429000" cy="3719878"/>
          </a:xfrm>
        </p:grpSpPr>
        <p:grpSp>
          <p:nvGrpSpPr>
            <p:cNvPr id="5" name="Group 4"/>
            <p:cNvGrpSpPr/>
            <p:nvPr/>
          </p:nvGrpSpPr>
          <p:grpSpPr>
            <a:xfrm>
              <a:off x="1066800" y="2971800"/>
              <a:ext cx="2107238" cy="2272078"/>
              <a:chOff x="589208" y="3221939"/>
              <a:chExt cx="2107238" cy="2272078"/>
            </a:xfrm>
            <a:solidFill>
              <a:schemeClr val="accent3">
                <a:lumMod val="60000"/>
                <a:lumOff val="40000"/>
              </a:schemeClr>
            </a:solidFill>
          </p:grpSpPr>
          <p:grpSp>
            <p:nvGrpSpPr>
              <p:cNvPr id="6" name="Group 5"/>
              <p:cNvGrpSpPr/>
              <p:nvPr/>
            </p:nvGrpSpPr>
            <p:grpSpPr>
              <a:xfrm>
                <a:off x="589208" y="3221939"/>
                <a:ext cx="2107238" cy="2112061"/>
                <a:chOff x="375900" y="3564461"/>
                <a:chExt cx="3055759" cy="3211633"/>
              </a:xfrm>
              <a:grpFill/>
            </p:grpSpPr>
            <p:grpSp>
              <p:nvGrpSpPr>
                <p:cNvPr id="9" name="Group 8"/>
                <p:cNvGrpSpPr/>
                <p:nvPr/>
              </p:nvGrpSpPr>
              <p:grpSpPr>
                <a:xfrm>
                  <a:off x="375900" y="3564461"/>
                  <a:ext cx="3055759" cy="2637845"/>
                  <a:chOff x="762000" y="3605770"/>
                  <a:chExt cx="4648200" cy="3246437"/>
                </a:xfrm>
                <a:grpFill/>
              </p:grpSpPr>
              <p:sp>
                <p:nvSpPr>
                  <p:cNvPr id="11" name="Rounded Rectangle 10"/>
                  <p:cNvSpPr/>
                  <p:nvPr/>
                </p:nvSpPr>
                <p:spPr>
                  <a:xfrm>
                    <a:off x="762000" y="3956607"/>
                    <a:ext cx="2133600" cy="914400"/>
                  </a:xfrm>
                  <a:prstGeom prst="roundRect">
                    <a:avLst/>
                  </a:prstGeom>
                  <a:grpFill/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2000" b="1" dirty="0"/>
                      <a:t>AND</a:t>
                    </a:r>
                  </a:p>
                </p:txBody>
              </p:sp>
              <p:cxnSp>
                <p:nvCxnSpPr>
                  <p:cNvPr id="12" name="Straight Arrow Connector 11"/>
                  <p:cNvCxnSpPr/>
                  <p:nvPr/>
                </p:nvCxnSpPr>
                <p:spPr>
                  <a:xfrm rot="5400000">
                    <a:off x="1020763" y="3775632"/>
                    <a:ext cx="314325" cy="9525"/>
                  </a:xfrm>
                  <a:prstGeom prst="straightConnector1">
                    <a:avLst/>
                  </a:prstGeom>
                  <a:grpFill/>
                  <a:ln>
                    <a:solidFill>
                      <a:schemeClr val="accent3">
                        <a:lumMod val="75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" name="Straight Arrow Connector 12"/>
                  <p:cNvCxnSpPr/>
                  <p:nvPr/>
                </p:nvCxnSpPr>
                <p:spPr>
                  <a:xfrm rot="5400000">
                    <a:off x="2282031" y="3822464"/>
                    <a:ext cx="282575" cy="4762"/>
                  </a:xfrm>
                  <a:prstGeom prst="straightConnector1">
                    <a:avLst/>
                  </a:prstGeom>
                  <a:grpFill/>
                  <a:ln>
                    <a:solidFill>
                      <a:schemeClr val="accent3">
                        <a:lumMod val="75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" name="Rounded Rectangle 13"/>
                  <p:cNvSpPr/>
                  <p:nvPr/>
                </p:nvSpPr>
                <p:spPr>
                  <a:xfrm>
                    <a:off x="3276600" y="3939145"/>
                    <a:ext cx="2133600" cy="914400"/>
                  </a:xfrm>
                  <a:prstGeom prst="roundRect">
                    <a:avLst/>
                  </a:prstGeom>
                  <a:grpFill/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2000" b="1" dirty="0" smtClean="0"/>
                      <a:t>XOR</a:t>
                    </a:r>
                    <a:endParaRPr lang="en-US" sz="2000" b="1" dirty="0"/>
                  </a:p>
                </p:txBody>
              </p:sp>
              <p:cxnSp>
                <p:nvCxnSpPr>
                  <p:cNvPr id="15" name="Straight Arrow Connector 14"/>
                  <p:cNvCxnSpPr/>
                  <p:nvPr/>
                </p:nvCxnSpPr>
                <p:spPr>
                  <a:xfrm rot="5400000">
                    <a:off x="3536157" y="3757376"/>
                    <a:ext cx="312737" cy="9525"/>
                  </a:xfrm>
                  <a:prstGeom prst="straightConnector1">
                    <a:avLst/>
                  </a:prstGeom>
                  <a:grpFill/>
                  <a:ln>
                    <a:solidFill>
                      <a:schemeClr val="accent3">
                        <a:lumMod val="75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Straight Arrow Connector 15"/>
                  <p:cNvCxnSpPr/>
                  <p:nvPr/>
                </p:nvCxnSpPr>
                <p:spPr>
                  <a:xfrm rot="5400000">
                    <a:off x="4797425" y="3804208"/>
                    <a:ext cx="280987" cy="4762"/>
                  </a:xfrm>
                  <a:prstGeom prst="straightConnector1">
                    <a:avLst/>
                  </a:prstGeom>
                  <a:grpFill/>
                  <a:ln>
                    <a:solidFill>
                      <a:schemeClr val="accent3">
                        <a:lumMod val="75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" name="Rounded Rectangle 16"/>
                  <p:cNvSpPr/>
                  <p:nvPr/>
                </p:nvSpPr>
                <p:spPr>
                  <a:xfrm>
                    <a:off x="2133600" y="5633007"/>
                    <a:ext cx="2133600" cy="914400"/>
                  </a:xfrm>
                  <a:prstGeom prst="roundRect">
                    <a:avLst/>
                  </a:prstGeom>
                  <a:grpFill/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2000" b="1" dirty="0"/>
                      <a:t>OR</a:t>
                    </a:r>
                  </a:p>
                </p:txBody>
              </p:sp>
              <p:cxnSp>
                <p:nvCxnSpPr>
                  <p:cNvPr id="18" name="Straight Arrow Connector 17"/>
                  <p:cNvCxnSpPr>
                    <a:stCxn id="17" idx="2"/>
                  </p:cNvCxnSpPr>
                  <p:nvPr/>
                </p:nvCxnSpPr>
                <p:spPr>
                  <a:xfrm rot="5400000">
                    <a:off x="3044032" y="6695838"/>
                    <a:ext cx="304800" cy="7937"/>
                  </a:xfrm>
                  <a:prstGeom prst="straightConnector1">
                    <a:avLst/>
                  </a:prstGeom>
                  <a:grpFill/>
                  <a:ln>
                    <a:solidFill>
                      <a:schemeClr val="accent3">
                        <a:lumMod val="75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Elbow Connector 18"/>
                  <p:cNvCxnSpPr>
                    <a:stCxn id="14" idx="2"/>
                  </p:cNvCxnSpPr>
                  <p:nvPr/>
                </p:nvCxnSpPr>
                <p:spPr>
                  <a:xfrm rot="5400000">
                    <a:off x="3621087" y="4890058"/>
                    <a:ext cx="758825" cy="685800"/>
                  </a:xfrm>
                  <a:prstGeom prst="bentConnector3">
                    <a:avLst>
                      <a:gd name="adj1" fmla="val 50000"/>
                    </a:avLst>
                  </a:prstGeom>
                  <a:grpFill/>
                  <a:ln>
                    <a:solidFill>
                      <a:schemeClr val="accent3">
                        <a:lumMod val="75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Elbow Connector 19"/>
                  <p:cNvCxnSpPr>
                    <a:stCxn id="11" idx="2"/>
                    <a:endCxn id="17" idx="0"/>
                  </p:cNvCxnSpPr>
                  <p:nvPr/>
                </p:nvCxnSpPr>
                <p:spPr>
                  <a:xfrm rot="16200000" flipH="1">
                    <a:off x="2133600" y="4566207"/>
                    <a:ext cx="762000" cy="1371600"/>
                  </a:xfrm>
                  <a:prstGeom prst="bentConnector3">
                    <a:avLst>
                      <a:gd name="adj1" fmla="val 50000"/>
                    </a:avLst>
                  </a:prstGeom>
                  <a:grpFill/>
                  <a:ln>
                    <a:solidFill>
                      <a:schemeClr val="accent3">
                        <a:lumMod val="75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0" name="TextBox 28"/>
                <p:cNvSpPr txBox="1">
                  <a:spLocks noChangeArrowheads="1"/>
                </p:cNvSpPr>
                <p:nvPr/>
              </p:nvSpPr>
              <p:spPr bwMode="auto">
                <a:xfrm>
                  <a:off x="1742083" y="6301028"/>
                  <a:ext cx="431380" cy="475066"/>
                </a:xfrm>
                <a:prstGeom prst="rect">
                  <a:avLst/>
                </a:prstGeom>
                <a:grpFill/>
                <a:ln w="9525">
                  <a:solidFill>
                    <a:schemeClr val="accent3">
                      <a:lumMod val="75000"/>
                    </a:schemeClr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b="1" dirty="0">
                      <a:latin typeface="Calibri" pitchFamily="34" charset="0"/>
                    </a:rPr>
                    <a:t>…</a:t>
                  </a:r>
                </a:p>
              </p:txBody>
            </p:sp>
          </p:grpSp>
          <p:sp>
            <p:nvSpPr>
              <p:cNvPr id="7" name="TextBox 28"/>
              <p:cNvSpPr txBox="1">
                <a:spLocks noChangeArrowheads="1"/>
              </p:cNvSpPr>
              <p:nvPr/>
            </p:nvSpPr>
            <p:spPr bwMode="auto">
              <a:xfrm>
                <a:off x="1759922" y="5097783"/>
                <a:ext cx="297478" cy="312417"/>
              </a:xfrm>
              <a:prstGeom prst="rect">
                <a:avLst/>
              </a:prstGeom>
              <a:grpFill/>
              <a:ln w="9525">
                <a:solidFill>
                  <a:schemeClr val="accent3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latin typeface="Calibri" pitchFamily="34" charset="0"/>
                  </a:rPr>
                  <a:t>…</a:t>
                </a:r>
              </a:p>
            </p:txBody>
          </p:sp>
          <p:sp>
            <p:nvSpPr>
              <p:cNvPr id="8" name="TextBox 28"/>
              <p:cNvSpPr txBox="1">
                <a:spLocks noChangeArrowheads="1"/>
              </p:cNvSpPr>
              <p:nvPr/>
            </p:nvSpPr>
            <p:spPr bwMode="auto">
              <a:xfrm>
                <a:off x="2064722" y="5181600"/>
                <a:ext cx="297478" cy="312417"/>
              </a:xfrm>
              <a:prstGeom prst="rect">
                <a:avLst/>
              </a:prstGeom>
              <a:grpFill/>
              <a:ln w="9525">
                <a:solidFill>
                  <a:schemeClr val="accent3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latin typeface="Calibri" pitchFamily="34" charset="0"/>
                  </a:rPr>
                  <a:t>…</a:t>
                </a:r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533400" y="1524000"/>
              <a:ext cx="3429000" cy="95410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Cryptographer’s favorite model</a:t>
              </a:r>
              <a:endParaRPr lang="en-US" sz="2800" dirty="0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2438400" y="5715000"/>
            <a:ext cx="4114800" cy="95410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Naïvely implemented using circuits: a linear scan</a:t>
            </a:r>
            <a:endParaRPr lang="en-US" sz="2800" dirty="0">
              <a:latin typeface="Calibri"/>
              <a:cs typeface="Calibri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4495800" y="3657600"/>
            <a:ext cx="1066800" cy="842665"/>
            <a:chOff x="1066800" y="2819400"/>
            <a:chExt cx="1066800" cy="842665"/>
          </a:xfrm>
        </p:grpSpPr>
        <p:cxnSp>
          <p:nvCxnSpPr>
            <p:cNvPr id="32" name="Elbow Connector 31"/>
            <p:cNvCxnSpPr/>
            <p:nvPr/>
          </p:nvCxnSpPr>
          <p:spPr>
            <a:xfrm flipV="1">
              <a:off x="1447800" y="2819400"/>
              <a:ext cx="685800" cy="609600"/>
            </a:xfrm>
            <a:prstGeom prst="bentConnector2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1066800" y="3200400"/>
              <a:ext cx="3347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err="1" smtClean="0">
                  <a:latin typeface="Calibri"/>
                  <a:cs typeface="Calibri"/>
                </a:rPr>
                <a:t>i</a:t>
              </a:r>
              <a:endParaRPr lang="en-US" sz="2400" b="1" i="1" dirty="0">
                <a:latin typeface="Calibri"/>
                <a:cs typeface="Calibri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029200" y="1524000"/>
            <a:ext cx="3429000" cy="3814465"/>
            <a:chOff x="5029200" y="1524000"/>
            <a:chExt cx="3429000" cy="3814465"/>
          </a:xfrm>
        </p:grpSpPr>
        <p:sp>
          <p:nvSpPr>
            <p:cNvPr id="23" name="Rectangle 22"/>
            <p:cNvSpPr/>
            <p:nvPr/>
          </p:nvSpPr>
          <p:spPr>
            <a:xfrm>
              <a:off x="5257800" y="3048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867400" y="3048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477000" y="3048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086600" y="3048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696200" y="3048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029200" y="1524000"/>
              <a:ext cx="3429000" cy="95410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Programmer’s favorite model</a:t>
              </a:r>
              <a:endParaRPr lang="en-US" sz="28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867400" y="4876800"/>
              <a:ext cx="1846930" cy="461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ourier"/>
                  <a:cs typeface="Courier"/>
                </a:rPr>
                <a:t>M[</a:t>
              </a:r>
              <a:r>
                <a:rPr lang="en-US" sz="2400" b="1" i="1" dirty="0" err="1" smtClean="0">
                  <a:solidFill>
                    <a:srgbClr val="000000"/>
                  </a:solidFill>
                  <a:latin typeface="Courier"/>
                  <a:cs typeface="Courier"/>
                </a:rPr>
                <a:t>i</a:t>
              </a:r>
              <a:r>
                <a:rPr lang="en-US" sz="2400" dirty="0" smtClean="0">
                  <a:latin typeface="Courier"/>
                  <a:cs typeface="Courier"/>
                </a:rPr>
                <a:t>] = 20</a:t>
              </a:r>
              <a:endParaRPr lang="en-US" sz="2400" dirty="0">
                <a:latin typeface="Courier"/>
                <a:cs typeface="Courier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6452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0.275 0.0053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25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Oblivious-RAM to the Rescue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4000" dirty="0" smtClean="0"/>
              <a:t>O-RAM</a:t>
            </a:r>
          </a:p>
          <a:p>
            <a:pPr lvl="1"/>
            <a:r>
              <a:rPr lang="en-US" sz="4000" dirty="0" smtClean="0"/>
              <a:t> Securely outsourcing storage</a:t>
            </a:r>
          </a:p>
          <a:p>
            <a:pPr lvl="1"/>
            <a:r>
              <a:rPr lang="en-US" sz="4000" dirty="0" smtClean="0"/>
              <a:t> </a:t>
            </a:r>
            <a:r>
              <a:rPr lang="en-US" sz="4000" dirty="0" smtClean="0">
                <a:latin typeface="Courier"/>
                <a:cs typeface="Courier"/>
              </a:rPr>
              <a:t>Read</a:t>
            </a:r>
            <a:r>
              <a:rPr lang="en-US" sz="4000" dirty="0" smtClean="0"/>
              <a:t>(index), </a:t>
            </a:r>
            <a:r>
              <a:rPr lang="en-US" sz="4000" dirty="0" smtClean="0">
                <a:latin typeface="Courier"/>
                <a:cs typeface="Courier"/>
              </a:rPr>
              <a:t>Write</a:t>
            </a:r>
            <a:r>
              <a:rPr lang="en-US" sz="4000" dirty="0" smtClean="0"/>
              <a:t>(index, value)</a:t>
            </a:r>
            <a:endParaRPr lang="en-US" sz="4000" dirty="0"/>
          </a:p>
          <a:p>
            <a:pPr lvl="1"/>
            <a:r>
              <a:rPr lang="en-US" sz="4000" i="1" dirty="0" smtClean="0">
                <a:solidFill>
                  <a:schemeClr val="accent2"/>
                </a:solidFill>
              </a:rPr>
              <a:t> Hide </a:t>
            </a:r>
            <a:r>
              <a:rPr lang="en-US" sz="4000" i="1" dirty="0">
                <a:solidFill>
                  <a:schemeClr val="accent2"/>
                </a:solidFill>
              </a:rPr>
              <a:t>access patterns</a:t>
            </a:r>
          </a:p>
          <a:p>
            <a:pPr lvl="1"/>
            <a:r>
              <a:rPr lang="en-US" sz="4000" i="1" dirty="0" smtClean="0">
                <a:solidFill>
                  <a:schemeClr val="accent3">
                    <a:lumMod val="75000"/>
                  </a:schemeClr>
                </a:solidFill>
              </a:rPr>
              <a:t> Poly-logarithmic</a:t>
            </a:r>
            <a:r>
              <a:rPr lang="en-US" sz="4000" dirty="0" smtClean="0"/>
              <a:t> cost per access</a:t>
            </a:r>
          </a:p>
          <a:p>
            <a:pPr marL="454914" lvl="1" indent="0">
              <a:spcBef>
                <a:spcPts val="1800"/>
              </a:spcBef>
              <a:buNone/>
            </a:pPr>
            <a:r>
              <a:rPr lang="en-US" sz="2400" dirty="0"/>
              <a:t>[GO96, </a:t>
            </a:r>
            <a:r>
              <a:rPr lang="en-US" sz="2400" i="1" dirty="0"/>
              <a:t>J. ACM</a:t>
            </a:r>
            <a:r>
              <a:rPr lang="en-US" sz="2400" dirty="0"/>
              <a:t>], [WS08, </a:t>
            </a:r>
            <a:r>
              <a:rPr lang="en-US" sz="2400" i="1" dirty="0"/>
              <a:t>CCS</a:t>
            </a:r>
            <a:r>
              <a:rPr lang="en-US" sz="2400" dirty="0"/>
              <a:t>], [PR10, </a:t>
            </a:r>
            <a:r>
              <a:rPr lang="en-US" sz="2400" i="1" dirty="0"/>
              <a:t>CRYPTO</a:t>
            </a:r>
            <a:r>
              <a:rPr lang="en-US" sz="2400" dirty="0"/>
              <a:t>] [SSS12, </a:t>
            </a:r>
            <a:r>
              <a:rPr lang="en-US" sz="2400" i="1" dirty="0"/>
              <a:t>NDSS</a:t>
            </a:r>
            <a:r>
              <a:rPr lang="en-US" sz="2400" dirty="0"/>
              <a:t>], [SvSFRYD13, </a:t>
            </a:r>
            <a:r>
              <a:rPr lang="en-US" sz="2400" i="1" dirty="0"/>
              <a:t>CCS</a:t>
            </a:r>
            <a:r>
              <a:rPr lang="en-US" sz="2400" dirty="0" smtClean="0"/>
              <a:t>]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F25215-25AD-48EA-9D0C-C980D60D832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090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819400" y="3733800"/>
            <a:ext cx="2743200" cy="1066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ORAM Scheme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ORAM -- Hiding Access Patterns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F25215-25AD-48EA-9D0C-C980D60D832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09600" y="2209800"/>
            <a:ext cx="609600" cy="609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219200" y="2209800"/>
            <a:ext cx="609600" cy="609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828800" y="2209800"/>
            <a:ext cx="609600" cy="609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438400" y="2209800"/>
            <a:ext cx="609600" cy="609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048000" y="2209800"/>
            <a:ext cx="609600" cy="609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657600" y="2209800"/>
            <a:ext cx="609600" cy="609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267200" y="2209800"/>
            <a:ext cx="609600" cy="609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876800" y="2209800"/>
            <a:ext cx="609600" cy="609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486400" y="2209800"/>
            <a:ext cx="609600" cy="609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096000" y="2209800"/>
            <a:ext cx="609600" cy="609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6705600" y="2209800"/>
            <a:ext cx="609600" cy="609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7315200" y="2209800"/>
            <a:ext cx="609600" cy="609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7924800" y="2209800"/>
            <a:ext cx="609600" cy="609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Elbow Connector 39"/>
          <p:cNvCxnSpPr>
            <a:endCxn id="25" idx="2"/>
          </p:cNvCxnSpPr>
          <p:nvPr/>
        </p:nvCxnSpPr>
        <p:spPr>
          <a:xfrm flipV="1">
            <a:off x="1447800" y="2819400"/>
            <a:ext cx="685800" cy="609600"/>
          </a:xfrm>
          <a:prstGeom prst="bentConnector2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6200" y="2286000"/>
            <a:ext cx="441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</a:t>
            </a:r>
            <a:endParaRPr lang="en-US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1066800" y="3200400"/>
            <a:ext cx="334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 smtClean="0">
                <a:latin typeface="Calibri"/>
                <a:cs typeface="Calibri"/>
              </a:rPr>
              <a:t>i</a:t>
            </a:r>
            <a:endParaRPr lang="en-US" sz="2400" b="1" i="1" dirty="0">
              <a:latin typeface="Calibri"/>
              <a:cs typeface="Calibri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76600" y="5786735"/>
            <a:ext cx="184693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ourier"/>
                <a:cs typeface="Courier"/>
              </a:rPr>
              <a:t>Read</a:t>
            </a:r>
            <a:r>
              <a:rPr lang="en-US" sz="2400" dirty="0" smtClean="0">
                <a:latin typeface="Courier"/>
                <a:cs typeface="Courier"/>
              </a:rPr>
              <a:t> M[</a:t>
            </a:r>
            <a:r>
              <a:rPr lang="en-US" sz="2400" b="1" i="1" dirty="0" err="1" smtClean="0">
                <a:solidFill>
                  <a:srgbClr val="000000"/>
                </a:solidFill>
                <a:latin typeface="Courier"/>
                <a:cs typeface="Courier"/>
              </a:rPr>
              <a:t>i</a:t>
            </a:r>
            <a:r>
              <a:rPr lang="en-US" sz="2400" dirty="0" smtClean="0">
                <a:latin typeface="Courier"/>
                <a:cs typeface="Courier"/>
              </a:rPr>
              <a:t>]</a:t>
            </a:r>
            <a:endParaRPr lang="en-US" sz="2400" dirty="0">
              <a:latin typeface="Courier"/>
              <a:cs typeface="Courier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3962400" y="4876800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926447"/>
              </p:ext>
            </p:extLst>
          </p:nvPr>
        </p:nvGraphicFramePr>
        <p:xfrm>
          <a:off x="3479800" y="5124450"/>
          <a:ext cx="2222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" name="Equation" r:id="rId4" imgW="88900" imgH="152400" progId="Equation.DSMT4">
                  <p:embed/>
                </p:oleObj>
              </mc:Choice>
              <mc:Fallback>
                <p:oleObj name="Equation" r:id="rId4" imgW="889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79800" y="5124450"/>
                        <a:ext cx="22225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" name="Straight Arrow Connector 29"/>
          <p:cNvCxnSpPr/>
          <p:nvPr/>
        </p:nvCxnSpPr>
        <p:spPr>
          <a:xfrm flipH="1" flipV="1">
            <a:off x="914400" y="2819400"/>
            <a:ext cx="3276600" cy="914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3352800" y="2819400"/>
            <a:ext cx="838200" cy="914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 flipV="1">
            <a:off x="3962400" y="2819400"/>
            <a:ext cx="228600" cy="914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4191000" y="2819400"/>
            <a:ext cx="1600200" cy="914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4191000" y="2819400"/>
            <a:ext cx="2819400" cy="914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7312762"/>
              </p:ext>
            </p:extLst>
          </p:nvPr>
        </p:nvGraphicFramePr>
        <p:xfrm>
          <a:off x="4686300" y="5092700"/>
          <a:ext cx="8255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" name="Equation" r:id="rId6" imgW="330200" imgH="177800" progId="Equation.DSMT4">
                  <p:embed/>
                </p:oleObj>
              </mc:Choice>
              <mc:Fallback>
                <p:oleObj name="Equation" r:id="rId6" imgW="3302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86300" y="5092700"/>
                        <a:ext cx="8255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7" name="Straight Arrow Connector 46"/>
          <p:cNvCxnSpPr/>
          <p:nvPr/>
        </p:nvCxnSpPr>
        <p:spPr>
          <a:xfrm>
            <a:off x="4419600" y="4876800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49464" y="2967794"/>
            <a:ext cx="9067800" cy="909404"/>
            <a:chOff x="49464" y="2967794"/>
            <a:chExt cx="9067800" cy="909404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49464" y="3429000"/>
              <a:ext cx="9067800" cy="0"/>
            </a:xfrm>
            <a:prstGeom prst="line">
              <a:avLst/>
            </a:prstGeom>
            <a:ln w="57150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240632" y="2967794"/>
              <a:ext cx="1136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2"/>
                  </a:solidFill>
                </a:rPr>
                <a:t>Untrusted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66296" y="3507866"/>
              <a:ext cx="9026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3">
                      <a:lumMod val="75000"/>
                    </a:schemeClr>
                  </a:solidFill>
                </a:rPr>
                <a:t>Trusted</a:t>
              </a:r>
              <a:endParaRPr lang="en-US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5906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819400" y="3733800"/>
            <a:ext cx="2743200" cy="1066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ORAM Scheme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ORAM -- Hiding Access Patterns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F25215-25AD-48EA-9D0C-C980D60D832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09600" y="2209800"/>
            <a:ext cx="609600" cy="609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219200" y="2209800"/>
            <a:ext cx="609600" cy="609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828800" y="2209800"/>
            <a:ext cx="609600" cy="609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438400" y="2209800"/>
            <a:ext cx="609600" cy="609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048000" y="2209800"/>
            <a:ext cx="609600" cy="609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657600" y="2209800"/>
            <a:ext cx="609600" cy="609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267200" y="2209800"/>
            <a:ext cx="609600" cy="609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876800" y="2209800"/>
            <a:ext cx="609600" cy="609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486400" y="2209800"/>
            <a:ext cx="609600" cy="609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096000" y="2209800"/>
            <a:ext cx="609600" cy="609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6705600" y="2209800"/>
            <a:ext cx="609600" cy="609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7315200" y="2209800"/>
            <a:ext cx="609600" cy="609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7924800" y="2209800"/>
            <a:ext cx="609600" cy="609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76200" y="2286000"/>
            <a:ext cx="441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</a:t>
            </a:r>
            <a:endParaRPr lang="en-US" sz="2400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962400" y="4876800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3" idx="0"/>
            <a:endCxn id="22" idx="2"/>
          </p:cNvCxnSpPr>
          <p:nvPr/>
        </p:nvCxnSpPr>
        <p:spPr>
          <a:xfrm flipH="1" flipV="1">
            <a:off x="914400" y="2819400"/>
            <a:ext cx="3276600" cy="914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" idx="0"/>
            <a:endCxn id="27" idx="2"/>
          </p:cNvCxnSpPr>
          <p:nvPr/>
        </p:nvCxnSpPr>
        <p:spPr>
          <a:xfrm flipH="1" flipV="1">
            <a:off x="3352800" y="2819400"/>
            <a:ext cx="838200" cy="914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" idx="0"/>
            <a:endCxn id="32" idx="2"/>
          </p:cNvCxnSpPr>
          <p:nvPr/>
        </p:nvCxnSpPr>
        <p:spPr>
          <a:xfrm flipH="1" flipV="1">
            <a:off x="3962400" y="2819400"/>
            <a:ext cx="228600" cy="914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" idx="0"/>
            <a:endCxn id="35" idx="2"/>
          </p:cNvCxnSpPr>
          <p:nvPr/>
        </p:nvCxnSpPr>
        <p:spPr>
          <a:xfrm flipV="1">
            <a:off x="4191000" y="2819400"/>
            <a:ext cx="1600200" cy="914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" idx="0"/>
            <a:endCxn id="37" idx="2"/>
          </p:cNvCxnSpPr>
          <p:nvPr/>
        </p:nvCxnSpPr>
        <p:spPr>
          <a:xfrm flipV="1">
            <a:off x="4191000" y="2819400"/>
            <a:ext cx="2819400" cy="914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7071366"/>
              </p:ext>
            </p:extLst>
          </p:nvPr>
        </p:nvGraphicFramePr>
        <p:xfrm>
          <a:off x="3352800" y="5029200"/>
          <a:ext cx="4762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7" name="Equation" r:id="rId4" imgW="190500" imgH="228600" progId="Equation.DSMT4">
                  <p:embed/>
                </p:oleObj>
              </mc:Choice>
              <mc:Fallback>
                <p:oleObj name="Equation" r:id="rId4" imgW="1905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52800" y="5029200"/>
                        <a:ext cx="47625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9935987"/>
              </p:ext>
            </p:extLst>
          </p:nvPr>
        </p:nvGraphicFramePr>
        <p:xfrm>
          <a:off x="4559300" y="5029200"/>
          <a:ext cx="10795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8" name="Equation" r:id="rId6" imgW="431800" imgH="228600" progId="Equation.DSMT4">
                  <p:embed/>
                </p:oleObj>
              </mc:Choice>
              <mc:Fallback>
                <p:oleObj name="Equation" r:id="rId6" imgW="4318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59300" y="5029200"/>
                        <a:ext cx="10795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9" name="Straight Arrow Connector 48"/>
          <p:cNvCxnSpPr/>
          <p:nvPr/>
        </p:nvCxnSpPr>
        <p:spPr>
          <a:xfrm>
            <a:off x="4419600" y="4876800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3387125" y="4947083"/>
            <a:ext cx="2202511" cy="699911"/>
            <a:chOff x="3387125" y="4947083"/>
            <a:chExt cx="2202511" cy="699911"/>
          </a:xfrm>
        </p:grpSpPr>
        <p:sp>
          <p:nvSpPr>
            <p:cNvPr id="5" name="Rectangle 4"/>
            <p:cNvSpPr/>
            <p:nvPr/>
          </p:nvSpPr>
          <p:spPr>
            <a:xfrm>
              <a:off x="4572000" y="4947083"/>
              <a:ext cx="133558" cy="6927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456078" y="4954267"/>
              <a:ext cx="133558" cy="6927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387125" y="5029200"/>
              <a:ext cx="133558" cy="5204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3657600" y="5029200"/>
              <a:ext cx="133558" cy="5204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3276600" y="5786735"/>
            <a:ext cx="184693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ourier"/>
                <a:cs typeface="Courier"/>
              </a:rPr>
              <a:t>Read</a:t>
            </a:r>
            <a:r>
              <a:rPr lang="en-US" sz="2400" dirty="0" smtClean="0">
                <a:latin typeface="Courier"/>
                <a:cs typeface="Courier"/>
              </a:rPr>
              <a:t> M[</a:t>
            </a:r>
            <a:r>
              <a:rPr lang="en-US" sz="2400" b="1" i="1" dirty="0" err="1" smtClean="0">
                <a:solidFill>
                  <a:srgbClr val="000000"/>
                </a:solidFill>
                <a:latin typeface="Courier"/>
                <a:cs typeface="Courier"/>
              </a:rPr>
              <a:t>i</a:t>
            </a:r>
            <a:r>
              <a:rPr lang="en-US" sz="2400" dirty="0" smtClean="0">
                <a:latin typeface="Courier"/>
                <a:cs typeface="Courier"/>
              </a:rPr>
              <a:t>]</a:t>
            </a:r>
            <a:endParaRPr lang="en-US" sz="2400" dirty="0">
              <a:latin typeface="Courier"/>
              <a:cs typeface="Courier"/>
            </a:endParaRPr>
          </a:p>
        </p:txBody>
      </p:sp>
      <p:sp>
        <p:nvSpPr>
          <p:cNvPr id="52" name="Title 1"/>
          <p:cNvSpPr txBox="1">
            <a:spLocks/>
          </p:cNvSpPr>
          <p:nvPr/>
        </p:nvSpPr>
        <p:spPr bwMode="auto">
          <a:xfrm>
            <a:off x="457200" y="26924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Hiding the index and the value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9464" y="2967794"/>
            <a:ext cx="9067800" cy="909404"/>
            <a:chOff x="49464" y="2967794"/>
            <a:chExt cx="9067800" cy="909404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49464" y="3429000"/>
              <a:ext cx="9067800" cy="0"/>
            </a:xfrm>
            <a:prstGeom prst="line">
              <a:avLst/>
            </a:prstGeom>
            <a:ln w="57150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9" name="Group 8"/>
            <p:cNvGrpSpPr/>
            <p:nvPr/>
          </p:nvGrpSpPr>
          <p:grpSpPr>
            <a:xfrm>
              <a:off x="240632" y="2967794"/>
              <a:ext cx="1136850" cy="909404"/>
              <a:chOff x="240632" y="2967794"/>
              <a:chExt cx="1136850" cy="909404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240632" y="2967794"/>
                <a:ext cx="1136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2"/>
                    </a:solidFill>
                  </a:rPr>
                  <a:t>Untrusted</a:t>
                </a:r>
                <a:endParaRPr lang="en-US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366296" y="3507866"/>
                <a:ext cx="9026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Trusted</a:t>
                </a:r>
                <a:endParaRPr lang="en-US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79111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1"/>
          <p:cNvSpPr txBox="1">
            <a:spLocks/>
          </p:cNvSpPr>
          <p:nvPr/>
        </p:nvSpPr>
        <p:spPr bwMode="auto">
          <a:xfrm>
            <a:off x="457200" y="26924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Hiding the index and the value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819400" y="3733800"/>
            <a:ext cx="2743200" cy="1066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ORAM Scheme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F25215-25AD-48EA-9D0C-C980D60D832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09600" y="2209800"/>
            <a:ext cx="609600" cy="609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219200" y="2209800"/>
            <a:ext cx="609600" cy="609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828800" y="2209800"/>
            <a:ext cx="609600" cy="609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438400" y="2209800"/>
            <a:ext cx="609600" cy="609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048000" y="2209800"/>
            <a:ext cx="609600" cy="609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657600" y="2209800"/>
            <a:ext cx="609600" cy="609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267200" y="2209800"/>
            <a:ext cx="609600" cy="609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876800" y="2209800"/>
            <a:ext cx="609600" cy="609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486400" y="2209800"/>
            <a:ext cx="609600" cy="609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096000" y="2209800"/>
            <a:ext cx="609600" cy="609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6705600" y="2209800"/>
            <a:ext cx="609600" cy="609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7315200" y="2209800"/>
            <a:ext cx="609600" cy="609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7924800" y="2209800"/>
            <a:ext cx="609600" cy="609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76200" y="2286000"/>
            <a:ext cx="441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</a:t>
            </a:r>
            <a:endParaRPr lang="en-US" sz="2400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962400" y="4876800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3" idx="0"/>
            <a:endCxn id="22" idx="2"/>
          </p:cNvCxnSpPr>
          <p:nvPr/>
        </p:nvCxnSpPr>
        <p:spPr>
          <a:xfrm flipH="1" flipV="1">
            <a:off x="914400" y="2819400"/>
            <a:ext cx="3276600" cy="914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" idx="0"/>
            <a:endCxn id="27" idx="2"/>
          </p:cNvCxnSpPr>
          <p:nvPr/>
        </p:nvCxnSpPr>
        <p:spPr>
          <a:xfrm flipH="1" flipV="1">
            <a:off x="3352800" y="2819400"/>
            <a:ext cx="838200" cy="914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" idx="0"/>
            <a:endCxn id="32" idx="2"/>
          </p:cNvCxnSpPr>
          <p:nvPr/>
        </p:nvCxnSpPr>
        <p:spPr>
          <a:xfrm flipH="1" flipV="1">
            <a:off x="3962400" y="2819400"/>
            <a:ext cx="228600" cy="914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" idx="0"/>
            <a:endCxn id="35" idx="2"/>
          </p:cNvCxnSpPr>
          <p:nvPr/>
        </p:nvCxnSpPr>
        <p:spPr>
          <a:xfrm flipV="1">
            <a:off x="4191000" y="2819400"/>
            <a:ext cx="1600200" cy="914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" idx="0"/>
            <a:endCxn id="37" idx="2"/>
          </p:cNvCxnSpPr>
          <p:nvPr/>
        </p:nvCxnSpPr>
        <p:spPr>
          <a:xfrm flipV="1">
            <a:off x="4191000" y="2819400"/>
            <a:ext cx="2819400" cy="914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6857309"/>
              </p:ext>
            </p:extLst>
          </p:nvPr>
        </p:nvGraphicFramePr>
        <p:xfrm>
          <a:off x="3352800" y="5029200"/>
          <a:ext cx="4762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8" name="Equation" r:id="rId4" imgW="190500" imgH="228600" progId="Equation.DSMT4">
                  <p:embed/>
                </p:oleObj>
              </mc:Choice>
              <mc:Fallback>
                <p:oleObj name="Equation" r:id="rId4" imgW="1905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52800" y="5029200"/>
                        <a:ext cx="47625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8561388"/>
              </p:ext>
            </p:extLst>
          </p:nvPr>
        </p:nvGraphicFramePr>
        <p:xfrm>
          <a:off x="4559300" y="5029200"/>
          <a:ext cx="10795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9" name="Equation" r:id="rId6" imgW="431800" imgH="228600" progId="Equation.DSMT4">
                  <p:embed/>
                </p:oleObj>
              </mc:Choice>
              <mc:Fallback>
                <p:oleObj name="Equation" r:id="rId6" imgW="4318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59300" y="5029200"/>
                        <a:ext cx="10795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9" name="Straight Arrow Connector 48"/>
          <p:cNvCxnSpPr/>
          <p:nvPr/>
        </p:nvCxnSpPr>
        <p:spPr>
          <a:xfrm>
            <a:off x="4419600" y="4876800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3387125" y="4947083"/>
            <a:ext cx="2202511" cy="699911"/>
            <a:chOff x="3387125" y="4947083"/>
            <a:chExt cx="2202511" cy="699911"/>
          </a:xfrm>
        </p:grpSpPr>
        <p:sp>
          <p:nvSpPr>
            <p:cNvPr id="5" name="Rectangle 4"/>
            <p:cNvSpPr/>
            <p:nvPr/>
          </p:nvSpPr>
          <p:spPr>
            <a:xfrm>
              <a:off x="4572000" y="4947083"/>
              <a:ext cx="133558" cy="6927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456078" y="4954267"/>
              <a:ext cx="133558" cy="6927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387125" y="5029200"/>
              <a:ext cx="133558" cy="5204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3657600" y="5029200"/>
              <a:ext cx="133558" cy="5204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3276600" y="5786735"/>
            <a:ext cx="184693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ourier"/>
                <a:cs typeface="Courier"/>
              </a:rPr>
              <a:t>Read</a:t>
            </a:r>
            <a:r>
              <a:rPr lang="en-US" sz="2400" dirty="0" smtClean="0">
                <a:latin typeface="Courier"/>
                <a:cs typeface="Courier"/>
              </a:rPr>
              <a:t> M[</a:t>
            </a:r>
            <a:r>
              <a:rPr lang="en-US" sz="2400" b="1" i="1" dirty="0" err="1" smtClean="0">
                <a:solidFill>
                  <a:srgbClr val="000000"/>
                </a:solidFill>
                <a:latin typeface="Courier"/>
                <a:cs typeface="Courier"/>
              </a:rPr>
              <a:t>i</a:t>
            </a:r>
            <a:r>
              <a:rPr lang="en-US" sz="2400" dirty="0" smtClean="0">
                <a:latin typeface="Courier"/>
                <a:cs typeface="Courier"/>
              </a:rPr>
              <a:t>]</a:t>
            </a:r>
            <a:endParaRPr lang="en-US" sz="2400" dirty="0">
              <a:latin typeface="Courier"/>
              <a:cs typeface="Courier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9464" y="2967794"/>
            <a:ext cx="9067800" cy="909404"/>
            <a:chOff x="49464" y="2967794"/>
            <a:chExt cx="9067800" cy="909404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49464" y="3429000"/>
              <a:ext cx="9067800" cy="0"/>
            </a:xfrm>
            <a:prstGeom prst="line">
              <a:avLst/>
            </a:prstGeom>
            <a:ln w="57150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9" name="Group 8"/>
            <p:cNvGrpSpPr/>
            <p:nvPr/>
          </p:nvGrpSpPr>
          <p:grpSpPr>
            <a:xfrm>
              <a:off x="240632" y="2967794"/>
              <a:ext cx="1136850" cy="909404"/>
              <a:chOff x="240632" y="2967794"/>
              <a:chExt cx="1136850" cy="909404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240632" y="2967794"/>
                <a:ext cx="1136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2"/>
                    </a:solidFill>
                  </a:rPr>
                  <a:t>Untrusted</a:t>
                </a:r>
                <a:endParaRPr lang="en-US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366296" y="3507866"/>
                <a:ext cx="9026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Trusted</a:t>
                </a:r>
                <a:endParaRPr lang="en-US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p:grpSp>
      </p:grp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949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1.85185E-6 L 0.00138 0.43472 " pathEditMode="relative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5144" y="3555998"/>
            <a:ext cx="3249144" cy="1532692"/>
            <a:chOff x="165144" y="3555998"/>
            <a:chExt cx="3249144" cy="1532692"/>
          </a:xfrm>
        </p:grpSpPr>
        <p:grpSp>
          <p:nvGrpSpPr>
            <p:cNvPr id="10" name="Group 9"/>
            <p:cNvGrpSpPr/>
            <p:nvPr/>
          </p:nvGrpSpPr>
          <p:grpSpPr>
            <a:xfrm>
              <a:off x="1540042" y="3555998"/>
              <a:ext cx="1874246" cy="1532692"/>
              <a:chOff x="564154" y="3667624"/>
              <a:chExt cx="1874246" cy="1532692"/>
            </a:xfrm>
          </p:grpSpPr>
          <p:sp>
            <p:nvSpPr>
              <p:cNvPr id="8" name="Right Triangle 7"/>
              <p:cNvSpPr/>
              <p:nvPr/>
            </p:nvSpPr>
            <p:spPr>
              <a:xfrm>
                <a:off x="564154" y="3667624"/>
                <a:ext cx="1812758" cy="1201486"/>
              </a:xfrm>
              <a:prstGeom prst="rtTriangl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697789" y="3943684"/>
                <a:ext cx="740611" cy="12566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165144" y="3658274"/>
              <a:ext cx="1294796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latin typeface="Courier"/>
                  <a:cs typeface="Courier"/>
                </a:rPr>
                <a:t>Read</a:t>
              </a:r>
              <a:r>
                <a:rPr lang="en-US" sz="2400" dirty="0" smtClean="0"/>
                <a:t>()</a:t>
              </a:r>
            </a:p>
            <a:p>
              <a:r>
                <a:rPr lang="en-US" sz="2400" dirty="0" smtClean="0">
                  <a:latin typeface="Courier"/>
                  <a:cs typeface="Courier"/>
                </a:rPr>
                <a:t>Write</a:t>
              </a:r>
              <a:r>
                <a:rPr lang="en-US" sz="2400" dirty="0"/>
                <a:t>()</a:t>
              </a:r>
            </a:p>
          </p:txBody>
        </p:sp>
      </p:grpSp>
      <p:sp>
        <p:nvSpPr>
          <p:cNvPr id="52" name="Rounded Rectangle 51"/>
          <p:cNvSpPr/>
          <p:nvPr/>
        </p:nvSpPr>
        <p:spPr>
          <a:xfrm>
            <a:off x="2819400" y="3733800"/>
            <a:ext cx="2743200" cy="1066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ORAM Scheme</a:t>
            </a:r>
            <a:endParaRPr lang="en-US" sz="3200" dirty="0"/>
          </a:p>
        </p:txBody>
      </p:sp>
      <p:sp>
        <p:nvSpPr>
          <p:cNvPr id="3" name="Rounded Rectangle 2"/>
          <p:cNvSpPr/>
          <p:nvPr/>
        </p:nvSpPr>
        <p:spPr>
          <a:xfrm>
            <a:off x="5539872" y="3630864"/>
            <a:ext cx="3276600" cy="1371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Comic Sans MS"/>
                <a:cs typeface="Comic Sans MS"/>
              </a:rPr>
              <a:t>Obliviously computed as circuits using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secure computation</a:t>
            </a:r>
            <a:endParaRPr lang="en-US" sz="2000" b="1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2543"/>
            <a:ext cx="8229600" cy="1143000"/>
          </a:xfrm>
        </p:spPr>
        <p:txBody>
          <a:bodyPr/>
          <a:lstStyle/>
          <a:p>
            <a:r>
              <a:rPr lang="en-US" dirty="0" smtClean="0"/>
              <a:t>Hiding the index and the value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F25215-25AD-48EA-9D0C-C980D60D832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09600" y="2209800"/>
            <a:ext cx="609600" cy="609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219200" y="2209800"/>
            <a:ext cx="609600" cy="609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828800" y="2209800"/>
            <a:ext cx="609600" cy="609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438400" y="2209800"/>
            <a:ext cx="609600" cy="609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048000" y="2209800"/>
            <a:ext cx="609600" cy="609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657600" y="2209800"/>
            <a:ext cx="609600" cy="609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267200" y="2209800"/>
            <a:ext cx="609600" cy="609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876800" y="2209800"/>
            <a:ext cx="609600" cy="609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486400" y="2209800"/>
            <a:ext cx="609600" cy="609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096000" y="2209800"/>
            <a:ext cx="609600" cy="609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6705600" y="2209800"/>
            <a:ext cx="609600" cy="609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7315200" y="2209800"/>
            <a:ext cx="609600" cy="609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7924800" y="2209800"/>
            <a:ext cx="609600" cy="609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76200" y="2286000"/>
            <a:ext cx="441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</a:t>
            </a:r>
            <a:endParaRPr lang="en-US" sz="2400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962400" y="4876800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52" idx="0"/>
            <a:endCxn id="22" idx="2"/>
          </p:cNvCxnSpPr>
          <p:nvPr/>
        </p:nvCxnSpPr>
        <p:spPr>
          <a:xfrm flipH="1" flipV="1">
            <a:off x="914400" y="2819400"/>
            <a:ext cx="3276600" cy="914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52" idx="0"/>
            <a:endCxn id="27" idx="2"/>
          </p:cNvCxnSpPr>
          <p:nvPr/>
        </p:nvCxnSpPr>
        <p:spPr>
          <a:xfrm flipH="1" flipV="1">
            <a:off x="3352800" y="2819400"/>
            <a:ext cx="838200" cy="914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52" idx="0"/>
            <a:endCxn id="32" idx="2"/>
          </p:cNvCxnSpPr>
          <p:nvPr/>
        </p:nvCxnSpPr>
        <p:spPr>
          <a:xfrm flipH="1" flipV="1">
            <a:off x="3962400" y="2819400"/>
            <a:ext cx="228600" cy="914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52" idx="0"/>
            <a:endCxn id="35" idx="2"/>
          </p:cNvCxnSpPr>
          <p:nvPr/>
        </p:nvCxnSpPr>
        <p:spPr>
          <a:xfrm flipV="1">
            <a:off x="4191000" y="2819400"/>
            <a:ext cx="1600200" cy="914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52" idx="0"/>
            <a:endCxn id="37" idx="2"/>
          </p:cNvCxnSpPr>
          <p:nvPr/>
        </p:nvCxnSpPr>
        <p:spPr>
          <a:xfrm flipV="1">
            <a:off x="4191000" y="2819400"/>
            <a:ext cx="2819400" cy="914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534692"/>
              </p:ext>
            </p:extLst>
          </p:nvPr>
        </p:nvGraphicFramePr>
        <p:xfrm>
          <a:off x="3352800" y="5029200"/>
          <a:ext cx="4762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1" name="Equation" r:id="rId4" imgW="190500" imgH="228600" progId="Equation.DSMT4">
                  <p:embed/>
                </p:oleObj>
              </mc:Choice>
              <mc:Fallback>
                <p:oleObj name="Equation" r:id="rId4" imgW="1905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52800" y="5029200"/>
                        <a:ext cx="47625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1861158"/>
              </p:ext>
            </p:extLst>
          </p:nvPr>
        </p:nvGraphicFramePr>
        <p:xfrm>
          <a:off x="4559300" y="5029200"/>
          <a:ext cx="10795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2" name="Equation" r:id="rId6" imgW="431800" imgH="228600" progId="Equation.DSMT4">
                  <p:embed/>
                </p:oleObj>
              </mc:Choice>
              <mc:Fallback>
                <p:oleObj name="Equation" r:id="rId6" imgW="4318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59300" y="5029200"/>
                        <a:ext cx="10795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9" name="Straight Arrow Connector 48"/>
          <p:cNvCxnSpPr/>
          <p:nvPr/>
        </p:nvCxnSpPr>
        <p:spPr>
          <a:xfrm>
            <a:off x="4419600" y="4876800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276600" y="5786735"/>
            <a:ext cx="184693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ourier"/>
                <a:cs typeface="Courier"/>
              </a:rPr>
              <a:t>Read</a:t>
            </a:r>
            <a:r>
              <a:rPr lang="en-US" sz="2400" dirty="0" smtClean="0">
                <a:latin typeface="Courier"/>
                <a:cs typeface="Courier"/>
              </a:rPr>
              <a:t> M[</a:t>
            </a:r>
            <a:r>
              <a:rPr lang="en-US" sz="2400" b="1" i="1" dirty="0" err="1" smtClean="0">
                <a:solidFill>
                  <a:srgbClr val="000000"/>
                </a:solidFill>
                <a:latin typeface="Courier"/>
                <a:cs typeface="Courier"/>
              </a:rPr>
              <a:t>i</a:t>
            </a:r>
            <a:r>
              <a:rPr lang="en-US" sz="2400" dirty="0" smtClean="0">
                <a:latin typeface="Courier"/>
                <a:cs typeface="Courier"/>
              </a:rPr>
              <a:t>]</a:t>
            </a:r>
            <a:endParaRPr lang="en-US" sz="2400" dirty="0">
              <a:latin typeface="Courier"/>
              <a:cs typeface="Courier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2777067" y="3733800"/>
            <a:ext cx="2812626" cy="1066800"/>
          </a:xfrm>
          <a:prstGeom prst="round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5" name="Frame 4"/>
          <p:cNvSpPr/>
          <p:nvPr/>
        </p:nvSpPr>
        <p:spPr>
          <a:xfrm>
            <a:off x="3351276" y="5029200"/>
            <a:ext cx="456570" cy="571500"/>
          </a:xfrm>
          <a:prstGeom prst="fra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Frame 42"/>
          <p:cNvSpPr/>
          <p:nvPr/>
        </p:nvSpPr>
        <p:spPr>
          <a:xfrm>
            <a:off x="4570327" y="5029200"/>
            <a:ext cx="1019365" cy="571500"/>
          </a:xfrm>
          <a:prstGeom prst="fra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49464" y="5941752"/>
            <a:ext cx="9067800" cy="909404"/>
            <a:chOff x="49464" y="2967794"/>
            <a:chExt cx="9067800" cy="909404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49464" y="3429000"/>
              <a:ext cx="9067800" cy="0"/>
            </a:xfrm>
            <a:prstGeom prst="line">
              <a:avLst/>
            </a:prstGeom>
            <a:ln w="57150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51" name="Group 50"/>
            <p:cNvGrpSpPr/>
            <p:nvPr/>
          </p:nvGrpSpPr>
          <p:grpSpPr>
            <a:xfrm>
              <a:off x="240632" y="2967794"/>
              <a:ext cx="1136850" cy="909404"/>
              <a:chOff x="240632" y="2967794"/>
              <a:chExt cx="1136850" cy="909404"/>
            </a:xfrm>
          </p:grpSpPr>
          <p:sp>
            <p:nvSpPr>
              <p:cNvPr id="53" name="TextBox 52"/>
              <p:cNvSpPr txBox="1"/>
              <p:nvPr/>
            </p:nvSpPr>
            <p:spPr>
              <a:xfrm>
                <a:off x="240632" y="2967794"/>
                <a:ext cx="1136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2"/>
                    </a:solidFill>
                  </a:rPr>
                  <a:t>Untrusted</a:t>
                </a:r>
                <a:endParaRPr lang="en-US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366296" y="3507866"/>
                <a:ext cx="9026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Trusted</a:t>
                </a:r>
                <a:endParaRPr lang="en-US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2374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0" grpId="0" animBg="1"/>
      <p:bldP spid="5" grpId="0" animBg="1"/>
      <p:bldP spid="4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5800" y="1447800"/>
            <a:ext cx="7924800" cy="48320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2200" b="1" dirty="0" err="1" smtClean="0">
                <a:solidFill>
                  <a:schemeClr val="accent6">
                    <a:lumMod val="50000"/>
                  </a:schemeClr>
                </a:solidFill>
                <a:latin typeface="Courier"/>
                <a:cs typeface="Courier"/>
              </a:rPr>
              <a:t>def</a:t>
            </a:r>
            <a:r>
              <a:rPr lang="en-US" sz="2200" dirty="0" smtClean="0">
                <a:latin typeface="Courier"/>
                <a:cs typeface="Courier"/>
              </a:rPr>
              <a:t> </a:t>
            </a:r>
            <a:r>
              <a:rPr lang="en-US" sz="2200" b="1" dirty="0" err="1" smtClean="0">
                <a:solidFill>
                  <a:schemeClr val="accent3">
                    <a:lumMod val="75000"/>
                  </a:schemeClr>
                </a:solidFill>
                <a:latin typeface="Courier"/>
                <a:cs typeface="Courier"/>
              </a:rPr>
              <a:t>binSearch</a:t>
            </a:r>
            <a:r>
              <a:rPr lang="en-US" sz="2200" dirty="0">
                <a:latin typeface="Courier"/>
                <a:cs typeface="Courier"/>
              </a:rPr>
              <a:t>(a, </a:t>
            </a:r>
            <a:r>
              <a:rPr lang="en-US" sz="2200" dirty="0" smtClean="0">
                <a:latin typeface="Courier"/>
                <a:cs typeface="Courier"/>
              </a:rPr>
              <a:t>x)</a:t>
            </a:r>
            <a:r>
              <a:rPr lang="en-US" sz="2200" dirty="0">
                <a:latin typeface="Courier"/>
                <a:cs typeface="Courier"/>
              </a:rPr>
              <a:t>:</a:t>
            </a:r>
          </a:p>
          <a:p>
            <a:r>
              <a:rPr lang="en-US" sz="2200" dirty="0">
                <a:latin typeface="Courier"/>
                <a:cs typeface="Courier"/>
              </a:rPr>
              <a:t>   </a:t>
            </a:r>
            <a:r>
              <a:rPr lang="en-US" sz="2200" dirty="0" smtClean="0">
                <a:latin typeface="Courier"/>
                <a:cs typeface="Courier"/>
              </a:rPr>
              <a:t> lo, hi = 0,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  <a:latin typeface="Courier"/>
                <a:cs typeface="Courier"/>
              </a:rPr>
              <a:t>len</a:t>
            </a:r>
            <a:r>
              <a:rPr lang="en-US" sz="2200" dirty="0">
                <a:latin typeface="Courier"/>
                <a:cs typeface="Courier"/>
              </a:rPr>
              <a:t>(a</a:t>
            </a:r>
            <a:r>
              <a:rPr lang="en-US" sz="2200" dirty="0" smtClean="0">
                <a:latin typeface="Courier"/>
                <a:cs typeface="Courier"/>
              </a:rPr>
              <a:t>)</a:t>
            </a:r>
          </a:p>
          <a:p>
            <a:r>
              <a:rPr lang="en-US" sz="2200" dirty="0" smtClean="0">
                <a:latin typeface="Courier"/>
                <a:cs typeface="Courier"/>
              </a:rPr>
              <a:t>    </a:t>
            </a:r>
            <a:r>
              <a:rPr lang="en-US" sz="2200" dirty="0" err="1" smtClean="0">
                <a:latin typeface="Courier"/>
                <a:cs typeface="Courier"/>
              </a:rPr>
              <a:t>i</a:t>
            </a:r>
            <a:r>
              <a:rPr lang="en-US" sz="2200" dirty="0" smtClean="0">
                <a:latin typeface="Courier"/>
                <a:cs typeface="Courier"/>
              </a:rPr>
              <a:t>, res = log(hi), -1</a:t>
            </a:r>
          </a:p>
          <a:p>
            <a:r>
              <a:rPr lang="en-US" sz="2200" dirty="0" smtClean="0">
                <a:latin typeface="Courier"/>
                <a:cs typeface="Courier"/>
              </a:rPr>
              <a:t>    </a:t>
            </a: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  <a:latin typeface="Courier"/>
                <a:cs typeface="Courier"/>
              </a:rPr>
              <a:t>while</a:t>
            </a:r>
            <a:r>
              <a:rPr lang="en-US" sz="2200" dirty="0" smtClean="0">
                <a:latin typeface="Courier"/>
                <a:cs typeface="Courier"/>
              </a:rPr>
              <a:t> </a:t>
            </a:r>
            <a:r>
              <a:rPr lang="en-US" sz="2200" dirty="0" err="1" smtClean="0">
                <a:latin typeface="Courier"/>
                <a:cs typeface="Courier"/>
              </a:rPr>
              <a:t>i</a:t>
            </a:r>
            <a:r>
              <a:rPr lang="en-US" sz="2200" dirty="0" smtClean="0">
                <a:latin typeface="Courier"/>
                <a:cs typeface="Courier"/>
              </a:rPr>
              <a:t> &gt;= 0:</a:t>
            </a:r>
            <a:endParaRPr lang="en-US" sz="2200" dirty="0">
              <a:latin typeface="Courier"/>
              <a:cs typeface="Courier"/>
            </a:endParaRPr>
          </a:p>
          <a:p>
            <a:r>
              <a:rPr lang="en-US" sz="2200" dirty="0">
                <a:latin typeface="Courier"/>
                <a:cs typeface="Courier"/>
              </a:rPr>
              <a:t>  </a:t>
            </a:r>
            <a:r>
              <a:rPr lang="en-US" sz="2200" dirty="0" smtClean="0">
                <a:latin typeface="Courier"/>
                <a:cs typeface="Courier"/>
              </a:rPr>
              <a:t>      </a:t>
            </a:r>
            <a:r>
              <a:rPr lang="en-US" sz="2200" dirty="0" err="1" smtClean="0">
                <a:latin typeface="Courier"/>
                <a:cs typeface="Courier"/>
              </a:rPr>
              <a:t>i</a:t>
            </a:r>
            <a:r>
              <a:rPr lang="en-US" sz="2200" dirty="0" smtClean="0">
                <a:latin typeface="Courier"/>
                <a:cs typeface="Courier"/>
              </a:rPr>
              <a:t> -= 1</a:t>
            </a:r>
          </a:p>
          <a:p>
            <a:r>
              <a:rPr lang="en-US" sz="2200" dirty="0">
                <a:latin typeface="Courier"/>
                <a:cs typeface="Courier"/>
              </a:rPr>
              <a:t> </a:t>
            </a:r>
            <a:r>
              <a:rPr lang="en-US" sz="2200" dirty="0" smtClean="0">
                <a:latin typeface="Courier"/>
                <a:cs typeface="Courier"/>
              </a:rPr>
              <a:t>       mid </a:t>
            </a:r>
            <a:r>
              <a:rPr lang="en-US" sz="2200" dirty="0">
                <a:latin typeface="Courier"/>
                <a:cs typeface="Courier"/>
              </a:rPr>
              <a:t>= (</a:t>
            </a:r>
            <a:r>
              <a:rPr lang="en-US" sz="2200" dirty="0" err="1">
                <a:latin typeface="Courier"/>
                <a:cs typeface="Courier"/>
              </a:rPr>
              <a:t>lo+hi</a:t>
            </a:r>
            <a:r>
              <a:rPr lang="en-US" sz="2200" dirty="0">
                <a:latin typeface="Courier"/>
                <a:cs typeface="Courier"/>
              </a:rPr>
              <a:t>)//2</a:t>
            </a:r>
          </a:p>
          <a:p>
            <a:r>
              <a:rPr lang="en-US" sz="2200" dirty="0">
                <a:latin typeface="Courier"/>
                <a:cs typeface="Courier"/>
              </a:rPr>
              <a:t>  </a:t>
            </a:r>
            <a:r>
              <a:rPr lang="en-US" sz="2200" dirty="0" smtClean="0">
                <a:latin typeface="Courier"/>
                <a:cs typeface="Courier"/>
              </a:rPr>
              <a:t>      </a:t>
            </a:r>
            <a:r>
              <a:rPr lang="en-US" sz="2200" dirty="0" err="1">
                <a:latin typeface="Courier"/>
                <a:cs typeface="Courier"/>
              </a:rPr>
              <a:t>midval</a:t>
            </a:r>
            <a:r>
              <a:rPr lang="en-US" sz="2200" dirty="0">
                <a:latin typeface="Courier"/>
                <a:cs typeface="Courier"/>
              </a:rPr>
              <a:t> = a[mid]</a:t>
            </a:r>
          </a:p>
          <a:p>
            <a:r>
              <a:rPr lang="en-US" sz="2200" dirty="0">
                <a:latin typeface="Courier"/>
                <a:cs typeface="Courier"/>
              </a:rPr>
              <a:t>  </a:t>
            </a:r>
            <a:r>
              <a:rPr lang="en-US" sz="2200" dirty="0" smtClean="0">
                <a:latin typeface="Courier"/>
                <a:cs typeface="Courier"/>
              </a:rPr>
              <a:t>      </a:t>
            </a:r>
            <a:r>
              <a:rPr lang="en-US" sz="2200" b="1" dirty="0">
                <a:solidFill>
                  <a:srgbClr val="800000"/>
                </a:solidFill>
                <a:latin typeface="Courier"/>
                <a:cs typeface="Courier"/>
              </a:rPr>
              <a:t>if</a:t>
            </a:r>
            <a:r>
              <a:rPr lang="en-US" sz="2200" dirty="0">
                <a:solidFill>
                  <a:srgbClr val="800000"/>
                </a:solidFill>
                <a:latin typeface="Courier"/>
                <a:cs typeface="Courier"/>
              </a:rPr>
              <a:t> </a:t>
            </a:r>
            <a:r>
              <a:rPr lang="en-US" sz="2200" dirty="0" err="1">
                <a:latin typeface="Courier"/>
                <a:cs typeface="Courier"/>
              </a:rPr>
              <a:t>midval</a:t>
            </a:r>
            <a:r>
              <a:rPr lang="en-US" sz="2200" dirty="0">
                <a:latin typeface="Courier"/>
                <a:cs typeface="Courier"/>
              </a:rPr>
              <a:t> &lt; x:</a:t>
            </a:r>
          </a:p>
          <a:p>
            <a:r>
              <a:rPr lang="en-US" sz="2200" dirty="0">
                <a:latin typeface="Courier"/>
                <a:cs typeface="Courier"/>
              </a:rPr>
              <a:t>  </a:t>
            </a:r>
            <a:r>
              <a:rPr lang="en-US" sz="2200" dirty="0" smtClean="0">
                <a:latin typeface="Courier"/>
                <a:cs typeface="Courier"/>
              </a:rPr>
              <a:t>          </a:t>
            </a:r>
            <a:r>
              <a:rPr lang="en-US" sz="2200" dirty="0">
                <a:latin typeface="Courier"/>
                <a:cs typeface="Courier"/>
              </a:rPr>
              <a:t>lo = mid+1</a:t>
            </a:r>
          </a:p>
          <a:p>
            <a:r>
              <a:rPr lang="en-US" sz="2200" dirty="0">
                <a:latin typeface="Courier"/>
                <a:cs typeface="Courier"/>
              </a:rPr>
              <a:t>  </a:t>
            </a:r>
            <a:r>
              <a:rPr lang="en-US" sz="2200" dirty="0" smtClean="0">
                <a:latin typeface="Courier"/>
                <a:cs typeface="Courier"/>
              </a:rPr>
              <a:t>      </a:t>
            </a:r>
            <a:r>
              <a:rPr lang="en-US" sz="2200" b="1" dirty="0" err="1" smtClean="0">
                <a:solidFill>
                  <a:srgbClr val="800000"/>
                </a:solidFill>
                <a:latin typeface="Courier"/>
                <a:cs typeface="Courier"/>
              </a:rPr>
              <a:t>elif</a:t>
            </a:r>
            <a:r>
              <a:rPr lang="en-US" sz="2200" b="1" dirty="0" smtClean="0">
                <a:solidFill>
                  <a:srgbClr val="800000"/>
                </a:solidFill>
                <a:latin typeface="Courier"/>
                <a:cs typeface="Courier"/>
              </a:rPr>
              <a:t> </a:t>
            </a:r>
            <a:r>
              <a:rPr lang="en-US" sz="2200" dirty="0" err="1" smtClean="0">
                <a:latin typeface="Courier"/>
                <a:cs typeface="Courier"/>
              </a:rPr>
              <a:t>midval</a:t>
            </a:r>
            <a:r>
              <a:rPr lang="en-US" sz="2200" dirty="0" smtClean="0">
                <a:latin typeface="Courier"/>
                <a:cs typeface="Courier"/>
              </a:rPr>
              <a:t> </a:t>
            </a:r>
            <a:r>
              <a:rPr lang="en-US" sz="2200" dirty="0">
                <a:latin typeface="Courier"/>
                <a:cs typeface="Courier"/>
              </a:rPr>
              <a:t>&gt; x: </a:t>
            </a:r>
          </a:p>
          <a:p>
            <a:r>
              <a:rPr lang="en-US" sz="2200" dirty="0">
                <a:latin typeface="Courier"/>
                <a:cs typeface="Courier"/>
              </a:rPr>
              <a:t>            hi = mid</a:t>
            </a:r>
          </a:p>
          <a:p>
            <a:r>
              <a:rPr lang="en-US" sz="2200" dirty="0">
                <a:latin typeface="Courier"/>
                <a:cs typeface="Courier"/>
              </a:rPr>
              <a:t>        </a:t>
            </a:r>
            <a:r>
              <a:rPr lang="en-US" sz="2200" b="1" dirty="0">
                <a:solidFill>
                  <a:srgbClr val="800000"/>
                </a:solidFill>
                <a:latin typeface="Courier"/>
                <a:cs typeface="Courier"/>
              </a:rPr>
              <a:t>else</a:t>
            </a:r>
            <a:r>
              <a:rPr lang="en-US" sz="2200" dirty="0">
                <a:latin typeface="Courier"/>
                <a:cs typeface="Courier"/>
              </a:rPr>
              <a:t>:</a:t>
            </a:r>
          </a:p>
          <a:p>
            <a:r>
              <a:rPr lang="en-US" sz="2200" dirty="0">
                <a:latin typeface="Courier"/>
                <a:cs typeface="Courier"/>
              </a:rPr>
              <a:t>            </a:t>
            </a:r>
            <a:r>
              <a:rPr lang="en-US" sz="2200" dirty="0" smtClean="0">
                <a:latin typeface="Courier"/>
                <a:cs typeface="Courier"/>
              </a:rPr>
              <a:t>res = mid</a:t>
            </a:r>
            <a:endParaRPr lang="en-US" sz="2200" dirty="0">
              <a:latin typeface="Courier"/>
              <a:cs typeface="Courier"/>
            </a:endParaRPr>
          </a:p>
          <a:p>
            <a:r>
              <a:rPr lang="nl-NL" sz="2200" b="1" dirty="0" smtClean="0">
                <a:solidFill>
                  <a:srgbClr val="984807"/>
                </a:solidFill>
                <a:latin typeface="Courier"/>
                <a:cs typeface="Courier"/>
              </a:rPr>
              <a:t>    return</a:t>
            </a:r>
            <a:r>
              <a:rPr lang="nl-NL" sz="2200" dirty="0" smtClean="0">
                <a:latin typeface="Courier"/>
                <a:cs typeface="Courier"/>
              </a:rPr>
              <a:t> </a:t>
            </a:r>
            <a:r>
              <a:rPr lang="nl-NL" sz="2200" dirty="0" err="1" smtClean="0">
                <a:latin typeface="Courier"/>
                <a:cs typeface="Courier"/>
              </a:rPr>
              <a:t>res</a:t>
            </a:r>
            <a:endParaRPr lang="nl-NL" sz="2200" dirty="0" smtClean="0">
              <a:latin typeface="Courier"/>
              <a:cs typeface="Courie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Sensitive Control 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F25215-25AD-48EA-9D0C-C980D60D832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105400" y="3886200"/>
            <a:ext cx="3124200" cy="838200"/>
          </a:xfrm>
          <a:prstGeom prst="roundRect">
            <a:avLst>
              <a:gd name="adj" fmla="val 16667"/>
            </a:avLst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omic Sans MS"/>
                <a:cs typeface="Comic Sans MS"/>
              </a:rPr>
              <a:t>Secret-dependent predicate</a:t>
            </a:r>
            <a:endParaRPr lang="en-US" sz="2400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1200" y="3886200"/>
            <a:ext cx="2590800" cy="304800"/>
          </a:xfrm>
          <a:prstGeom prst="rect">
            <a:avLst/>
          </a:prstGeom>
          <a:noFill/>
          <a:ln w="1905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48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Handle Sensitive Conditionals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F25215-25AD-48EA-9D0C-C980D60D832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0" y="1447800"/>
            <a:ext cx="7924800" cy="48320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2200" b="1" dirty="0" err="1" smtClean="0">
                <a:solidFill>
                  <a:schemeClr val="bg1">
                    <a:lumMod val="85000"/>
                  </a:schemeClr>
                </a:solidFill>
                <a:latin typeface="Courier"/>
                <a:cs typeface="Courier"/>
              </a:rPr>
              <a:t>def</a:t>
            </a: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Courier"/>
                <a:cs typeface="Courier"/>
              </a:rPr>
              <a:t> </a:t>
            </a:r>
            <a:r>
              <a:rPr lang="en-US" sz="2200" b="1" dirty="0" err="1" smtClean="0">
                <a:solidFill>
                  <a:schemeClr val="bg1">
                    <a:lumMod val="85000"/>
                  </a:schemeClr>
                </a:solidFill>
                <a:latin typeface="Courier"/>
                <a:cs typeface="Courier"/>
              </a:rPr>
              <a:t>binSearch</a:t>
            </a:r>
            <a:r>
              <a:rPr lang="en-US" sz="2200" dirty="0">
                <a:solidFill>
                  <a:schemeClr val="bg1">
                    <a:lumMod val="85000"/>
                  </a:schemeClr>
                </a:solidFill>
                <a:latin typeface="Courier"/>
                <a:cs typeface="Courier"/>
              </a:rPr>
              <a:t>(a, </a:t>
            </a: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Courier"/>
                <a:cs typeface="Courier"/>
              </a:rPr>
              <a:t>x)</a:t>
            </a:r>
            <a:r>
              <a:rPr lang="en-US" sz="2200" dirty="0">
                <a:solidFill>
                  <a:schemeClr val="bg1">
                    <a:lumMod val="85000"/>
                  </a:schemeClr>
                </a:solidFill>
                <a:latin typeface="Courier"/>
                <a:cs typeface="Courier"/>
              </a:rPr>
              <a:t>:</a:t>
            </a:r>
          </a:p>
          <a:p>
            <a:r>
              <a:rPr lang="en-US" sz="2200" dirty="0">
                <a:solidFill>
                  <a:schemeClr val="bg1">
                    <a:lumMod val="85000"/>
                  </a:schemeClr>
                </a:solidFill>
                <a:latin typeface="Courier"/>
                <a:cs typeface="Courier"/>
              </a:rPr>
              <a:t>   </a:t>
            </a: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Courier"/>
                <a:cs typeface="Courier"/>
              </a:rPr>
              <a:t> lo, hi = 0, </a:t>
            </a:r>
            <a:r>
              <a:rPr lang="en-US" sz="2200" dirty="0" err="1">
                <a:solidFill>
                  <a:schemeClr val="bg1">
                    <a:lumMod val="85000"/>
                  </a:schemeClr>
                </a:solidFill>
                <a:latin typeface="Courier"/>
                <a:cs typeface="Courier"/>
              </a:rPr>
              <a:t>len</a:t>
            </a:r>
            <a:r>
              <a:rPr lang="en-US" sz="2200" dirty="0">
                <a:solidFill>
                  <a:schemeClr val="bg1">
                    <a:lumMod val="85000"/>
                  </a:schemeClr>
                </a:solidFill>
                <a:latin typeface="Courier"/>
                <a:cs typeface="Courier"/>
              </a:rPr>
              <a:t>(a</a:t>
            </a: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Courier"/>
                <a:cs typeface="Courier"/>
              </a:rPr>
              <a:t>)</a:t>
            </a:r>
          </a:p>
          <a:p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Courier"/>
                <a:cs typeface="Courier"/>
              </a:rPr>
              <a:t>    </a:t>
            </a:r>
            <a:r>
              <a:rPr lang="en-US" sz="2200" dirty="0" err="1" smtClean="0">
                <a:solidFill>
                  <a:schemeClr val="bg1">
                    <a:lumMod val="85000"/>
                  </a:schemeClr>
                </a:solidFill>
                <a:latin typeface="Courier"/>
                <a:cs typeface="Courier"/>
              </a:rPr>
              <a:t>i</a:t>
            </a: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Courier"/>
                <a:cs typeface="Courier"/>
              </a:rPr>
              <a:t>, res = log(hi), -1</a:t>
            </a:r>
          </a:p>
          <a:p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Courier"/>
                <a:cs typeface="Courier"/>
              </a:rPr>
              <a:t>    </a:t>
            </a:r>
            <a:r>
              <a:rPr lang="en-US" sz="2200" b="1" dirty="0">
                <a:solidFill>
                  <a:schemeClr val="bg1">
                    <a:lumMod val="85000"/>
                  </a:schemeClr>
                </a:solidFill>
                <a:latin typeface="Courier"/>
                <a:cs typeface="Courier"/>
              </a:rPr>
              <a:t>while</a:t>
            </a: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Courier"/>
                <a:cs typeface="Courier"/>
              </a:rPr>
              <a:t> </a:t>
            </a:r>
            <a:r>
              <a:rPr lang="en-US" sz="2200" dirty="0" err="1" smtClean="0">
                <a:solidFill>
                  <a:schemeClr val="bg1">
                    <a:lumMod val="85000"/>
                  </a:schemeClr>
                </a:solidFill>
                <a:latin typeface="Courier"/>
                <a:cs typeface="Courier"/>
              </a:rPr>
              <a:t>i</a:t>
            </a: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Courier"/>
                <a:cs typeface="Courier"/>
              </a:rPr>
              <a:t> &gt;= 0:</a:t>
            </a:r>
            <a:endParaRPr lang="en-US" sz="2200" dirty="0">
              <a:solidFill>
                <a:schemeClr val="bg1">
                  <a:lumMod val="85000"/>
                </a:schemeClr>
              </a:solidFill>
              <a:latin typeface="Courier"/>
              <a:cs typeface="Courier"/>
            </a:endParaRPr>
          </a:p>
          <a:p>
            <a:r>
              <a:rPr lang="en-US" sz="2200" dirty="0">
                <a:solidFill>
                  <a:schemeClr val="bg1">
                    <a:lumMod val="85000"/>
                  </a:schemeClr>
                </a:solidFill>
                <a:latin typeface="Courier"/>
                <a:cs typeface="Courier"/>
              </a:rPr>
              <a:t>  </a:t>
            </a: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Courier"/>
                <a:cs typeface="Courier"/>
              </a:rPr>
              <a:t>      </a:t>
            </a:r>
            <a:r>
              <a:rPr lang="en-US" sz="2200" dirty="0" err="1" smtClean="0">
                <a:solidFill>
                  <a:schemeClr val="bg1">
                    <a:lumMod val="85000"/>
                  </a:schemeClr>
                </a:solidFill>
                <a:latin typeface="Courier"/>
                <a:cs typeface="Courier"/>
              </a:rPr>
              <a:t>i</a:t>
            </a: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Courier"/>
                <a:cs typeface="Courier"/>
              </a:rPr>
              <a:t> -= 1</a:t>
            </a:r>
          </a:p>
          <a:p>
            <a:r>
              <a:rPr lang="en-US" sz="2200" dirty="0">
                <a:solidFill>
                  <a:schemeClr val="bg1">
                    <a:lumMod val="85000"/>
                  </a:schemeClr>
                </a:solidFill>
                <a:latin typeface="Courier"/>
                <a:cs typeface="Courier"/>
              </a:rPr>
              <a:t> </a:t>
            </a: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Courier"/>
                <a:cs typeface="Courier"/>
              </a:rPr>
              <a:t>       mid </a:t>
            </a:r>
            <a:r>
              <a:rPr lang="en-US" sz="2200" dirty="0">
                <a:solidFill>
                  <a:schemeClr val="bg1">
                    <a:lumMod val="85000"/>
                  </a:schemeClr>
                </a:solidFill>
                <a:latin typeface="Courier"/>
                <a:cs typeface="Courier"/>
              </a:rPr>
              <a:t>= (</a:t>
            </a:r>
            <a:r>
              <a:rPr lang="en-US" sz="2200" dirty="0" err="1">
                <a:solidFill>
                  <a:schemeClr val="bg1">
                    <a:lumMod val="85000"/>
                  </a:schemeClr>
                </a:solidFill>
                <a:latin typeface="Courier"/>
                <a:cs typeface="Courier"/>
              </a:rPr>
              <a:t>lo+hi</a:t>
            </a:r>
            <a:r>
              <a:rPr lang="en-US" sz="2200" dirty="0">
                <a:solidFill>
                  <a:schemeClr val="bg1">
                    <a:lumMod val="85000"/>
                  </a:schemeClr>
                </a:solidFill>
                <a:latin typeface="Courier"/>
                <a:cs typeface="Courier"/>
              </a:rPr>
              <a:t>)//2</a:t>
            </a:r>
          </a:p>
          <a:p>
            <a:r>
              <a:rPr lang="en-US" sz="2200" dirty="0">
                <a:solidFill>
                  <a:schemeClr val="bg1">
                    <a:lumMod val="85000"/>
                  </a:schemeClr>
                </a:solidFill>
                <a:latin typeface="Courier"/>
                <a:cs typeface="Courier"/>
              </a:rPr>
              <a:t>  </a:t>
            </a: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Courier"/>
                <a:cs typeface="Courier"/>
              </a:rPr>
              <a:t>      </a:t>
            </a:r>
            <a:r>
              <a:rPr lang="en-US" sz="2200" dirty="0" err="1">
                <a:solidFill>
                  <a:schemeClr val="bg1">
                    <a:lumMod val="85000"/>
                  </a:schemeClr>
                </a:solidFill>
                <a:latin typeface="Courier"/>
                <a:cs typeface="Courier"/>
              </a:rPr>
              <a:t>midval</a:t>
            </a:r>
            <a:r>
              <a:rPr lang="en-US" sz="2200" dirty="0">
                <a:solidFill>
                  <a:schemeClr val="bg1">
                    <a:lumMod val="85000"/>
                  </a:schemeClr>
                </a:solidFill>
                <a:latin typeface="Courier"/>
                <a:cs typeface="Courier"/>
              </a:rPr>
              <a:t> = a[mid]</a:t>
            </a:r>
          </a:p>
          <a:p>
            <a:r>
              <a:rPr lang="en-US" sz="2200" dirty="0">
                <a:latin typeface="Courier"/>
                <a:cs typeface="Courier"/>
              </a:rPr>
              <a:t>  </a:t>
            </a:r>
            <a:r>
              <a:rPr lang="en-US" sz="2200" dirty="0" smtClean="0">
                <a:latin typeface="Courier"/>
                <a:cs typeface="Courier"/>
              </a:rPr>
              <a:t>      </a:t>
            </a:r>
            <a:r>
              <a:rPr lang="en-US" sz="2200" b="1" dirty="0">
                <a:solidFill>
                  <a:srgbClr val="800000"/>
                </a:solidFill>
                <a:latin typeface="Courier"/>
                <a:cs typeface="Courier"/>
              </a:rPr>
              <a:t>if</a:t>
            </a:r>
            <a:r>
              <a:rPr lang="en-US" sz="2200" dirty="0">
                <a:solidFill>
                  <a:srgbClr val="800000"/>
                </a:solidFill>
                <a:latin typeface="Courier"/>
                <a:cs typeface="Courier"/>
              </a:rPr>
              <a:t> </a:t>
            </a:r>
            <a:r>
              <a:rPr lang="en-US" sz="2200" dirty="0" err="1">
                <a:latin typeface="Courier"/>
                <a:cs typeface="Courier"/>
              </a:rPr>
              <a:t>midval</a:t>
            </a:r>
            <a:r>
              <a:rPr lang="en-US" sz="2200" dirty="0">
                <a:latin typeface="Courier"/>
                <a:cs typeface="Courier"/>
              </a:rPr>
              <a:t> &lt; x:</a:t>
            </a:r>
          </a:p>
          <a:p>
            <a:r>
              <a:rPr lang="en-US" sz="2200" dirty="0">
                <a:latin typeface="Courier"/>
                <a:cs typeface="Courier"/>
              </a:rPr>
              <a:t>  </a:t>
            </a:r>
            <a:r>
              <a:rPr lang="en-US" sz="2200" dirty="0" smtClean="0">
                <a:latin typeface="Courier"/>
                <a:cs typeface="Courier"/>
              </a:rPr>
              <a:t>          </a:t>
            </a:r>
            <a:r>
              <a:rPr lang="en-US" sz="2200" dirty="0">
                <a:latin typeface="Courier"/>
                <a:cs typeface="Courier"/>
              </a:rPr>
              <a:t>lo = mid+1</a:t>
            </a:r>
          </a:p>
          <a:p>
            <a:r>
              <a:rPr lang="en-US" sz="2200" dirty="0">
                <a:latin typeface="Courier"/>
                <a:cs typeface="Courier"/>
              </a:rPr>
              <a:t>  </a:t>
            </a:r>
            <a:r>
              <a:rPr lang="en-US" sz="2200" dirty="0" smtClean="0">
                <a:latin typeface="Courier"/>
                <a:cs typeface="Courier"/>
              </a:rPr>
              <a:t>      </a:t>
            </a:r>
            <a:r>
              <a:rPr lang="en-US" sz="2200" b="1" dirty="0" err="1" smtClean="0">
                <a:solidFill>
                  <a:srgbClr val="800000"/>
                </a:solidFill>
                <a:latin typeface="Courier"/>
                <a:cs typeface="Courier"/>
              </a:rPr>
              <a:t>elif</a:t>
            </a:r>
            <a:r>
              <a:rPr lang="en-US" sz="2200" b="1" dirty="0" smtClean="0">
                <a:solidFill>
                  <a:srgbClr val="800000"/>
                </a:solidFill>
                <a:latin typeface="Courier"/>
                <a:cs typeface="Courier"/>
              </a:rPr>
              <a:t> </a:t>
            </a:r>
            <a:r>
              <a:rPr lang="en-US" sz="2200" dirty="0" err="1" smtClean="0">
                <a:latin typeface="Courier"/>
                <a:cs typeface="Courier"/>
              </a:rPr>
              <a:t>midval</a:t>
            </a:r>
            <a:r>
              <a:rPr lang="en-US" sz="2200" dirty="0" smtClean="0">
                <a:latin typeface="Courier"/>
                <a:cs typeface="Courier"/>
              </a:rPr>
              <a:t> </a:t>
            </a:r>
            <a:r>
              <a:rPr lang="en-US" sz="2200" dirty="0">
                <a:latin typeface="Courier"/>
                <a:cs typeface="Courier"/>
              </a:rPr>
              <a:t>&gt; x: </a:t>
            </a:r>
          </a:p>
          <a:p>
            <a:r>
              <a:rPr lang="en-US" sz="2200" dirty="0">
                <a:latin typeface="Courier"/>
                <a:cs typeface="Courier"/>
              </a:rPr>
              <a:t>            hi = mid</a:t>
            </a:r>
          </a:p>
          <a:p>
            <a:r>
              <a:rPr lang="en-US" sz="2200" dirty="0">
                <a:latin typeface="Courier"/>
                <a:cs typeface="Courier"/>
              </a:rPr>
              <a:t>        </a:t>
            </a:r>
            <a:r>
              <a:rPr lang="en-US" sz="2200" b="1" dirty="0">
                <a:solidFill>
                  <a:srgbClr val="800000"/>
                </a:solidFill>
                <a:latin typeface="Courier"/>
                <a:cs typeface="Courier"/>
              </a:rPr>
              <a:t>else</a:t>
            </a:r>
            <a:r>
              <a:rPr lang="en-US" sz="2200" dirty="0">
                <a:latin typeface="Courier"/>
                <a:cs typeface="Courier"/>
              </a:rPr>
              <a:t>:</a:t>
            </a:r>
          </a:p>
          <a:p>
            <a:r>
              <a:rPr lang="en-US" sz="2200" dirty="0">
                <a:latin typeface="Courier"/>
                <a:cs typeface="Courier"/>
              </a:rPr>
              <a:t>            </a:t>
            </a:r>
            <a:r>
              <a:rPr lang="en-US" sz="2200" dirty="0" smtClean="0">
                <a:latin typeface="Courier"/>
                <a:cs typeface="Courier"/>
              </a:rPr>
              <a:t>res = mid</a:t>
            </a:r>
            <a:endParaRPr lang="en-US" sz="2200" dirty="0">
              <a:latin typeface="Courier"/>
              <a:cs typeface="Courier"/>
            </a:endParaRPr>
          </a:p>
          <a:p>
            <a:r>
              <a:rPr lang="nl-NL" sz="2200" b="1" dirty="0" smtClean="0">
                <a:solidFill>
                  <a:schemeClr val="bg1">
                    <a:lumMod val="85000"/>
                  </a:schemeClr>
                </a:solidFill>
                <a:latin typeface="Courier"/>
                <a:cs typeface="Courier"/>
              </a:rPr>
              <a:t>    return</a:t>
            </a:r>
            <a:r>
              <a:rPr lang="nl-NL" sz="2200" dirty="0" smtClean="0">
                <a:solidFill>
                  <a:schemeClr val="bg1">
                    <a:lumMod val="85000"/>
                  </a:schemeClr>
                </a:solidFill>
                <a:latin typeface="Courier"/>
                <a:cs typeface="Courier"/>
              </a:rPr>
              <a:t> </a:t>
            </a:r>
            <a:r>
              <a:rPr lang="nl-NL" sz="2200" dirty="0" err="1" smtClean="0">
                <a:solidFill>
                  <a:schemeClr val="bg1">
                    <a:lumMod val="85000"/>
                  </a:schemeClr>
                </a:solidFill>
                <a:latin typeface="Courier"/>
                <a:cs typeface="Courier"/>
              </a:rPr>
              <a:t>res</a:t>
            </a:r>
            <a:endParaRPr lang="nl-NL" sz="2200" dirty="0" smtClean="0">
              <a:solidFill>
                <a:schemeClr val="bg1">
                  <a:lumMod val="85000"/>
                </a:schemeClr>
              </a:solidFill>
              <a:latin typeface="Courier"/>
              <a:cs typeface="Courier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81200" y="3886200"/>
            <a:ext cx="2590800" cy="304800"/>
          </a:xfrm>
          <a:prstGeom prst="rect">
            <a:avLst/>
          </a:prstGeom>
          <a:noFill/>
          <a:ln w="1905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981200" y="4191000"/>
            <a:ext cx="2590800" cy="304800"/>
          </a:xfrm>
          <a:prstGeom prst="rect">
            <a:avLst/>
          </a:prstGeom>
          <a:noFill/>
          <a:ln w="1905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057400" y="4572000"/>
            <a:ext cx="2743200" cy="304800"/>
          </a:xfrm>
          <a:prstGeom prst="rect">
            <a:avLst/>
          </a:prstGeom>
          <a:noFill/>
          <a:ln w="1905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14600" y="4876800"/>
            <a:ext cx="1905000" cy="304800"/>
          </a:xfrm>
          <a:prstGeom prst="rect">
            <a:avLst/>
          </a:prstGeom>
          <a:noFill/>
          <a:ln w="1905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14600" y="5562600"/>
            <a:ext cx="1905000" cy="304800"/>
          </a:xfrm>
          <a:prstGeom prst="rect">
            <a:avLst/>
          </a:prstGeom>
          <a:noFill/>
          <a:ln w="1905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99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071511" y="5181600"/>
            <a:ext cx="2743200" cy="304800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800000"/>
                </a:solidFill>
                <a:latin typeface="Courier"/>
                <a:cs typeface="Courier"/>
              </a:rPr>
              <a:t> </a:t>
            </a:r>
            <a:r>
              <a:rPr lang="en-US" b="1" dirty="0" err="1" smtClean="0">
                <a:solidFill>
                  <a:srgbClr val="800000"/>
                </a:solidFill>
                <a:latin typeface="Courier"/>
                <a:cs typeface="Courier"/>
              </a:rPr>
              <a:t>elif</a:t>
            </a:r>
            <a:r>
              <a:rPr lang="en-US" dirty="0" smtClean="0">
                <a:solidFill>
                  <a:srgbClr val="000000"/>
                </a:solidFill>
                <a:latin typeface="Courier"/>
                <a:cs typeface="Courier"/>
              </a:rPr>
              <a:t>: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Handle </a:t>
            </a:r>
            <a:r>
              <a:rPr lang="en-US" dirty="0"/>
              <a:t>Sensitive Conditionals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F25215-25AD-48EA-9D0C-C980D60D832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81200" y="3886200"/>
            <a:ext cx="2590800" cy="30480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800000"/>
                </a:solidFill>
                <a:latin typeface="Courier"/>
                <a:cs typeface="Courier"/>
              </a:rPr>
              <a:t>if</a:t>
            </a:r>
            <a:r>
              <a:rPr lang="en-US" dirty="0">
                <a:solidFill>
                  <a:srgbClr val="800000"/>
                </a:solidFill>
                <a:latin typeface="Courier"/>
                <a:cs typeface="Courier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urier"/>
                <a:cs typeface="Courier"/>
              </a:rPr>
              <a:t>midval</a:t>
            </a:r>
            <a:r>
              <a:rPr lang="en-US" dirty="0">
                <a:solidFill>
                  <a:schemeClr val="tx1"/>
                </a:solidFill>
                <a:latin typeface="Courier"/>
                <a:cs typeface="Courier"/>
              </a:rPr>
              <a:t> &lt; x: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81200" y="4191000"/>
            <a:ext cx="2590800" cy="30480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urier"/>
                <a:cs typeface="Courier"/>
              </a:rPr>
              <a:t> lo 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= mid+1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7400" y="4572000"/>
            <a:ext cx="2514600" cy="30480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800000"/>
                </a:solidFill>
                <a:latin typeface="Courier"/>
                <a:cs typeface="Courier"/>
              </a:rPr>
              <a:t>elif</a:t>
            </a:r>
            <a:r>
              <a:rPr lang="en-US" b="1" dirty="0">
                <a:solidFill>
                  <a:srgbClr val="800000"/>
                </a:solidFill>
                <a:latin typeface="Courier"/>
                <a:cs typeface="Courier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"/>
                <a:cs typeface="Courier"/>
              </a:rPr>
              <a:t>midval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&gt; x: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4600" y="4876800"/>
            <a:ext cx="1905000" cy="30480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hi = </a:t>
            </a:r>
            <a:r>
              <a:rPr lang="en-US" dirty="0" smtClean="0">
                <a:solidFill>
                  <a:srgbClr val="000000"/>
                </a:solidFill>
                <a:latin typeface="Courier"/>
                <a:cs typeface="Courier"/>
              </a:rPr>
              <a:t>mid</a:t>
            </a:r>
            <a:endParaRPr lang="en-US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14600" y="5562600"/>
            <a:ext cx="1905000" cy="30480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res = </a:t>
            </a:r>
            <a:r>
              <a:rPr lang="en-US" dirty="0" smtClean="0">
                <a:solidFill>
                  <a:srgbClr val="000000"/>
                </a:solidFill>
                <a:latin typeface="Courier"/>
                <a:cs typeface="Courier"/>
              </a:rPr>
              <a:t>mid</a:t>
            </a:r>
            <a:endParaRPr lang="en-US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5715000" y="1524000"/>
            <a:ext cx="2743200" cy="4800600"/>
            <a:chOff x="5715000" y="1524000"/>
            <a:chExt cx="2743200" cy="4800600"/>
          </a:xfrm>
        </p:grpSpPr>
        <p:sp>
          <p:nvSpPr>
            <p:cNvPr id="60" name="Rectangle 59"/>
            <p:cNvSpPr/>
            <p:nvPr/>
          </p:nvSpPr>
          <p:spPr>
            <a:xfrm>
              <a:off x="5715000" y="1524000"/>
              <a:ext cx="2743200" cy="685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5715000" y="2209800"/>
              <a:ext cx="2743200" cy="685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5715000" y="2895600"/>
              <a:ext cx="2743200" cy="685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5715000" y="3581400"/>
              <a:ext cx="2743200" cy="685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5715000" y="4267200"/>
              <a:ext cx="2743200" cy="685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715000" y="4953000"/>
              <a:ext cx="2743200" cy="685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715000" y="5638800"/>
              <a:ext cx="2743200" cy="685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9091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41667 0.0777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3" y="388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41667 -0.1555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3" y="-7778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40834 -0.41111 " pathEditMode="relative" ptsTypes="AA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40416 0.0333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08" y="1667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38333 -0.25555 " pathEditMode="relative" ptsTypes="AA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Handle </a:t>
            </a:r>
            <a:r>
              <a:rPr lang="en-US" dirty="0"/>
              <a:t>Sensitive Conditionals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F25215-25AD-48EA-9D0C-C980D60D832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791200" y="4419600"/>
            <a:ext cx="2590800" cy="30480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800000"/>
                </a:solidFill>
                <a:latin typeface="Courier"/>
                <a:cs typeface="Courier"/>
              </a:rPr>
              <a:t>if</a:t>
            </a:r>
            <a:r>
              <a:rPr lang="en-US" dirty="0">
                <a:solidFill>
                  <a:srgbClr val="800000"/>
                </a:solidFill>
                <a:latin typeface="Courier"/>
                <a:cs typeface="Courier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urier"/>
                <a:cs typeface="Courier"/>
              </a:rPr>
              <a:t>midval</a:t>
            </a:r>
            <a:r>
              <a:rPr lang="en-US" dirty="0">
                <a:solidFill>
                  <a:schemeClr val="tx1"/>
                </a:solidFill>
                <a:latin typeface="Courier"/>
                <a:cs typeface="Courier"/>
              </a:rPr>
              <a:t> &lt; x: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791200" y="3124200"/>
            <a:ext cx="2590800" cy="30480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urier"/>
                <a:cs typeface="Courier"/>
              </a:rPr>
              <a:t> lo 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= mid+1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791200" y="1752600"/>
            <a:ext cx="2514600" cy="30480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800000"/>
                </a:solidFill>
                <a:latin typeface="Courier"/>
                <a:cs typeface="Courier"/>
              </a:rPr>
              <a:t>elif</a:t>
            </a:r>
            <a:r>
              <a:rPr lang="en-US" b="1" dirty="0">
                <a:solidFill>
                  <a:srgbClr val="800000"/>
                </a:solidFill>
                <a:latin typeface="Courier"/>
                <a:cs typeface="Courier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"/>
                <a:cs typeface="Courier"/>
              </a:rPr>
              <a:t>midval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&gt; x: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206810" y="5105400"/>
            <a:ext cx="1905000" cy="30480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hi = </a:t>
            </a:r>
            <a:r>
              <a:rPr lang="en-US" dirty="0" smtClean="0">
                <a:solidFill>
                  <a:srgbClr val="000000"/>
                </a:solidFill>
                <a:latin typeface="Courier"/>
                <a:cs typeface="Courier"/>
              </a:rPr>
              <a:t>mid</a:t>
            </a:r>
            <a:endParaRPr lang="en-US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19800" y="3810000"/>
            <a:ext cx="1905000" cy="30480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res = </a:t>
            </a:r>
            <a:r>
              <a:rPr lang="en-US" dirty="0" smtClean="0">
                <a:solidFill>
                  <a:srgbClr val="000000"/>
                </a:solidFill>
                <a:latin typeface="Courier"/>
                <a:cs typeface="Courier"/>
              </a:rPr>
              <a:t>mid</a:t>
            </a:r>
            <a:endParaRPr lang="en-US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5715000" y="1524000"/>
            <a:ext cx="2743200" cy="4800600"/>
            <a:chOff x="5715000" y="1524000"/>
            <a:chExt cx="2743200" cy="4800600"/>
          </a:xfrm>
        </p:grpSpPr>
        <p:sp>
          <p:nvSpPr>
            <p:cNvPr id="29" name="Rectangle 28"/>
            <p:cNvSpPr/>
            <p:nvPr/>
          </p:nvSpPr>
          <p:spPr>
            <a:xfrm>
              <a:off x="5715000" y="1524000"/>
              <a:ext cx="2743200" cy="685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715000" y="2209800"/>
              <a:ext cx="2743200" cy="685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715000" y="2895600"/>
              <a:ext cx="2743200" cy="685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715000" y="3581400"/>
              <a:ext cx="2743200" cy="685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715000" y="4267200"/>
              <a:ext cx="2743200" cy="685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715000" y="4953000"/>
              <a:ext cx="2743200" cy="685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715000" y="5638800"/>
              <a:ext cx="2743200" cy="685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91183" y="1523998"/>
            <a:ext cx="5323817" cy="5197478"/>
            <a:chOff x="391183" y="1523998"/>
            <a:chExt cx="5323817" cy="5197478"/>
          </a:xfrm>
        </p:grpSpPr>
        <p:sp>
          <p:nvSpPr>
            <p:cNvPr id="5" name="Rounded Rectangle 4"/>
            <p:cNvSpPr/>
            <p:nvPr/>
          </p:nvSpPr>
          <p:spPr>
            <a:xfrm>
              <a:off x="3048000" y="3124200"/>
              <a:ext cx="1828800" cy="2057400"/>
            </a:xfrm>
            <a:prstGeom prst="roundRect">
              <a:avLst/>
            </a:prstGeom>
            <a:ln w="571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ORAM Scheme</a:t>
              </a:r>
              <a:endParaRPr lang="en-US" sz="3200" dirty="0"/>
            </a:p>
          </p:txBody>
        </p:sp>
        <p:sp>
          <p:nvSpPr>
            <p:cNvPr id="6" name="TextBox 5"/>
            <p:cNvSpPr txBox="1"/>
            <p:nvPr/>
          </p:nvSpPr>
          <p:spPr>
            <a:xfrm rot="16200000">
              <a:off x="-1945946" y="3861127"/>
              <a:ext cx="5197478" cy="52322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Courier"/>
                  <a:cs typeface="Courier"/>
                </a:rPr>
                <a:t>PC = </a:t>
              </a:r>
              <a:r>
                <a:rPr lang="en-US" sz="2800" dirty="0" err="1" smtClean="0">
                  <a:latin typeface="Courier"/>
                  <a:cs typeface="Courier"/>
                </a:rPr>
                <a:t>nextInstruction</a:t>
              </a:r>
              <a:r>
                <a:rPr lang="en-US" sz="2800" dirty="0" smtClean="0">
                  <a:latin typeface="Courier"/>
                  <a:cs typeface="Courier"/>
                </a:rPr>
                <a:t>()</a:t>
              </a:r>
              <a:endParaRPr lang="en-US" sz="2800" dirty="0">
                <a:latin typeface="Courier"/>
                <a:cs typeface="Courier"/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1143000" y="4191000"/>
              <a:ext cx="1752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stCxn id="5" idx="3"/>
              <a:endCxn id="29" idx="1"/>
            </p:cNvCxnSpPr>
            <p:nvPr/>
          </p:nvCxnSpPr>
          <p:spPr>
            <a:xfrm flipV="1">
              <a:off x="4876800" y="1866900"/>
              <a:ext cx="838200" cy="22860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5" idx="3"/>
              <a:endCxn id="30" idx="1"/>
            </p:cNvCxnSpPr>
            <p:nvPr/>
          </p:nvCxnSpPr>
          <p:spPr>
            <a:xfrm flipV="1">
              <a:off x="4876800" y="2552700"/>
              <a:ext cx="838200" cy="16002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5" idx="3"/>
              <a:endCxn id="33" idx="1"/>
            </p:cNvCxnSpPr>
            <p:nvPr/>
          </p:nvCxnSpPr>
          <p:spPr>
            <a:xfrm>
              <a:off x="4876800" y="4152900"/>
              <a:ext cx="838200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99713670"/>
                </p:ext>
              </p:extLst>
            </p:nvPr>
          </p:nvGraphicFramePr>
          <p:xfrm>
            <a:off x="1450975" y="3467100"/>
            <a:ext cx="889000" cy="571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20" name="Equation" r:id="rId4" imgW="355600" imgH="228600" progId="Equation.DSMT4">
                    <p:embed/>
                  </p:oleObj>
                </mc:Choice>
                <mc:Fallback>
                  <p:oleObj name="Equation" r:id="rId4" imgW="35560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450975" y="3467100"/>
                          <a:ext cx="889000" cy="571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7" name="Straight Arrow Connector 26"/>
            <p:cNvCxnSpPr>
              <a:stCxn id="5" idx="3"/>
              <a:endCxn id="35" idx="1"/>
            </p:cNvCxnSpPr>
            <p:nvPr/>
          </p:nvCxnSpPr>
          <p:spPr>
            <a:xfrm>
              <a:off x="4876800" y="4152900"/>
              <a:ext cx="838200" cy="18288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43147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 efficient cryptographic protocols</a:t>
            </a:r>
          </a:p>
          <a:p>
            <a:pPr lvl="1"/>
            <a:r>
              <a:rPr lang="en-US" dirty="0" smtClean="0"/>
              <a:t>Library</a:t>
            </a:r>
          </a:p>
          <a:p>
            <a:pPr lvl="1"/>
            <a:r>
              <a:rPr lang="en-US" dirty="0" smtClean="0"/>
              <a:t>Compiler</a:t>
            </a:r>
          </a:p>
          <a:p>
            <a:pPr lvl="1"/>
            <a:r>
              <a:rPr lang="en-US" dirty="0" smtClean="0"/>
              <a:t>RAM computation</a:t>
            </a:r>
          </a:p>
          <a:p>
            <a:r>
              <a:rPr lang="en-US" dirty="0" smtClean="0"/>
              <a:t>Applications</a:t>
            </a:r>
          </a:p>
          <a:p>
            <a:pPr lvl="1"/>
            <a:r>
              <a:rPr lang="en-US" dirty="0" smtClean="0"/>
              <a:t>Efficient circuits for ORAM</a:t>
            </a:r>
          </a:p>
          <a:p>
            <a:pPr lvl="1"/>
            <a:r>
              <a:rPr lang="en-US" dirty="0" smtClean="0"/>
              <a:t>Private edit distance over whole genomes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67150" y="3048001"/>
            <a:ext cx="3408948" cy="83099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Oblivious computation in the RAM model</a:t>
            </a:r>
            <a:endParaRPr lang="en-US" sz="24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267150" y="3878998"/>
            <a:ext cx="1163061" cy="639528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2609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Can we avoid retrieving instructions from ORAM?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F25215-25AD-48EA-9D0C-C980D60D832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19200" y="1988403"/>
            <a:ext cx="1684868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800000"/>
                </a:solidFill>
                <a:latin typeface="Courier"/>
                <a:cs typeface="Courier"/>
              </a:rPr>
              <a:t>i</a:t>
            </a:r>
            <a:r>
              <a:rPr lang="en-US" sz="2400" b="1" dirty="0" smtClean="0">
                <a:solidFill>
                  <a:srgbClr val="800000"/>
                </a:solidFill>
                <a:latin typeface="Courier"/>
                <a:cs typeface="Courier"/>
              </a:rPr>
              <a:t>f</a:t>
            </a:r>
            <a:r>
              <a:rPr lang="en-US" sz="2400" dirty="0" smtClean="0">
                <a:solidFill>
                  <a:srgbClr val="800000"/>
                </a:solidFill>
                <a:latin typeface="Courier"/>
                <a:cs typeface="Courier"/>
              </a:rPr>
              <a:t> </a:t>
            </a:r>
            <a:r>
              <a:rPr lang="en-US" sz="2400" dirty="0" smtClean="0">
                <a:latin typeface="Courier"/>
                <a:cs typeface="Courier"/>
              </a:rPr>
              <a:t>(</a:t>
            </a:r>
            <a:r>
              <a:rPr lang="en-US" sz="2400" b="1" dirty="0" smtClean="0">
                <a:latin typeface="Courier"/>
                <a:cs typeface="Courier"/>
              </a:rPr>
              <a:t>a</a:t>
            </a:r>
            <a:r>
              <a:rPr lang="en-US" sz="2400" dirty="0" smtClean="0">
                <a:latin typeface="Courier"/>
                <a:cs typeface="Courier"/>
              </a:rPr>
              <a:t>):</a:t>
            </a:r>
          </a:p>
          <a:p>
            <a:r>
              <a:rPr lang="en-US" sz="2400" dirty="0">
                <a:latin typeface="Courier"/>
                <a:cs typeface="Courier"/>
              </a:rPr>
              <a:t> </a:t>
            </a:r>
            <a:r>
              <a:rPr lang="en-US" sz="2400" dirty="0" smtClean="0">
                <a:latin typeface="Courier"/>
                <a:cs typeface="Courier"/>
              </a:rPr>
              <a:t> b = 10</a:t>
            </a:r>
          </a:p>
          <a:p>
            <a:r>
              <a:rPr lang="en-US" sz="2400" b="1" dirty="0" smtClean="0">
                <a:solidFill>
                  <a:srgbClr val="800000"/>
                </a:solidFill>
                <a:latin typeface="Courier"/>
                <a:cs typeface="Courier"/>
              </a:rPr>
              <a:t>else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:</a:t>
            </a:r>
          </a:p>
          <a:p>
            <a:r>
              <a:rPr lang="en-US" sz="2400" dirty="0">
                <a:latin typeface="Courier"/>
                <a:cs typeface="Courier"/>
              </a:rPr>
              <a:t> </a:t>
            </a:r>
            <a:r>
              <a:rPr lang="en-US" sz="2400" dirty="0" smtClean="0">
                <a:latin typeface="Courier"/>
                <a:cs typeface="Courier"/>
              </a:rPr>
              <a:t> b = 12</a:t>
            </a:r>
            <a:endParaRPr lang="en-US" sz="2400" dirty="0">
              <a:latin typeface="Courier"/>
              <a:cs typeface="Courier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733800" y="2477869"/>
            <a:ext cx="5029200" cy="501134"/>
            <a:chOff x="3733800" y="2477869"/>
            <a:chExt cx="5029200" cy="501134"/>
          </a:xfrm>
        </p:grpSpPr>
        <p:sp>
          <p:nvSpPr>
            <p:cNvPr id="6" name="TextBox 5"/>
            <p:cNvSpPr txBox="1"/>
            <p:nvPr/>
          </p:nvSpPr>
          <p:spPr>
            <a:xfrm>
              <a:off x="5105400" y="2477869"/>
              <a:ext cx="3657600" cy="4616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mpd="sng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2400" dirty="0" smtClean="0">
                  <a:latin typeface="Courier"/>
                  <a:cs typeface="Courier"/>
                </a:rPr>
                <a:t>b = </a:t>
              </a:r>
              <a:r>
                <a:rPr lang="en-US" sz="2400" dirty="0" smtClean="0">
                  <a:solidFill>
                    <a:srgbClr val="4F81BD"/>
                  </a:solidFill>
                  <a:latin typeface="Courier"/>
                  <a:cs typeface="Courier"/>
                </a:rPr>
                <a:t>mux</a:t>
              </a:r>
              <a:r>
                <a:rPr lang="en-US" sz="2400" dirty="0" smtClean="0">
                  <a:latin typeface="Courier"/>
                  <a:cs typeface="Courier"/>
                </a:rPr>
                <a:t>(</a:t>
              </a:r>
              <a:r>
                <a:rPr lang="en-US" sz="2400" b="1" dirty="0" smtClean="0">
                  <a:latin typeface="Courier"/>
                  <a:cs typeface="Courier"/>
                </a:rPr>
                <a:t>a</a:t>
              </a:r>
              <a:r>
                <a:rPr lang="en-US" sz="2400" dirty="0" smtClean="0">
                  <a:latin typeface="Courier"/>
                  <a:cs typeface="Courier"/>
                </a:rPr>
                <a:t>, 10, 12)</a:t>
              </a:r>
              <a:endParaRPr lang="en-US" sz="2400" dirty="0">
                <a:latin typeface="Courier"/>
                <a:cs typeface="Courier"/>
              </a:endParaRPr>
            </a:p>
          </p:txBody>
        </p:sp>
        <p:sp>
          <p:nvSpPr>
            <p:cNvPr id="7" name="Right Arrow 6"/>
            <p:cNvSpPr/>
            <p:nvPr/>
          </p:nvSpPr>
          <p:spPr>
            <a:xfrm>
              <a:off x="3733800" y="2521803"/>
              <a:ext cx="762000" cy="457200"/>
            </a:xfrm>
            <a:prstGeom prst="rightArrow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urier"/>
                <a:cs typeface="Courier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219200" y="4045803"/>
            <a:ext cx="1684868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800000"/>
                </a:solidFill>
                <a:latin typeface="Courier"/>
                <a:cs typeface="Courier"/>
              </a:rPr>
              <a:t>i</a:t>
            </a:r>
            <a:r>
              <a:rPr lang="en-US" sz="2400" b="1" dirty="0" smtClean="0">
                <a:solidFill>
                  <a:srgbClr val="800000"/>
                </a:solidFill>
                <a:latin typeface="Courier"/>
                <a:cs typeface="Courier"/>
              </a:rPr>
              <a:t>f</a:t>
            </a:r>
            <a:r>
              <a:rPr lang="en-US" sz="2400" dirty="0" smtClean="0">
                <a:solidFill>
                  <a:srgbClr val="800000"/>
                </a:solidFill>
                <a:latin typeface="Courier"/>
                <a:cs typeface="Courier"/>
              </a:rPr>
              <a:t> </a:t>
            </a:r>
            <a:r>
              <a:rPr lang="en-US" sz="2400" dirty="0" smtClean="0">
                <a:latin typeface="Courier"/>
                <a:cs typeface="Courier"/>
              </a:rPr>
              <a:t>(</a:t>
            </a:r>
            <a:r>
              <a:rPr lang="en-US" sz="2400" b="1" dirty="0" smtClean="0">
                <a:latin typeface="Courier"/>
                <a:cs typeface="Courier"/>
              </a:rPr>
              <a:t>a</a:t>
            </a:r>
            <a:r>
              <a:rPr lang="en-US" sz="2400" dirty="0" smtClean="0">
                <a:latin typeface="Courier"/>
                <a:cs typeface="Courier"/>
              </a:rPr>
              <a:t>):</a:t>
            </a:r>
          </a:p>
          <a:p>
            <a:r>
              <a:rPr lang="en-US" sz="2400" dirty="0">
                <a:latin typeface="Courier"/>
                <a:cs typeface="Courier"/>
              </a:rPr>
              <a:t> </a:t>
            </a:r>
            <a:r>
              <a:rPr lang="en-US" sz="2400" dirty="0" smtClean="0">
                <a:latin typeface="Courier"/>
                <a:cs typeface="Courier"/>
              </a:rPr>
              <a:t> b = 10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733800" y="4136114"/>
            <a:ext cx="5029200" cy="487023"/>
            <a:chOff x="3733800" y="4136114"/>
            <a:chExt cx="5029200" cy="487023"/>
          </a:xfrm>
        </p:grpSpPr>
        <p:sp>
          <p:nvSpPr>
            <p:cNvPr id="9" name="TextBox 8"/>
            <p:cNvSpPr txBox="1"/>
            <p:nvPr/>
          </p:nvSpPr>
          <p:spPr>
            <a:xfrm>
              <a:off x="5105400" y="4136114"/>
              <a:ext cx="3657600" cy="4616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mpd="sng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2400" dirty="0" smtClean="0">
                  <a:latin typeface="Courier"/>
                  <a:cs typeface="Courier"/>
                </a:rPr>
                <a:t>b = </a:t>
              </a:r>
              <a:r>
                <a:rPr lang="en-US" sz="2400" dirty="0" smtClean="0">
                  <a:solidFill>
                    <a:srgbClr val="4F81BD"/>
                  </a:solidFill>
                  <a:latin typeface="Courier"/>
                  <a:cs typeface="Courier"/>
                </a:rPr>
                <a:t>mux</a:t>
              </a:r>
              <a:r>
                <a:rPr lang="en-US" sz="2400" dirty="0" smtClean="0">
                  <a:latin typeface="Courier"/>
                  <a:cs typeface="Courier"/>
                </a:rPr>
                <a:t>(</a:t>
              </a:r>
              <a:r>
                <a:rPr lang="en-US" sz="2400" b="1" dirty="0" smtClean="0">
                  <a:latin typeface="Courier"/>
                  <a:cs typeface="Courier"/>
                </a:rPr>
                <a:t>a</a:t>
              </a:r>
              <a:r>
                <a:rPr lang="en-US" sz="2400" dirty="0" smtClean="0">
                  <a:latin typeface="Courier"/>
                  <a:cs typeface="Courier"/>
                </a:rPr>
                <a:t>, 10, b)</a:t>
              </a:r>
              <a:endParaRPr lang="en-US" sz="2400" dirty="0">
                <a:latin typeface="Courier"/>
                <a:cs typeface="Courier"/>
              </a:endParaRP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3733800" y="4165937"/>
              <a:ext cx="762000" cy="457200"/>
            </a:xfrm>
            <a:prstGeom prst="rightArrow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urier"/>
                <a:cs typeface="Courier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8238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Avoid Putting Instructions in ORAM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F25215-25AD-48EA-9D0C-C980D60D832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19200" y="1988403"/>
            <a:ext cx="1684868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800000"/>
                </a:solidFill>
                <a:latin typeface="Courier"/>
                <a:cs typeface="Courier"/>
              </a:rPr>
              <a:t>i</a:t>
            </a:r>
            <a:r>
              <a:rPr lang="en-US" sz="2400" b="1" dirty="0" smtClean="0">
                <a:solidFill>
                  <a:srgbClr val="800000"/>
                </a:solidFill>
                <a:latin typeface="Courier"/>
                <a:cs typeface="Courier"/>
              </a:rPr>
              <a:t>f</a:t>
            </a:r>
            <a:r>
              <a:rPr lang="en-US" sz="2400" dirty="0" smtClean="0">
                <a:solidFill>
                  <a:srgbClr val="800000"/>
                </a:solidFill>
                <a:latin typeface="Courier"/>
                <a:cs typeface="Courier"/>
              </a:rPr>
              <a:t> </a:t>
            </a:r>
            <a:r>
              <a:rPr lang="en-US" sz="2400" dirty="0" smtClean="0">
                <a:latin typeface="Courier"/>
                <a:cs typeface="Courier"/>
              </a:rPr>
              <a:t>(</a:t>
            </a:r>
            <a:r>
              <a:rPr lang="en-US" sz="2400" b="1" dirty="0" smtClean="0">
                <a:latin typeface="Courier"/>
                <a:cs typeface="Courier"/>
              </a:rPr>
              <a:t>a</a:t>
            </a:r>
            <a:r>
              <a:rPr lang="en-US" sz="2400" dirty="0" smtClean="0">
                <a:latin typeface="Courier"/>
                <a:cs typeface="Courier"/>
              </a:rPr>
              <a:t>):</a:t>
            </a:r>
          </a:p>
          <a:p>
            <a:r>
              <a:rPr lang="en-US" sz="2400" dirty="0">
                <a:latin typeface="Courier"/>
                <a:cs typeface="Courier"/>
              </a:rPr>
              <a:t> </a:t>
            </a:r>
            <a:r>
              <a:rPr lang="en-US" sz="2400" dirty="0" smtClean="0">
                <a:latin typeface="Courier"/>
                <a:cs typeface="Courier"/>
              </a:rPr>
              <a:t> a = x</a:t>
            </a:r>
          </a:p>
          <a:p>
            <a:r>
              <a:rPr lang="en-US" sz="2400" b="1" dirty="0" smtClean="0">
                <a:solidFill>
                  <a:srgbClr val="800000"/>
                </a:solidFill>
                <a:latin typeface="Courier"/>
                <a:cs typeface="Courier"/>
              </a:rPr>
              <a:t>else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:</a:t>
            </a:r>
          </a:p>
          <a:p>
            <a:r>
              <a:rPr lang="en-US" sz="2400" dirty="0">
                <a:latin typeface="Courier"/>
                <a:cs typeface="Courier"/>
              </a:rPr>
              <a:t> </a:t>
            </a:r>
            <a:r>
              <a:rPr lang="en-US" sz="2400" dirty="0" smtClean="0">
                <a:latin typeface="Courier"/>
                <a:cs typeface="Courier"/>
              </a:rPr>
              <a:t> b = y</a:t>
            </a:r>
            <a:endParaRPr lang="en-US" sz="2400" dirty="0">
              <a:latin typeface="Courier"/>
              <a:cs typeface="Courier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733800" y="2293203"/>
            <a:ext cx="4495800" cy="830997"/>
            <a:chOff x="3733800" y="2293203"/>
            <a:chExt cx="4495800" cy="830997"/>
          </a:xfrm>
        </p:grpSpPr>
        <p:sp>
          <p:nvSpPr>
            <p:cNvPr id="6" name="TextBox 5"/>
            <p:cNvSpPr txBox="1"/>
            <p:nvPr/>
          </p:nvSpPr>
          <p:spPr>
            <a:xfrm>
              <a:off x="4876800" y="2293203"/>
              <a:ext cx="3352800" cy="8309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mpd="sng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r>
                <a:rPr lang="en-US" sz="2400" dirty="0" smtClean="0">
                  <a:latin typeface="Courier"/>
                  <a:cs typeface="Courier"/>
                </a:rPr>
                <a:t>a = </a:t>
              </a:r>
              <a:r>
                <a:rPr lang="en-US" sz="2400" dirty="0" smtClean="0">
                  <a:solidFill>
                    <a:schemeClr val="accent1"/>
                  </a:solidFill>
                  <a:latin typeface="Courier"/>
                  <a:cs typeface="Courier"/>
                </a:rPr>
                <a:t>mux</a:t>
              </a:r>
              <a:r>
                <a:rPr lang="en-US" sz="2400" dirty="0" smtClean="0">
                  <a:latin typeface="Courier"/>
                  <a:cs typeface="Courier"/>
                </a:rPr>
                <a:t>(</a:t>
              </a:r>
              <a:r>
                <a:rPr lang="en-US" sz="2400" b="1" dirty="0" smtClean="0">
                  <a:latin typeface="Courier"/>
                  <a:cs typeface="Courier"/>
                </a:rPr>
                <a:t>a</a:t>
              </a:r>
              <a:r>
                <a:rPr lang="en-US" sz="2400" dirty="0" smtClean="0">
                  <a:latin typeface="Courier"/>
                  <a:cs typeface="Courier"/>
                </a:rPr>
                <a:t>, x, a)</a:t>
              </a:r>
            </a:p>
            <a:p>
              <a:r>
                <a:rPr lang="en-US" sz="2400" dirty="0" smtClean="0">
                  <a:latin typeface="Courier"/>
                  <a:cs typeface="Courier"/>
                </a:rPr>
                <a:t>b = </a:t>
              </a:r>
              <a:r>
                <a:rPr lang="en-US" sz="2400" dirty="0" smtClean="0">
                  <a:solidFill>
                    <a:srgbClr val="4F81BD"/>
                  </a:solidFill>
                  <a:latin typeface="Courier"/>
                  <a:cs typeface="Courier"/>
                </a:rPr>
                <a:t>mux</a:t>
              </a:r>
              <a:r>
                <a:rPr lang="en-US" sz="2400" dirty="0" smtClean="0">
                  <a:latin typeface="Courier"/>
                  <a:cs typeface="Courier"/>
                </a:rPr>
                <a:t>(</a:t>
              </a:r>
              <a:r>
                <a:rPr lang="en-US" sz="2400" b="1" dirty="0" smtClean="0">
                  <a:latin typeface="Courier"/>
                  <a:cs typeface="Courier"/>
                </a:rPr>
                <a:t>a</a:t>
              </a:r>
              <a:r>
                <a:rPr lang="en-US" sz="2400" dirty="0" smtClean="0">
                  <a:latin typeface="Courier"/>
                  <a:cs typeface="Courier"/>
                </a:rPr>
                <a:t>, b, y)</a:t>
              </a:r>
              <a:endParaRPr lang="en-US" sz="2400" dirty="0">
                <a:latin typeface="Courier"/>
                <a:cs typeface="Courier"/>
              </a:endParaRPr>
            </a:p>
          </p:txBody>
        </p:sp>
        <p:sp>
          <p:nvSpPr>
            <p:cNvPr id="7" name="Right Arrow 6"/>
            <p:cNvSpPr/>
            <p:nvPr/>
          </p:nvSpPr>
          <p:spPr>
            <a:xfrm>
              <a:off x="3733800" y="2521803"/>
              <a:ext cx="762000" cy="457200"/>
            </a:xfrm>
            <a:prstGeom prst="rightArrow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219200" y="4017581"/>
            <a:ext cx="1981200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800000"/>
                </a:solidFill>
                <a:latin typeface="Courier"/>
                <a:cs typeface="Courier"/>
              </a:rPr>
              <a:t>if</a:t>
            </a:r>
            <a:r>
              <a:rPr lang="en-US" sz="2400" dirty="0">
                <a:solidFill>
                  <a:srgbClr val="800000"/>
                </a:solidFill>
                <a:latin typeface="Courier"/>
                <a:cs typeface="Courier"/>
              </a:rPr>
              <a:t> </a:t>
            </a:r>
            <a:r>
              <a:rPr lang="en-US" sz="2400" dirty="0">
                <a:latin typeface="Courier"/>
                <a:cs typeface="Courier"/>
              </a:rPr>
              <a:t>(</a:t>
            </a:r>
            <a:r>
              <a:rPr lang="en-US" sz="2400" b="1" dirty="0">
                <a:latin typeface="Courier"/>
                <a:cs typeface="Courier"/>
              </a:rPr>
              <a:t>a</a:t>
            </a:r>
            <a:r>
              <a:rPr lang="en-US" sz="2400" dirty="0">
                <a:latin typeface="Courier"/>
                <a:cs typeface="Courier"/>
              </a:rPr>
              <a:t>):</a:t>
            </a:r>
          </a:p>
          <a:p>
            <a:r>
              <a:rPr lang="en-US" sz="2400" dirty="0">
                <a:latin typeface="Courier"/>
                <a:cs typeface="Courier"/>
              </a:rPr>
              <a:t>  a = x</a:t>
            </a:r>
          </a:p>
          <a:p>
            <a:r>
              <a:rPr lang="en-US" sz="2400" b="1" dirty="0" err="1" smtClean="0">
                <a:solidFill>
                  <a:srgbClr val="800000"/>
                </a:solidFill>
                <a:latin typeface="Courier"/>
                <a:cs typeface="Courier"/>
              </a:rPr>
              <a:t>elif</a:t>
            </a:r>
            <a:r>
              <a:rPr lang="en-US" sz="2400" dirty="0" smtClean="0">
                <a:solidFill>
                  <a:srgbClr val="800000"/>
                </a:solidFill>
                <a:latin typeface="Courier"/>
                <a:cs typeface="Courier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ourier"/>
                <a:cs typeface="Courier"/>
              </a:rPr>
              <a:t>(</a:t>
            </a:r>
            <a:r>
              <a:rPr lang="en-US" sz="2400" b="1" dirty="0" smtClean="0">
                <a:solidFill>
                  <a:srgbClr val="000000"/>
                </a:solidFill>
                <a:latin typeface="Courier"/>
                <a:cs typeface="Courier"/>
              </a:rPr>
              <a:t>b</a:t>
            </a:r>
            <a:r>
              <a:rPr lang="en-US" sz="2400" dirty="0" smtClean="0">
                <a:solidFill>
                  <a:srgbClr val="000000"/>
                </a:solidFill>
                <a:latin typeface="Courier"/>
                <a:cs typeface="Courier"/>
              </a:rPr>
              <a:t>):</a:t>
            </a:r>
            <a:endParaRPr lang="en-US" sz="2400" dirty="0">
              <a:solidFill>
                <a:srgbClr val="000000"/>
              </a:solidFill>
              <a:latin typeface="Courier"/>
              <a:cs typeface="Courier"/>
            </a:endParaRPr>
          </a:p>
          <a:p>
            <a:r>
              <a:rPr lang="en-US" sz="2400" dirty="0">
                <a:latin typeface="Courier"/>
                <a:cs typeface="Courier"/>
              </a:rPr>
              <a:t>  b = </a:t>
            </a:r>
            <a:r>
              <a:rPr lang="en-US" sz="2400" dirty="0" smtClean="0">
                <a:latin typeface="Courier"/>
                <a:cs typeface="Courier"/>
              </a:rPr>
              <a:t>y</a:t>
            </a:r>
          </a:p>
          <a:p>
            <a:r>
              <a:rPr lang="en-US" sz="2400" b="1" dirty="0" smtClean="0">
                <a:solidFill>
                  <a:srgbClr val="800000"/>
                </a:solidFill>
                <a:latin typeface="Courier"/>
                <a:cs typeface="Courier"/>
              </a:rPr>
              <a:t>else</a:t>
            </a:r>
            <a:r>
              <a:rPr lang="en-US" sz="2400" dirty="0" smtClean="0">
                <a:latin typeface="Courier"/>
                <a:cs typeface="Courier"/>
              </a:rPr>
              <a:t>:</a:t>
            </a:r>
          </a:p>
          <a:p>
            <a:r>
              <a:rPr lang="en-US" sz="2400" dirty="0">
                <a:latin typeface="Courier"/>
                <a:cs typeface="Courier"/>
              </a:rPr>
              <a:t> </a:t>
            </a:r>
            <a:r>
              <a:rPr lang="en-US" sz="2400" dirty="0" smtClean="0">
                <a:latin typeface="Courier"/>
                <a:cs typeface="Courier"/>
              </a:rPr>
              <a:t> c = 0</a:t>
            </a:r>
            <a:endParaRPr lang="en-US" sz="2400" dirty="0">
              <a:latin typeface="Courier"/>
              <a:cs typeface="Courier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733800" y="3940076"/>
            <a:ext cx="4648200" cy="2308324"/>
            <a:chOff x="3733800" y="3940076"/>
            <a:chExt cx="4648200" cy="2308324"/>
          </a:xfrm>
        </p:grpSpPr>
        <p:sp>
          <p:nvSpPr>
            <p:cNvPr id="9" name="TextBox 8"/>
            <p:cNvSpPr txBox="1"/>
            <p:nvPr/>
          </p:nvSpPr>
          <p:spPr>
            <a:xfrm>
              <a:off x="4876800" y="3940076"/>
              <a:ext cx="3505200" cy="23083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mpd="sng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r>
                <a:rPr lang="en-US" sz="2400" dirty="0" smtClean="0">
                  <a:latin typeface="Courier"/>
                  <a:cs typeface="Courier"/>
                </a:rPr>
                <a:t>t1 = </a:t>
              </a:r>
              <a:r>
                <a:rPr lang="en-US" sz="2400" b="1" dirty="0" smtClean="0">
                  <a:latin typeface="Courier"/>
                  <a:cs typeface="Courier"/>
                </a:rPr>
                <a:t>a</a:t>
              </a:r>
            </a:p>
            <a:p>
              <a:r>
                <a:rPr lang="en-US" sz="2400" dirty="0" smtClean="0">
                  <a:latin typeface="Courier"/>
                  <a:cs typeface="Courier"/>
                </a:rPr>
                <a:t>t2 = (not </a:t>
              </a:r>
              <a:r>
                <a:rPr lang="en-US" sz="2400" b="1" dirty="0" smtClean="0">
                  <a:latin typeface="Courier"/>
                  <a:cs typeface="Courier"/>
                </a:rPr>
                <a:t>a</a:t>
              </a:r>
              <a:r>
                <a:rPr lang="en-US" sz="2400" dirty="0" smtClean="0">
                  <a:latin typeface="Courier"/>
                  <a:cs typeface="Courier"/>
                </a:rPr>
                <a:t>) and </a:t>
              </a:r>
              <a:r>
                <a:rPr lang="en-US" sz="2400" b="1" dirty="0" smtClean="0">
                  <a:latin typeface="Courier"/>
                  <a:cs typeface="Courier"/>
                </a:rPr>
                <a:t>b</a:t>
              </a:r>
            </a:p>
            <a:p>
              <a:r>
                <a:rPr lang="en-US" sz="2400" dirty="0" smtClean="0">
                  <a:latin typeface="Courier"/>
                  <a:cs typeface="Courier"/>
                </a:rPr>
                <a:t>t3 </a:t>
              </a:r>
              <a:r>
                <a:rPr lang="en-US" sz="2400" dirty="0">
                  <a:latin typeface="Courier"/>
                  <a:cs typeface="Courier"/>
                </a:rPr>
                <a:t>= </a:t>
              </a:r>
              <a:r>
                <a:rPr lang="en-US" sz="2400" dirty="0" smtClean="0">
                  <a:latin typeface="Courier"/>
                  <a:cs typeface="Courier"/>
                </a:rPr>
                <a:t>not (</a:t>
              </a:r>
              <a:r>
                <a:rPr lang="en-US" sz="2400" b="1" dirty="0" smtClean="0">
                  <a:latin typeface="Courier"/>
                  <a:cs typeface="Courier"/>
                </a:rPr>
                <a:t>a</a:t>
              </a:r>
              <a:r>
                <a:rPr lang="en-US" sz="2400" dirty="0" smtClean="0">
                  <a:latin typeface="Courier"/>
                  <a:cs typeface="Courier"/>
                </a:rPr>
                <a:t> or </a:t>
              </a:r>
              <a:r>
                <a:rPr lang="en-US" sz="2400" b="1" dirty="0" smtClean="0">
                  <a:latin typeface="Courier"/>
                  <a:cs typeface="Courier"/>
                </a:rPr>
                <a:t>b</a:t>
              </a:r>
              <a:r>
                <a:rPr lang="en-US" sz="2400" dirty="0" smtClean="0">
                  <a:latin typeface="Courier"/>
                  <a:cs typeface="Courier"/>
                </a:rPr>
                <a:t>)</a:t>
              </a:r>
              <a:endParaRPr lang="en-US" sz="2400" dirty="0">
                <a:latin typeface="Courier"/>
                <a:cs typeface="Courier"/>
              </a:endParaRPr>
            </a:p>
            <a:p>
              <a:r>
                <a:rPr lang="en-US" sz="2400" dirty="0" smtClean="0">
                  <a:latin typeface="Courier"/>
                  <a:cs typeface="Courier"/>
                </a:rPr>
                <a:t>a = </a:t>
              </a:r>
              <a:r>
                <a:rPr lang="en-US" sz="2400" dirty="0" smtClean="0">
                  <a:solidFill>
                    <a:schemeClr val="accent1"/>
                  </a:solidFill>
                  <a:latin typeface="Courier"/>
                  <a:cs typeface="Courier"/>
                </a:rPr>
                <a:t>mux</a:t>
              </a:r>
              <a:r>
                <a:rPr lang="en-US" sz="2400" dirty="0" smtClean="0">
                  <a:latin typeface="Courier"/>
                  <a:cs typeface="Courier"/>
                </a:rPr>
                <a:t>(</a:t>
              </a:r>
              <a:r>
                <a:rPr lang="en-US" sz="2400" b="1" dirty="0" smtClean="0">
                  <a:latin typeface="Courier"/>
                  <a:cs typeface="Courier"/>
                </a:rPr>
                <a:t>t1</a:t>
              </a:r>
              <a:r>
                <a:rPr lang="en-US" sz="2400" dirty="0" smtClean="0">
                  <a:latin typeface="Courier"/>
                  <a:cs typeface="Courier"/>
                </a:rPr>
                <a:t>, x, a)</a:t>
              </a:r>
            </a:p>
            <a:p>
              <a:r>
                <a:rPr lang="en-US" sz="2400" dirty="0" smtClean="0">
                  <a:latin typeface="Courier"/>
                  <a:cs typeface="Courier"/>
                </a:rPr>
                <a:t>b = </a:t>
              </a:r>
              <a:r>
                <a:rPr lang="en-US" sz="2400" dirty="0" smtClean="0">
                  <a:solidFill>
                    <a:srgbClr val="4F81BD"/>
                  </a:solidFill>
                  <a:latin typeface="Courier"/>
                  <a:cs typeface="Courier"/>
                </a:rPr>
                <a:t>mux</a:t>
              </a:r>
              <a:r>
                <a:rPr lang="en-US" sz="2400" dirty="0" smtClean="0">
                  <a:latin typeface="Courier"/>
                  <a:cs typeface="Courier"/>
                </a:rPr>
                <a:t>(</a:t>
              </a:r>
              <a:r>
                <a:rPr lang="en-US" sz="2400" b="1" dirty="0" smtClean="0">
                  <a:latin typeface="Courier"/>
                  <a:cs typeface="Courier"/>
                </a:rPr>
                <a:t>t2</a:t>
              </a:r>
              <a:r>
                <a:rPr lang="en-US" sz="2400" dirty="0" smtClean="0">
                  <a:latin typeface="Courier"/>
                  <a:cs typeface="Courier"/>
                </a:rPr>
                <a:t>, y, b)</a:t>
              </a:r>
            </a:p>
            <a:p>
              <a:r>
                <a:rPr lang="en-US" sz="2400" dirty="0" smtClean="0">
                  <a:latin typeface="Courier"/>
                  <a:cs typeface="Courier"/>
                </a:rPr>
                <a:t>c </a:t>
              </a:r>
              <a:r>
                <a:rPr lang="en-US" sz="2400" dirty="0">
                  <a:latin typeface="Courier"/>
                  <a:cs typeface="Courier"/>
                </a:rPr>
                <a:t>= </a:t>
              </a:r>
              <a:r>
                <a:rPr lang="en-US" sz="2400" dirty="0">
                  <a:solidFill>
                    <a:srgbClr val="4F81BD"/>
                  </a:solidFill>
                  <a:latin typeface="Courier"/>
                  <a:cs typeface="Courier"/>
                </a:rPr>
                <a:t>mux</a:t>
              </a:r>
              <a:r>
                <a:rPr lang="en-US" sz="2400" dirty="0">
                  <a:latin typeface="Courier"/>
                  <a:cs typeface="Courier"/>
                </a:rPr>
                <a:t>(</a:t>
              </a:r>
              <a:r>
                <a:rPr lang="en-US" sz="2400" b="1" dirty="0" smtClean="0">
                  <a:latin typeface="Courier"/>
                  <a:cs typeface="Courier"/>
                </a:rPr>
                <a:t>t3</a:t>
              </a:r>
              <a:r>
                <a:rPr lang="en-US" sz="2400" dirty="0" smtClean="0">
                  <a:latin typeface="Courier"/>
                  <a:cs typeface="Courier"/>
                </a:rPr>
                <a:t>, 0, c)</a:t>
              </a:r>
              <a:endParaRPr lang="en-US" sz="2400" dirty="0">
                <a:latin typeface="Courier"/>
                <a:cs typeface="Courier"/>
              </a:endParaRP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3733800" y="4953000"/>
              <a:ext cx="762000" cy="457200"/>
            </a:xfrm>
            <a:prstGeom prst="rightArrow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676400" y="1295400"/>
            <a:ext cx="6096000" cy="523220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accent2"/>
                </a:solidFill>
                <a:cs typeface="Calibri"/>
              </a:rPr>
              <a:t>Trace</a:t>
            </a:r>
            <a:r>
              <a:rPr lang="en-US" sz="2800" b="1" i="1" dirty="0">
                <a:solidFill>
                  <a:schemeClr val="accent2"/>
                </a:solidFill>
                <a:cs typeface="Calibri"/>
              </a:rPr>
              <a:t>-</a:t>
            </a:r>
            <a:r>
              <a:rPr lang="en-US" sz="2800" b="1" i="1" dirty="0" smtClean="0">
                <a:solidFill>
                  <a:schemeClr val="accent2"/>
                </a:solidFill>
                <a:cs typeface="Calibri"/>
              </a:rPr>
              <a:t>oblivious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smtClean="0">
                <a:latin typeface="Calibri"/>
                <a:cs typeface="Calibri"/>
              </a:rPr>
              <a:t>program transformation</a:t>
            </a:r>
            <a:endParaRPr lang="en-US"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2535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Search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F25215-25AD-48EA-9D0C-C980D60D832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0" y="1278553"/>
            <a:ext cx="8077200" cy="50460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def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</a:t>
            </a:r>
            <a:r>
              <a:rPr lang="en-US" sz="2400" b="1" dirty="0" err="1" smtClean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binSearch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(a, 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x)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: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  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lo, hi = 0, </a:t>
            </a:r>
            <a:r>
              <a:rPr lang="en-US" sz="2400" dirty="0" err="1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len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(a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)</a:t>
            </a:r>
          </a:p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   res = -1</a:t>
            </a:r>
          </a:p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   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while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lo &lt;= hi:</a:t>
            </a:r>
            <a:endParaRPr lang="en-US" sz="2400" dirty="0">
              <a:solidFill>
                <a:schemeClr val="bg1">
                  <a:lumMod val="75000"/>
                </a:schemeClr>
              </a:solidFill>
              <a:latin typeface="Courier"/>
              <a:cs typeface="Courier"/>
            </a:endParaRPr>
          </a:p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       mid 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= (</a:t>
            </a:r>
            <a:r>
              <a:rPr lang="en-US" sz="2400" dirty="0" err="1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lo+hi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)//2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 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     </a:t>
            </a:r>
            <a:r>
              <a:rPr lang="en-US" sz="2400" dirty="0" err="1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midval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= a[mid]</a:t>
            </a:r>
          </a:p>
          <a:p>
            <a:r>
              <a:rPr lang="en-US" sz="2400" dirty="0">
                <a:latin typeface="Courier"/>
                <a:cs typeface="Courier"/>
              </a:rPr>
              <a:t>  </a:t>
            </a:r>
            <a:r>
              <a:rPr lang="en-US" sz="2400" dirty="0" smtClean="0">
                <a:latin typeface="Courier"/>
                <a:cs typeface="Courier"/>
              </a:rPr>
              <a:t>      </a:t>
            </a:r>
            <a:r>
              <a:rPr lang="en-US" sz="2400" b="1" dirty="0">
                <a:solidFill>
                  <a:srgbClr val="800000"/>
                </a:solidFill>
                <a:latin typeface="Courier"/>
                <a:cs typeface="Courier"/>
              </a:rPr>
              <a:t>if</a:t>
            </a:r>
            <a:r>
              <a:rPr lang="en-US" sz="2400" dirty="0">
                <a:solidFill>
                  <a:srgbClr val="800000"/>
                </a:solidFill>
                <a:latin typeface="Courier"/>
                <a:cs typeface="Courier"/>
              </a:rPr>
              <a:t> </a:t>
            </a:r>
            <a:r>
              <a:rPr lang="en-US" sz="2400" dirty="0" err="1">
                <a:latin typeface="Courier"/>
                <a:cs typeface="Courier"/>
              </a:rPr>
              <a:t>midval</a:t>
            </a:r>
            <a:r>
              <a:rPr lang="en-US" sz="2400" dirty="0">
                <a:latin typeface="Courier"/>
                <a:cs typeface="Courier"/>
              </a:rPr>
              <a:t> &lt; x:</a:t>
            </a:r>
          </a:p>
          <a:p>
            <a:r>
              <a:rPr lang="en-US" sz="2400" dirty="0">
                <a:latin typeface="Courier"/>
                <a:cs typeface="Courier"/>
              </a:rPr>
              <a:t>  </a:t>
            </a:r>
            <a:r>
              <a:rPr lang="en-US" sz="2400" dirty="0" smtClean="0">
                <a:latin typeface="Courier"/>
                <a:cs typeface="Courier"/>
              </a:rPr>
              <a:t>          </a:t>
            </a:r>
            <a:r>
              <a:rPr lang="en-US" sz="2400" dirty="0">
                <a:latin typeface="Courier"/>
                <a:cs typeface="Courier"/>
              </a:rPr>
              <a:t>lo = mid+1</a:t>
            </a:r>
          </a:p>
          <a:p>
            <a:r>
              <a:rPr lang="en-US" sz="2400" dirty="0">
                <a:latin typeface="Courier"/>
                <a:cs typeface="Courier"/>
              </a:rPr>
              <a:t>  </a:t>
            </a:r>
            <a:r>
              <a:rPr lang="en-US" sz="2400" dirty="0" smtClean="0">
                <a:latin typeface="Courier"/>
                <a:cs typeface="Courier"/>
              </a:rPr>
              <a:t>      </a:t>
            </a:r>
            <a:r>
              <a:rPr lang="en-US" sz="2400" b="1" dirty="0" err="1" smtClean="0">
                <a:solidFill>
                  <a:srgbClr val="800000"/>
                </a:solidFill>
                <a:latin typeface="Courier"/>
                <a:cs typeface="Courier"/>
              </a:rPr>
              <a:t>elif</a:t>
            </a:r>
            <a:r>
              <a:rPr lang="en-US" sz="2400" b="1" dirty="0" smtClean="0">
                <a:solidFill>
                  <a:srgbClr val="800000"/>
                </a:solidFill>
                <a:latin typeface="Courier"/>
                <a:cs typeface="Courier"/>
              </a:rPr>
              <a:t> </a:t>
            </a:r>
            <a:r>
              <a:rPr lang="en-US" sz="2400" dirty="0" err="1" smtClean="0">
                <a:latin typeface="Courier"/>
                <a:cs typeface="Courier"/>
              </a:rPr>
              <a:t>midval</a:t>
            </a:r>
            <a:r>
              <a:rPr lang="en-US" sz="2400" dirty="0" smtClean="0">
                <a:latin typeface="Courier"/>
                <a:cs typeface="Courier"/>
              </a:rPr>
              <a:t> </a:t>
            </a:r>
            <a:r>
              <a:rPr lang="en-US" sz="2400" dirty="0">
                <a:latin typeface="Courier"/>
                <a:cs typeface="Courier"/>
              </a:rPr>
              <a:t>&gt; x: </a:t>
            </a:r>
          </a:p>
          <a:p>
            <a:r>
              <a:rPr lang="en-US" sz="2400" dirty="0">
                <a:latin typeface="Courier"/>
                <a:cs typeface="Courier"/>
              </a:rPr>
              <a:t>            hi = mid</a:t>
            </a:r>
          </a:p>
          <a:p>
            <a:r>
              <a:rPr lang="en-US" sz="2400" dirty="0">
                <a:latin typeface="Courier"/>
                <a:cs typeface="Courier"/>
              </a:rPr>
              <a:t>        </a:t>
            </a:r>
            <a:r>
              <a:rPr lang="en-US" sz="2400" b="1" dirty="0">
                <a:solidFill>
                  <a:srgbClr val="800000"/>
                </a:solidFill>
                <a:latin typeface="Courier"/>
                <a:cs typeface="Courier"/>
              </a:rPr>
              <a:t>else</a:t>
            </a:r>
            <a:r>
              <a:rPr lang="en-US" sz="2400" dirty="0">
                <a:latin typeface="Courier"/>
                <a:cs typeface="Courier"/>
              </a:rPr>
              <a:t>:</a:t>
            </a:r>
          </a:p>
          <a:p>
            <a:r>
              <a:rPr lang="en-US" sz="2400" dirty="0">
                <a:latin typeface="Courier"/>
                <a:cs typeface="Courier"/>
              </a:rPr>
              <a:t>            </a:t>
            </a:r>
            <a:r>
              <a:rPr lang="en-US" sz="2400" dirty="0" smtClean="0">
                <a:latin typeface="Courier"/>
                <a:cs typeface="Courier"/>
              </a:rPr>
              <a:t>res = mid</a:t>
            </a:r>
            <a:endParaRPr lang="en-US" sz="2400" dirty="0">
              <a:latin typeface="Courier"/>
              <a:cs typeface="Courier"/>
            </a:endParaRPr>
          </a:p>
          <a:p>
            <a:r>
              <a:rPr lang="nl-NL" sz="2400" b="1" dirty="0" smtClean="0">
                <a:solidFill>
                  <a:srgbClr val="BFBFBF"/>
                </a:solidFill>
                <a:latin typeface="Courier"/>
                <a:cs typeface="Courier"/>
              </a:rPr>
              <a:t>    return</a:t>
            </a:r>
            <a:r>
              <a:rPr lang="nl-NL" sz="2400" dirty="0" smtClean="0">
                <a:solidFill>
                  <a:srgbClr val="BFBFBF"/>
                </a:solidFill>
                <a:latin typeface="Courier"/>
                <a:cs typeface="Courier"/>
              </a:rPr>
              <a:t> </a:t>
            </a:r>
            <a:r>
              <a:rPr lang="nl-NL" sz="2400" dirty="0" err="1" smtClean="0">
                <a:solidFill>
                  <a:srgbClr val="BFBFBF"/>
                </a:solidFill>
                <a:latin typeface="Courier"/>
                <a:cs typeface="Courier"/>
              </a:rPr>
              <a:t>res</a:t>
            </a:r>
            <a:endParaRPr lang="nl-NL" sz="2400" dirty="0" smtClean="0">
              <a:solidFill>
                <a:srgbClr val="BFBFBF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490757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5800" y="1295400"/>
            <a:ext cx="7924800" cy="51706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2200" b="1" dirty="0" err="1" smtClean="0">
                <a:solidFill>
                  <a:srgbClr val="BFBFBF"/>
                </a:solidFill>
                <a:latin typeface="Courier"/>
                <a:cs typeface="Courier"/>
              </a:rPr>
              <a:t>def</a:t>
            </a:r>
            <a:r>
              <a:rPr lang="en-US" sz="2200" dirty="0" smtClean="0">
                <a:solidFill>
                  <a:srgbClr val="BFBFBF"/>
                </a:solidFill>
                <a:latin typeface="Courier"/>
                <a:cs typeface="Courier"/>
              </a:rPr>
              <a:t> </a:t>
            </a:r>
            <a:r>
              <a:rPr lang="en-US" sz="2200" b="1" dirty="0" err="1" smtClean="0">
                <a:solidFill>
                  <a:srgbClr val="BFBFBF"/>
                </a:solidFill>
                <a:latin typeface="Courier"/>
                <a:cs typeface="Courier"/>
              </a:rPr>
              <a:t>binSearch</a:t>
            </a:r>
            <a:r>
              <a:rPr lang="en-US" sz="2200" dirty="0">
                <a:solidFill>
                  <a:srgbClr val="BFBFBF"/>
                </a:solidFill>
                <a:latin typeface="Courier"/>
                <a:cs typeface="Courier"/>
              </a:rPr>
              <a:t>(a, </a:t>
            </a:r>
            <a:r>
              <a:rPr lang="en-US" sz="2200" dirty="0" smtClean="0">
                <a:solidFill>
                  <a:srgbClr val="BFBFBF"/>
                </a:solidFill>
                <a:latin typeface="Courier"/>
                <a:cs typeface="Courier"/>
              </a:rPr>
              <a:t>x)</a:t>
            </a:r>
            <a:r>
              <a:rPr lang="en-US" sz="2200" dirty="0">
                <a:solidFill>
                  <a:srgbClr val="BFBFBF"/>
                </a:solidFill>
                <a:latin typeface="Courier"/>
                <a:cs typeface="Courier"/>
              </a:rPr>
              <a:t>:</a:t>
            </a:r>
          </a:p>
          <a:p>
            <a:r>
              <a:rPr lang="en-US" sz="2200" dirty="0">
                <a:solidFill>
                  <a:srgbClr val="BFBFBF"/>
                </a:solidFill>
                <a:latin typeface="Courier"/>
                <a:cs typeface="Courier"/>
              </a:rPr>
              <a:t>   </a:t>
            </a:r>
            <a:r>
              <a:rPr lang="en-US" sz="2200" dirty="0" smtClean="0">
                <a:solidFill>
                  <a:srgbClr val="BFBFBF"/>
                </a:solidFill>
                <a:latin typeface="Courier"/>
                <a:cs typeface="Courier"/>
              </a:rPr>
              <a:t> lo, hi = 0, </a:t>
            </a:r>
            <a:r>
              <a:rPr lang="en-US" sz="2200" dirty="0" err="1">
                <a:solidFill>
                  <a:srgbClr val="BFBFBF"/>
                </a:solidFill>
                <a:latin typeface="Courier"/>
                <a:cs typeface="Courier"/>
              </a:rPr>
              <a:t>len</a:t>
            </a:r>
            <a:r>
              <a:rPr lang="en-US" sz="2200" dirty="0">
                <a:solidFill>
                  <a:srgbClr val="BFBFBF"/>
                </a:solidFill>
                <a:latin typeface="Courier"/>
                <a:cs typeface="Courier"/>
              </a:rPr>
              <a:t>(a</a:t>
            </a:r>
            <a:r>
              <a:rPr lang="en-US" sz="2200" dirty="0" smtClean="0">
                <a:solidFill>
                  <a:srgbClr val="BFBFBF"/>
                </a:solidFill>
                <a:latin typeface="Courier"/>
                <a:cs typeface="Courier"/>
              </a:rPr>
              <a:t>)</a:t>
            </a:r>
          </a:p>
          <a:p>
            <a:r>
              <a:rPr lang="en-US" sz="2200" dirty="0" smtClean="0">
                <a:solidFill>
                  <a:srgbClr val="BFBFBF"/>
                </a:solidFill>
                <a:latin typeface="Courier"/>
                <a:cs typeface="Courier"/>
              </a:rPr>
              <a:t>    </a:t>
            </a:r>
            <a:r>
              <a:rPr lang="en-US" sz="2200" dirty="0" err="1" smtClean="0">
                <a:solidFill>
                  <a:srgbClr val="BFBFBF"/>
                </a:solidFill>
                <a:latin typeface="Courier"/>
                <a:cs typeface="Courier"/>
              </a:rPr>
              <a:t>i</a:t>
            </a:r>
            <a:r>
              <a:rPr lang="en-US" sz="2200" dirty="0" smtClean="0">
                <a:solidFill>
                  <a:srgbClr val="BFBFBF"/>
                </a:solidFill>
                <a:latin typeface="Courier"/>
                <a:cs typeface="Courier"/>
              </a:rPr>
              <a:t>, res = log(hi), -1</a:t>
            </a:r>
          </a:p>
          <a:p>
            <a:r>
              <a:rPr lang="en-US" sz="2200" dirty="0" smtClean="0">
                <a:solidFill>
                  <a:srgbClr val="BFBFBF"/>
                </a:solidFill>
                <a:latin typeface="Courier"/>
                <a:cs typeface="Courier"/>
              </a:rPr>
              <a:t>    </a:t>
            </a:r>
            <a:r>
              <a:rPr lang="en-US" sz="2200" b="1" dirty="0">
                <a:solidFill>
                  <a:srgbClr val="BFBFBF"/>
                </a:solidFill>
                <a:latin typeface="Courier"/>
                <a:cs typeface="Courier"/>
              </a:rPr>
              <a:t>while</a:t>
            </a:r>
            <a:r>
              <a:rPr lang="en-US" sz="2200" dirty="0" smtClean="0">
                <a:solidFill>
                  <a:srgbClr val="BFBFBF"/>
                </a:solidFill>
                <a:latin typeface="Courier"/>
                <a:cs typeface="Courier"/>
              </a:rPr>
              <a:t> </a:t>
            </a:r>
            <a:r>
              <a:rPr lang="en-US" sz="2200" dirty="0" err="1" smtClean="0">
                <a:solidFill>
                  <a:srgbClr val="BFBFBF"/>
                </a:solidFill>
                <a:latin typeface="Courier"/>
                <a:cs typeface="Courier"/>
              </a:rPr>
              <a:t>i</a:t>
            </a:r>
            <a:r>
              <a:rPr lang="en-US" sz="2200" dirty="0" smtClean="0">
                <a:solidFill>
                  <a:srgbClr val="BFBFBF"/>
                </a:solidFill>
                <a:latin typeface="Courier"/>
                <a:cs typeface="Courier"/>
              </a:rPr>
              <a:t> &gt;= 0:</a:t>
            </a:r>
            <a:endParaRPr lang="en-US" sz="2200" dirty="0">
              <a:solidFill>
                <a:srgbClr val="BFBFBF"/>
              </a:solidFill>
              <a:latin typeface="Courier"/>
              <a:cs typeface="Courier"/>
            </a:endParaRPr>
          </a:p>
          <a:p>
            <a:r>
              <a:rPr lang="en-US" sz="2200" dirty="0">
                <a:solidFill>
                  <a:srgbClr val="BFBFBF"/>
                </a:solidFill>
                <a:latin typeface="Courier"/>
                <a:cs typeface="Courier"/>
              </a:rPr>
              <a:t>  </a:t>
            </a:r>
            <a:r>
              <a:rPr lang="en-US" sz="2200" dirty="0" smtClean="0">
                <a:solidFill>
                  <a:srgbClr val="BFBFBF"/>
                </a:solidFill>
                <a:latin typeface="Courier"/>
                <a:cs typeface="Courier"/>
              </a:rPr>
              <a:t>      </a:t>
            </a:r>
            <a:r>
              <a:rPr lang="en-US" sz="2200" dirty="0" err="1" smtClean="0">
                <a:solidFill>
                  <a:srgbClr val="BFBFBF"/>
                </a:solidFill>
                <a:latin typeface="Courier"/>
                <a:cs typeface="Courier"/>
              </a:rPr>
              <a:t>i</a:t>
            </a:r>
            <a:r>
              <a:rPr lang="en-US" sz="2200" dirty="0" smtClean="0">
                <a:solidFill>
                  <a:srgbClr val="BFBFBF"/>
                </a:solidFill>
                <a:latin typeface="Courier"/>
                <a:cs typeface="Courier"/>
              </a:rPr>
              <a:t> -= 1</a:t>
            </a:r>
          </a:p>
          <a:p>
            <a:r>
              <a:rPr lang="en-US" sz="2200" dirty="0">
                <a:solidFill>
                  <a:srgbClr val="BFBFBF"/>
                </a:solidFill>
                <a:latin typeface="Courier"/>
                <a:cs typeface="Courier"/>
              </a:rPr>
              <a:t> </a:t>
            </a:r>
            <a:r>
              <a:rPr lang="en-US" sz="2200" dirty="0" smtClean="0">
                <a:solidFill>
                  <a:srgbClr val="BFBFBF"/>
                </a:solidFill>
                <a:latin typeface="Courier"/>
                <a:cs typeface="Courier"/>
              </a:rPr>
              <a:t>       mid </a:t>
            </a:r>
            <a:r>
              <a:rPr lang="en-US" sz="2200" dirty="0">
                <a:solidFill>
                  <a:srgbClr val="BFBFBF"/>
                </a:solidFill>
                <a:latin typeface="Courier"/>
                <a:cs typeface="Courier"/>
              </a:rPr>
              <a:t>= (</a:t>
            </a:r>
            <a:r>
              <a:rPr lang="en-US" sz="2200" dirty="0" err="1">
                <a:solidFill>
                  <a:srgbClr val="BFBFBF"/>
                </a:solidFill>
                <a:latin typeface="Courier"/>
                <a:cs typeface="Courier"/>
              </a:rPr>
              <a:t>lo+hi</a:t>
            </a:r>
            <a:r>
              <a:rPr lang="en-US" sz="2200" dirty="0">
                <a:solidFill>
                  <a:srgbClr val="BFBFBF"/>
                </a:solidFill>
                <a:latin typeface="Courier"/>
                <a:cs typeface="Courier"/>
              </a:rPr>
              <a:t>)//2</a:t>
            </a:r>
          </a:p>
          <a:p>
            <a:r>
              <a:rPr lang="en-US" sz="2200" dirty="0">
                <a:solidFill>
                  <a:srgbClr val="BFBFBF"/>
                </a:solidFill>
                <a:latin typeface="Courier"/>
                <a:cs typeface="Courier"/>
              </a:rPr>
              <a:t>  </a:t>
            </a:r>
            <a:r>
              <a:rPr lang="en-US" sz="2200" dirty="0" smtClean="0">
                <a:solidFill>
                  <a:srgbClr val="BFBFBF"/>
                </a:solidFill>
                <a:latin typeface="Courier"/>
                <a:cs typeface="Courier"/>
              </a:rPr>
              <a:t>      </a:t>
            </a:r>
            <a:r>
              <a:rPr lang="en-US" sz="2200" dirty="0" err="1" smtClean="0">
                <a:solidFill>
                  <a:srgbClr val="BFBFBF"/>
                </a:solidFill>
                <a:latin typeface="Courier"/>
                <a:cs typeface="Courier"/>
              </a:rPr>
              <a:t>midval</a:t>
            </a:r>
            <a:r>
              <a:rPr lang="en-US" sz="2200" dirty="0" smtClean="0">
                <a:solidFill>
                  <a:srgbClr val="BFBFBF"/>
                </a:solidFill>
                <a:latin typeface="Courier"/>
                <a:cs typeface="Courier"/>
              </a:rPr>
              <a:t> </a:t>
            </a:r>
            <a:r>
              <a:rPr lang="en-US" sz="2200" dirty="0">
                <a:solidFill>
                  <a:srgbClr val="BFBFBF"/>
                </a:solidFill>
                <a:latin typeface="Courier"/>
                <a:cs typeface="Courier"/>
              </a:rPr>
              <a:t>= a[mid]</a:t>
            </a:r>
          </a:p>
          <a:p>
            <a:r>
              <a:rPr lang="en-US" sz="2200" dirty="0">
                <a:latin typeface="Courier"/>
                <a:cs typeface="Courier"/>
              </a:rPr>
              <a:t>  </a:t>
            </a:r>
            <a:r>
              <a:rPr lang="en-US" sz="2200" dirty="0" smtClean="0">
                <a:latin typeface="Courier"/>
                <a:cs typeface="Courier"/>
              </a:rPr>
              <a:t>      c1 = </a:t>
            </a:r>
            <a:r>
              <a:rPr lang="en-US" sz="2200" dirty="0" err="1" smtClean="0">
                <a:latin typeface="Courier"/>
                <a:cs typeface="Courier"/>
              </a:rPr>
              <a:t>midval</a:t>
            </a:r>
            <a:r>
              <a:rPr lang="en-US" sz="2200" dirty="0" smtClean="0">
                <a:latin typeface="Courier"/>
                <a:cs typeface="Courier"/>
              </a:rPr>
              <a:t> </a:t>
            </a:r>
            <a:r>
              <a:rPr lang="en-US" sz="2200" dirty="0">
                <a:latin typeface="Courier"/>
                <a:cs typeface="Courier"/>
              </a:rPr>
              <a:t>&lt; </a:t>
            </a:r>
            <a:r>
              <a:rPr lang="en-US" sz="2200" dirty="0" smtClean="0">
                <a:latin typeface="Courier"/>
                <a:cs typeface="Courier"/>
              </a:rPr>
              <a:t>x</a:t>
            </a:r>
          </a:p>
          <a:p>
            <a:r>
              <a:rPr lang="en-US" sz="2200" dirty="0">
                <a:latin typeface="Courier"/>
                <a:cs typeface="Courier"/>
              </a:rPr>
              <a:t> </a:t>
            </a:r>
            <a:r>
              <a:rPr lang="en-US" sz="2200" dirty="0" smtClean="0">
                <a:latin typeface="Courier"/>
                <a:cs typeface="Courier"/>
              </a:rPr>
              <a:t>       c2 = </a:t>
            </a:r>
            <a:r>
              <a:rPr lang="en-US" sz="2200" dirty="0" err="1">
                <a:latin typeface="Courier"/>
                <a:cs typeface="Courier"/>
              </a:rPr>
              <a:t>midval</a:t>
            </a:r>
            <a:r>
              <a:rPr lang="en-US" sz="2200" dirty="0">
                <a:latin typeface="Courier"/>
                <a:cs typeface="Courier"/>
              </a:rPr>
              <a:t> &gt; </a:t>
            </a:r>
            <a:r>
              <a:rPr lang="en-US" sz="2200" dirty="0" smtClean="0">
                <a:latin typeface="Courier"/>
                <a:cs typeface="Courier"/>
              </a:rPr>
              <a:t>x</a:t>
            </a:r>
          </a:p>
          <a:p>
            <a:r>
              <a:rPr lang="en-US" sz="2200" dirty="0">
                <a:latin typeface="Courier"/>
                <a:cs typeface="Courier"/>
              </a:rPr>
              <a:t> </a:t>
            </a:r>
            <a:r>
              <a:rPr lang="en-US" sz="2200" dirty="0" smtClean="0">
                <a:latin typeface="Courier"/>
                <a:cs typeface="Courier"/>
              </a:rPr>
              <a:t>      </a:t>
            </a:r>
            <a:r>
              <a:rPr lang="en-US" sz="2200" dirty="0">
                <a:latin typeface="Courier"/>
                <a:cs typeface="Courier"/>
              </a:rPr>
              <a:t> </a:t>
            </a:r>
            <a:r>
              <a:rPr lang="en-US" sz="2200" dirty="0" smtClean="0">
                <a:latin typeface="Courier"/>
                <a:cs typeface="Courier"/>
              </a:rPr>
              <a:t>c2 </a:t>
            </a:r>
            <a:r>
              <a:rPr lang="en-US" sz="2200" dirty="0">
                <a:latin typeface="Courier"/>
                <a:cs typeface="Courier"/>
              </a:rPr>
              <a:t>= </a:t>
            </a:r>
            <a:r>
              <a:rPr lang="en-US" sz="2200" dirty="0" err="1">
                <a:latin typeface="Courier"/>
                <a:cs typeface="Courier"/>
              </a:rPr>
              <a:t>midval</a:t>
            </a:r>
            <a:r>
              <a:rPr lang="en-US" sz="2200" dirty="0">
                <a:latin typeface="Courier"/>
                <a:cs typeface="Courier"/>
              </a:rPr>
              <a:t> </a:t>
            </a:r>
            <a:r>
              <a:rPr lang="en-US" sz="2200" dirty="0" smtClean="0">
                <a:latin typeface="Courier"/>
                <a:cs typeface="Courier"/>
              </a:rPr>
              <a:t>== x</a:t>
            </a:r>
          </a:p>
          <a:p>
            <a:r>
              <a:rPr lang="en-US" sz="2200" dirty="0">
                <a:latin typeface="Courier"/>
                <a:cs typeface="Courier"/>
              </a:rPr>
              <a:t> </a:t>
            </a:r>
            <a:r>
              <a:rPr lang="en-US" sz="2200" dirty="0" smtClean="0">
                <a:latin typeface="Courier"/>
                <a:cs typeface="Courier"/>
              </a:rPr>
              <a:t>       lo = mux (c1, mid+1, lo)</a:t>
            </a:r>
            <a:endParaRPr lang="en-US" sz="2200" dirty="0">
              <a:latin typeface="Courier"/>
              <a:cs typeface="Courier"/>
            </a:endParaRPr>
          </a:p>
          <a:p>
            <a:r>
              <a:rPr lang="en-US" sz="2200" dirty="0" smtClean="0">
                <a:latin typeface="Courier"/>
                <a:cs typeface="Courier"/>
              </a:rPr>
              <a:t>        hi </a:t>
            </a:r>
            <a:r>
              <a:rPr lang="en-US" sz="2200" dirty="0">
                <a:latin typeface="Courier"/>
                <a:cs typeface="Courier"/>
              </a:rPr>
              <a:t>= mux (</a:t>
            </a:r>
            <a:r>
              <a:rPr lang="en-US" sz="2200" dirty="0" smtClean="0">
                <a:latin typeface="Courier"/>
                <a:cs typeface="Courier"/>
              </a:rPr>
              <a:t>c2, mid, hi)</a:t>
            </a:r>
            <a:br>
              <a:rPr lang="en-US" sz="2200" dirty="0" smtClean="0">
                <a:latin typeface="Courier"/>
                <a:cs typeface="Courier"/>
              </a:rPr>
            </a:br>
            <a:r>
              <a:rPr lang="en-US" sz="2200" dirty="0" smtClean="0">
                <a:latin typeface="Courier"/>
                <a:cs typeface="Courier"/>
              </a:rPr>
              <a:t>        res = mux (c3, mid, res)</a:t>
            </a:r>
            <a:endParaRPr lang="en-US" sz="2200" dirty="0">
              <a:latin typeface="Courier"/>
              <a:cs typeface="Courier"/>
            </a:endParaRPr>
          </a:p>
          <a:p>
            <a:endParaRPr lang="en-US" sz="1200" dirty="0" smtClean="0">
              <a:latin typeface="Courier"/>
              <a:cs typeface="Courier"/>
            </a:endParaRPr>
          </a:p>
          <a:p>
            <a:r>
              <a:rPr lang="nl-NL" sz="2200" b="1" dirty="0" smtClean="0">
                <a:solidFill>
                  <a:srgbClr val="BFBFBF"/>
                </a:solidFill>
                <a:latin typeface="Courier"/>
                <a:cs typeface="Courier"/>
              </a:rPr>
              <a:t>    return</a:t>
            </a:r>
            <a:r>
              <a:rPr lang="nl-NL" sz="2200" dirty="0" smtClean="0">
                <a:solidFill>
                  <a:srgbClr val="BFBFBF"/>
                </a:solidFill>
                <a:latin typeface="Courier"/>
                <a:cs typeface="Courier"/>
              </a:rPr>
              <a:t> </a:t>
            </a:r>
            <a:r>
              <a:rPr lang="nl-NL" sz="2200" dirty="0" err="1" smtClean="0">
                <a:solidFill>
                  <a:srgbClr val="BFBFBF"/>
                </a:solidFill>
                <a:latin typeface="Courier"/>
                <a:cs typeface="Courier"/>
              </a:rPr>
              <a:t>res</a:t>
            </a:r>
            <a:endParaRPr lang="nl-NL" sz="2200" dirty="0" smtClean="0">
              <a:solidFill>
                <a:srgbClr val="BFBFBF"/>
              </a:solidFill>
              <a:latin typeface="Courier"/>
              <a:cs typeface="Courie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Removing Sensitive Control Flows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05600" y="6400800"/>
            <a:ext cx="2133600" cy="365125"/>
          </a:xfrm>
        </p:spPr>
        <p:txBody>
          <a:bodyPr/>
          <a:lstStyle/>
          <a:p>
            <a:pPr>
              <a:defRPr/>
            </a:pPr>
            <a:fld id="{6FF25215-25AD-48EA-9D0C-C980D60D8322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03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Automation using a Compiler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Automatic Partition</a:t>
            </a:r>
            <a:r>
              <a:rPr lang="en-US" dirty="0" smtClean="0"/>
              <a:t>: variables are labeled with tokens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  <a:latin typeface="Courier"/>
                <a:cs typeface="Courier"/>
              </a:rPr>
              <a:t>secure</a:t>
            </a:r>
            <a:r>
              <a:rPr lang="en-US" dirty="0" smtClean="0"/>
              <a:t>, </a:t>
            </a:r>
            <a:r>
              <a:rPr lang="en-US" b="1" dirty="0">
                <a:solidFill>
                  <a:srgbClr val="008000"/>
                </a:solidFill>
                <a:latin typeface="Courier"/>
                <a:cs typeface="Courier"/>
              </a:rPr>
              <a:t>public</a:t>
            </a:r>
            <a:r>
              <a:rPr lang="en-US" dirty="0" smtClean="0"/>
              <a:t>,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Courier"/>
                <a:cs typeface="Courier"/>
              </a:rPr>
              <a:t>alice</a:t>
            </a:r>
            <a:r>
              <a:rPr lang="en-US" dirty="0" smtClean="0"/>
              <a:t>,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urier"/>
                <a:cs typeface="Courier"/>
              </a:rPr>
              <a:t>bob</a:t>
            </a:r>
          </a:p>
          <a:p>
            <a:r>
              <a:rPr lang="en-US" b="1" dirty="0" smtClean="0"/>
              <a:t>Automated Translation</a:t>
            </a:r>
            <a:r>
              <a:rPr lang="en-US" dirty="0" smtClean="0"/>
              <a:t> to memory- and trace-oblivious programs</a:t>
            </a:r>
          </a:p>
          <a:p>
            <a:r>
              <a:rPr lang="en-US" b="1" dirty="0" smtClean="0"/>
              <a:t>Oblivious program abstractions</a:t>
            </a:r>
            <a:r>
              <a:rPr lang="en-US" dirty="0" smtClean="0"/>
              <a:t>: Map-Reduce, Richer library.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F25215-25AD-48EA-9D0C-C980D60D832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879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Savings (Binary search)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F25215-25AD-48EA-9D0C-C980D60D832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3051359"/>
              </p:ext>
            </p:extLst>
          </p:nvPr>
        </p:nvGraphicFramePr>
        <p:xfrm>
          <a:off x="1371600" y="1676400"/>
          <a:ext cx="67818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15499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Knuth-Morris-Pratt String Matching</a:t>
            </a:r>
          </a:p>
          <a:p>
            <a:pPr lvl="1"/>
            <a:r>
              <a:rPr lang="en-US" sz="3200" b="1" dirty="0" smtClean="0">
                <a:solidFill>
                  <a:schemeClr val="accent2"/>
                </a:solidFill>
              </a:rPr>
              <a:t>20x</a:t>
            </a:r>
            <a:r>
              <a:rPr lang="en-US" sz="3200" dirty="0" smtClean="0"/>
              <a:t> speedup (search a 50-char pattern over a 2x10</a:t>
            </a:r>
            <a:r>
              <a:rPr lang="en-US" sz="3200" baseline="30000" dirty="0" smtClean="0"/>
              <a:t>6</a:t>
            </a:r>
            <a:r>
              <a:rPr lang="en-US" sz="3200" dirty="0" smtClean="0"/>
              <a:t>-char string)</a:t>
            </a:r>
          </a:p>
          <a:p>
            <a:endParaRPr lang="en-US" sz="3600" dirty="0" smtClean="0"/>
          </a:p>
          <a:p>
            <a:r>
              <a:rPr lang="en-US" sz="3600" dirty="0" err="1" smtClean="0"/>
              <a:t>Dijkstra</a:t>
            </a:r>
            <a:r>
              <a:rPr lang="en-US" sz="3600" dirty="0" smtClean="0"/>
              <a:t> Shortest Distances</a:t>
            </a:r>
          </a:p>
          <a:p>
            <a:pPr lvl="1"/>
            <a:r>
              <a:rPr lang="en-US" sz="3200" b="1" dirty="0" smtClean="0">
                <a:solidFill>
                  <a:srgbClr val="C0504D"/>
                </a:solidFill>
              </a:rPr>
              <a:t>100x</a:t>
            </a:r>
            <a:r>
              <a:rPr lang="en-US" sz="3200" dirty="0" smtClean="0"/>
              <a:t> speedup (graph size: 3500 nodes)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F25215-25AD-48EA-9D0C-C980D60D832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934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Savings (KMP-matching)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F25215-25AD-48EA-9D0C-C980D60D832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7711929"/>
              </p:ext>
            </p:extLst>
          </p:nvPr>
        </p:nvGraphicFramePr>
        <p:xfrm>
          <a:off x="914400" y="1752600"/>
          <a:ext cx="67056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90376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Savings (</a:t>
            </a:r>
            <a:r>
              <a:rPr lang="en-US" dirty="0" err="1" smtClean="0"/>
              <a:t>Dijkstra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F25215-25AD-48EA-9D0C-C980D60D832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5871518"/>
              </p:ext>
            </p:extLst>
          </p:nvPr>
        </p:nvGraphicFramePr>
        <p:xfrm>
          <a:off x="104422" y="2324100"/>
          <a:ext cx="4235450" cy="2933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0659335"/>
              </p:ext>
            </p:extLst>
          </p:nvPr>
        </p:nvGraphicFramePr>
        <p:xfrm>
          <a:off x="4351866" y="2324100"/>
          <a:ext cx="470535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5157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8486"/>
            <a:ext cx="8229600" cy="1143000"/>
          </a:xfrm>
        </p:spPr>
        <p:txBody>
          <a:bodyPr/>
          <a:lstStyle/>
          <a:p>
            <a:r>
              <a:rPr lang="en-US" dirty="0" smtClean="0"/>
              <a:t>Garbled Computation of ORAM?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1443772" y="3302026"/>
            <a:ext cx="5762851" cy="2450463"/>
            <a:chOff x="909052" y="3302026"/>
            <a:chExt cx="5762851" cy="245046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09126" y="3998660"/>
              <a:ext cx="1082321" cy="110658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909052" y="3302026"/>
              <a:ext cx="2854467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Joint work with:</a:t>
              </a:r>
              <a:endParaRPr lang="en-US" sz="3200" dirty="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59800" y="3993533"/>
              <a:ext cx="965200" cy="1074656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3224376" y="5352379"/>
              <a:ext cx="1899754" cy="40011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2000" dirty="0" smtClean="0"/>
                <a:t>[LHHSS, CCS’14]</a:t>
              </a:r>
              <a:endParaRPr lang="en-US" sz="2000" dirty="0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04603" y="3998659"/>
              <a:ext cx="852523" cy="1069529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99957" y="3998659"/>
              <a:ext cx="871946" cy="10695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93328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Challenge in Programmability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534400" cy="4724400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Require many crypto primitives and optimizations</a:t>
            </a:r>
          </a:p>
          <a:p>
            <a:pPr lvl="1"/>
            <a:r>
              <a:rPr lang="en-US" dirty="0" smtClean="0"/>
              <a:t>Garbling</a:t>
            </a:r>
          </a:p>
          <a:p>
            <a:pPr lvl="1"/>
            <a:r>
              <a:rPr lang="en-US" dirty="0" smtClean="0"/>
              <a:t>Oblivious Transfer (OT)</a:t>
            </a:r>
          </a:p>
          <a:p>
            <a:pPr lvl="1"/>
            <a:r>
              <a:rPr lang="en-US" dirty="0" smtClean="0"/>
              <a:t>OT Extension</a:t>
            </a:r>
          </a:p>
          <a:p>
            <a:pPr lvl="1"/>
            <a:r>
              <a:rPr lang="en-US" dirty="0" smtClean="0"/>
              <a:t>Free-XOR</a:t>
            </a:r>
          </a:p>
          <a:p>
            <a:pPr lvl="1"/>
            <a:r>
              <a:rPr lang="en-US" dirty="0" smtClean="0"/>
              <a:t>Point-and-permute</a:t>
            </a:r>
          </a:p>
          <a:p>
            <a:pPr lvl="1"/>
            <a:r>
              <a:rPr lang="en-US" dirty="0" smtClean="0"/>
              <a:t>Garbled Row Reduction (GRR)</a:t>
            </a:r>
          </a:p>
          <a:p>
            <a:r>
              <a:rPr lang="en-US" sz="3600" dirty="0" smtClean="0"/>
              <a:t>Error-prone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F25215-25AD-48EA-9D0C-C980D60D832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252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Oblivious ORAM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Exhaustive Scan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1F497D"/>
                </a:solidFill>
              </a:rPr>
              <a:t>Square Root ORAM </a:t>
            </a:r>
          </a:p>
          <a:p>
            <a:pPr lvl="1"/>
            <a:r>
              <a:rPr lang="en-US" dirty="0" smtClean="0"/>
              <a:t>[</a:t>
            </a:r>
            <a:r>
              <a:rPr lang="en-US" dirty="0" err="1" smtClean="0"/>
              <a:t>Goldreich-Ostrovsky</a:t>
            </a:r>
            <a:r>
              <a:rPr lang="en-US" dirty="0" smtClean="0"/>
              <a:t>, </a:t>
            </a:r>
            <a:r>
              <a:rPr lang="en-US" i="1" dirty="0" smtClean="0"/>
              <a:t>JACM</a:t>
            </a:r>
            <a:r>
              <a:rPr lang="en-US" dirty="0" smtClean="0"/>
              <a:t>’96]</a:t>
            </a:r>
          </a:p>
          <a:p>
            <a:r>
              <a:rPr lang="en-US" dirty="0" smtClean="0">
                <a:solidFill>
                  <a:srgbClr val="1F497D"/>
                </a:solidFill>
              </a:rPr>
              <a:t>Hierarchical ORAM </a:t>
            </a:r>
          </a:p>
          <a:p>
            <a:pPr lvl="1"/>
            <a:r>
              <a:rPr lang="en-US" dirty="0" smtClean="0"/>
              <a:t>[</a:t>
            </a:r>
            <a:r>
              <a:rPr lang="en-US" dirty="0" err="1" smtClean="0"/>
              <a:t>Goldreich-Ostrovsky</a:t>
            </a:r>
            <a:r>
              <a:rPr lang="en-US" dirty="0" smtClean="0"/>
              <a:t>, </a:t>
            </a:r>
            <a:r>
              <a:rPr lang="en-US" i="1" dirty="0" smtClean="0"/>
              <a:t>JACM</a:t>
            </a:r>
            <a:r>
              <a:rPr lang="en-US" dirty="0" smtClean="0"/>
              <a:t>’96]</a:t>
            </a:r>
            <a:endParaRPr lang="en-US" dirty="0"/>
          </a:p>
          <a:p>
            <a:r>
              <a:rPr lang="en-US" dirty="0" smtClean="0">
                <a:solidFill>
                  <a:srgbClr val="1F497D"/>
                </a:solidFill>
              </a:rPr>
              <a:t>Tree ORAM</a:t>
            </a:r>
          </a:p>
          <a:p>
            <a:pPr lvl="1"/>
            <a:r>
              <a:rPr lang="en-US" dirty="0" err="1" smtClean="0"/>
              <a:t>PathORAM</a:t>
            </a:r>
            <a:r>
              <a:rPr lang="en-US" dirty="0" smtClean="0"/>
              <a:t>, etc.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7474" y="2847474"/>
            <a:ext cx="8515684" cy="1056105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dirty="0" smtClean="0">
                <a:solidFill>
                  <a:schemeClr val="tx1"/>
                </a:solidFill>
              </a:rPr>
              <a:t>More on this later</a:t>
            </a:r>
          </a:p>
          <a:p>
            <a:pPr algn="r"/>
            <a:r>
              <a:rPr lang="en-US" sz="2400" dirty="0" smtClean="0">
                <a:solidFill>
                  <a:schemeClr val="tx1"/>
                </a:solidFill>
              </a:rPr>
              <a:t> in </a:t>
            </a:r>
            <a:r>
              <a:rPr lang="en-US" sz="2400" dirty="0" smtClean="0">
                <a:solidFill>
                  <a:schemeClr val="accent6"/>
                </a:solidFill>
              </a:rPr>
              <a:t>Dave’s lecture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927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Rectangle 228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01625" y="1581150"/>
            <a:ext cx="304800" cy="323850"/>
            <a:chOff x="4191000" y="4572000"/>
            <a:chExt cx="304800" cy="323850"/>
          </a:xfrm>
        </p:grpSpPr>
        <p:sp>
          <p:nvSpPr>
            <p:cNvPr id="5" name="Rectangle 4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835025" y="1581150"/>
            <a:ext cx="304800" cy="323850"/>
            <a:chOff x="4191000" y="4572000"/>
            <a:chExt cx="304800" cy="323850"/>
          </a:xfrm>
        </p:grpSpPr>
        <p:sp>
          <p:nvSpPr>
            <p:cNvPr id="11" name="Rectangle 10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1368425" y="1581150"/>
            <a:ext cx="304800" cy="323850"/>
            <a:chOff x="4191000" y="4572000"/>
            <a:chExt cx="304800" cy="323850"/>
          </a:xfrm>
        </p:grpSpPr>
        <p:sp>
          <p:nvSpPr>
            <p:cNvPr id="17" name="Rectangle 16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901825" y="1581150"/>
            <a:ext cx="304800" cy="323850"/>
            <a:chOff x="4191000" y="4572000"/>
            <a:chExt cx="304800" cy="323850"/>
          </a:xfrm>
        </p:grpSpPr>
        <p:sp>
          <p:nvSpPr>
            <p:cNvPr id="23" name="Rectangle 22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2435225" y="1581150"/>
            <a:ext cx="304800" cy="323850"/>
            <a:chOff x="4191000" y="4572000"/>
            <a:chExt cx="304800" cy="323850"/>
          </a:xfrm>
        </p:grpSpPr>
        <p:sp>
          <p:nvSpPr>
            <p:cNvPr id="29" name="Rectangle 28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2968625" y="1581150"/>
            <a:ext cx="304800" cy="323850"/>
            <a:chOff x="4191000" y="4572000"/>
            <a:chExt cx="304800" cy="323850"/>
          </a:xfrm>
        </p:grpSpPr>
        <p:sp>
          <p:nvSpPr>
            <p:cNvPr id="35" name="Rectangle 34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3502025" y="1581150"/>
            <a:ext cx="304800" cy="323850"/>
            <a:chOff x="4191000" y="4572000"/>
            <a:chExt cx="304800" cy="323850"/>
          </a:xfrm>
        </p:grpSpPr>
        <p:sp>
          <p:nvSpPr>
            <p:cNvPr id="41" name="Rectangle 40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4035425" y="1581150"/>
            <a:ext cx="304800" cy="323850"/>
            <a:chOff x="4191000" y="4572000"/>
            <a:chExt cx="304800" cy="323850"/>
          </a:xfrm>
        </p:grpSpPr>
        <p:sp>
          <p:nvSpPr>
            <p:cNvPr id="47" name="Rectangle 46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546100" y="2247900"/>
            <a:ext cx="304800" cy="323850"/>
            <a:chOff x="4191000" y="4572000"/>
            <a:chExt cx="304800" cy="323850"/>
          </a:xfrm>
        </p:grpSpPr>
        <p:sp>
          <p:nvSpPr>
            <p:cNvPr id="53" name="Rectangle 52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1622425" y="2228850"/>
            <a:ext cx="304800" cy="323850"/>
            <a:chOff x="4191000" y="4572000"/>
            <a:chExt cx="304800" cy="323850"/>
          </a:xfrm>
        </p:grpSpPr>
        <p:sp>
          <p:nvSpPr>
            <p:cNvPr id="59" name="Rectangle 58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" name="Straight Connector 61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2692400" y="2247900"/>
            <a:ext cx="304800" cy="323850"/>
            <a:chOff x="4191000" y="4572000"/>
            <a:chExt cx="304800" cy="323850"/>
          </a:xfrm>
        </p:grpSpPr>
        <p:sp>
          <p:nvSpPr>
            <p:cNvPr id="65" name="Rectangle 64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cxnSp>
          <p:nvCxnSpPr>
            <p:cNvPr id="68" name="Straight Connector 67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3768725" y="2228850"/>
            <a:ext cx="304800" cy="323850"/>
            <a:chOff x="4191000" y="4572000"/>
            <a:chExt cx="304800" cy="323850"/>
          </a:xfrm>
        </p:grpSpPr>
        <p:sp>
          <p:nvSpPr>
            <p:cNvPr id="71" name="Rectangle 70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4" name="Straight Connector 73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76" name="Group 75"/>
          <p:cNvGrpSpPr/>
          <p:nvPr/>
        </p:nvGrpSpPr>
        <p:grpSpPr>
          <a:xfrm>
            <a:off x="1063625" y="2876550"/>
            <a:ext cx="304800" cy="323850"/>
            <a:chOff x="4191000" y="4572000"/>
            <a:chExt cx="304800" cy="323850"/>
          </a:xfrm>
        </p:grpSpPr>
        <p:sp>
          <p:nvSpPr>
            <p:cNvPr id="77" name="Rectangle 76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0" name="Straight Connector 79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82" name="Group 81"/>
          <p:cNvGrpSpPr/>
          <p:nvPr/>
        </p:nvGrpSpPr>
        <p:grpSpPr>
          <a:xfrm>
            <a:off x="3273425" y="2876550"/>
            <a:ext cx="304800" cy="323850"/>
            <a:chOff x="4191000" y="4572000"/>
            <a:chExt cx="304800" cy="323850"/>
          </a:xfrm>
        </p:grpSpPr>
        <p:sp>
          <p:nvSpPr>
            <p:cNvPr id="83" name="Rectangle 82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cxnSp>
          <p:nvCxnSpPr>
            <p:cNvPr id="86" name="Straight Connector 85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88" name="Group 87"/>
          <p:cNvGrpSpPr/>
          <p:nvPr/>
        </p:nvGrpSpPr>
        <p:grpSpPr>
          <a:xfrm>
            <a:off x="2178050" y="3546475"/>
            <a:ext cx="304800" cy="323850"/>
            <a:chOff x="4191000" y="4572000"/>
            <a:chExt cx="304800" cy="323850"/>
          </a:xfrm>
        </p:grpSpPr>
        <p:sp>
          <p:nvSpPr>
            <p:cNvPr id="89" name="Rectangle 88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cxnSp>
          <p:nvCxnSpPr>
            <p:cNvPr id="92" name="Straight Connector 91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cxnSp>
        <p:nvCxnSpPr>
          <p:cNvPr id="94" name="Straight Connector 93"/>
          <p:cNvCxnSpPr/>
          <p:nvPr/>
        </p:nvCxnSpPr>
        <p:spPr>
          <a:xfrm flipH="1" flipV="1">
            <a:off x="1216025" y="3200400"/>
            <a:ext cx="1114426" cy="28575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V="1">
            <a:off x="2330452" y="3200400"/>
            <a:ext cx="1095375" cy="28575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77" idx="0"/>
          </p:cNvCxnSpPr>
          <p:nvPr/>
        </p:nvCxnSpPr>
        <p:spPr>
          <a:xfrm flipH="1" flipV="1">
            <a:off x="698502" y="2590800"/>
            <a:ext cx="517525" cy="28575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>
            <a:off x="1216027" y="2590800"/>
            <a:ext cx="517525" cy="28575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H="1" flipV="1">
            <a:off x="2892427" y="2571750"/>
            <a:ext cx="517525" cy="28575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>
            <a:off x="3409952" y="2571750"/>
            <a:ext cx="517525" cy="28575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53" idx="0"/>
          </p:cNvCxnSpPr>
          <p:nvPr/>
        </p:nvCxnSpPr>
        <p:spPr>
          <a:xfrm flipH="1" flipV="1">
            <a:off x="454026" y="1904999"/>
            <a:ext cx="244474" cy="34290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V="1">
            <a:off x="712788" y="1898649"/>
            <a:ext cx="244474" cy="34290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H="1" flipV="1">
            <a:off x="1531939" y="1885949"/>
            <a:ext cx="244474" cy="34290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V="1">
            <a:off x="1790701" y="1879599"/>
            <a:ext cx="244474" cy="34290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H="1" flipV="1">
            <a:off x="2593975" y="1917699"/>
            <a:ext cx="244474" cy="34290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V="1">
            <a:off x="2852737" y="1911349"/>
            <a:ext cx="244474" cy="34290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H="1" flipV="1">
            <a:off x="3670301" y="1892299"/>
            <a:ext cx="244474" cy="34290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V="1">
            <a:off x="3929063" y="1885949"/>
            <a:ext cx="244474" cy="34290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08" name="Group 107"/>
          <p:cNvGrpSpPr/>
          <p:nvPr/>
        </p:nvGrpSpPr>
        <p:grpSpPr>
          <a:xfrm>
            <a:off x="4572000" y="1581150"/>
            <a:ext cx="304800" cy="323850"/>
            <a:chOff x="4191000" y="4572000"/>
            <a:chExt cx="304800" cy="323850"/>
          </a:xfrm>
        </p:grpSpPr>
        <p:sp>
          <p:nvSpPr>
            <p:cNvPr id="109" name="Rectangle 108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2" name="Straight Connector 111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114" name="Group 113"/>
          <p:cNvGrpSpPr/>
          <p:nvPr/>
        </p:nvGrpSpPr>
        <p:grpSpPr>
          <a:xfrm>
            <a:off x="5105400" y="1581150"/>
            <a:ext cx="304800" cy="323850"/>
            <a:chOff x="4191000" y="4572000"/>
            <a:chExt cx="304800" cy="323850"/>
          </a:xfrm>
        </p:grpSpPr>
        <p:sp>
          <p:nvSpPr>
            <p:cNvPr id="115" name="Rectangle 114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8" name="Straight Connector 117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120" name="Group 119"/>
          <p:cNvGrpSpPr/>
          <p:nvPr/>
        </p:nvGrpSpPr>
        <p:grpSpPr>
          <a:xfrm>
            <a:off x="5638800" y="1581150"/>
            <a:ext cx="304800" cy="323850"/>
            <a:chOff x="4191000" y="4572000"/>
            <a:chExt cx="304800" cy="323850"/>
          </a:xfrm>
        </p:grpSpPr>
        <p:sp>
          <p:nvSpPr>
            <p:cNvPr id="121" name="Rectangle 120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4" name="Straight Connector 123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126" name="Group 125"/>
          <p:cNvGrpSpPr/>
          <p:nvPr/>
        </p:nvGrpSpPr>
        <p:grpSpPr>
          <a:xfrm>
            <a:off x="6172200" y="1581150"/>
            <a:ext cx="304800" cy="323850"/>
            <a:chOff x="4191000" y="4572000"/>
            <a:chExt cx="304800" cy="323850"/>
          </a:xfrm>
        </p:grpSpPr>
        <p:sp>
          <p:nvSpPr>
            <p:cNvPr id="127" name="Rectangle 126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0" name="Straight Connector 129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132" name="Group 131"/>
          <p:cNvGrpSpPr/>
          <p:nvPr/>
        </p:nvGrpSpPr>
        <p:grpSpPr>
          <a:xfrm>
            <a:off x="6705600" y="1581150"/>
            <a:ext cx="304800" cy="323850"/>
            <a:chOff x="4191000" y="4572000"/>
            <a:chExt cx="304800" cy="323850"/>
          </a:xfrm>
        </p:grpSpPr>
        <p:sp>
          <p:nvSpPr>
            <p:cNvPr id="133" name="Rectangle 132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6" name="Straight Connector 135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138" name="Group 137"/>
          <p:cNvGrpSpPr/>
          <p:nvPr/>
        </p:nvGrpSpPr>
        <p:grpSpPr>
          <a:xfrm>
            <a:off x="7239000" y="1581150"/>
            <a:ext cx="304800" cy="323850"/>
            <a:chOff x="4191000" y="4572000"/>
            <a:chExt cx="304800" cy="323850"/>
          </a:xfrm>
        </p:grpSpPr>
        <p:sp>
          <p:nvSpPr>
            <p:cNvPr id="139" name="Rectangle 138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2" name="Straight Connector 141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144" name="Group 143"/>
          <p:cNvGrpSpPr/>
          <p:nvPr/>
        </p:nvGrpSpPr>
        <p:grpSpPr>
          <a:xfrm>
            <a:off x="7772400" y="1581150"/>
            <a:ext cx="304800" cy="323850"/>
            <a:chOff x="4191000" y="4572000"/>
            <a:chExt cx="304800" cy="323850"/>
          </a:xfrm>
        </p:grpSpPr>
        <p:sp>
          <p:nvSpPr>
            <p:cNvPr id="145" name="Rectangle 144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8" name="Straight Connector 147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150" name="Group 149"/>
          <p:cNvGrpSpPr/>
          <p:nvPr/>
        </p:nvGrpSpPr>
        <p:grpSpPr>
          <a:xfrm>
            <a:off x="8305800" y="1581150"/>
            <a:ext cx="304800" cy="323850"/>
            <a:chOff x="4191000" y="4572000"/>
            <a:chExt cx="304800" cy="323850"/>
          </a:xfrm>
        </p:grpSpPr>
        <p:sp>
          <p:nvSpPr>
            <p:cNvPr id="151" name="Rectangle 150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4" name="Straight Connector 153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156" name="Group 155"/>
          <p:cNvGrpSpPr/>
          <p:nvPr/>
        </p:nvGrpSpPr>
        <p:grpSpPr>
          <a:xfrm>
            <a:off x="4816475" y="2247900"/>
            <a:ext cx="304800" cy="323850"/>
            <a:chOff x="4191000" y="4572000"/>
            <a:chExt cx="304800" cy="323850"/>
          </a:xfrm>
        </p:grpSpPr>
        <p:sp>
          <p:nvSpPr>
            <p:cNvPr id="157" name="Rectangle 156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0" name="Straight Connector 159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162" name="Group 161"/>
          <p:cNvGrpSpPr/>
          <p:nvPr/>
        </p:nvGrpSpPr>
        <p:grpSpPr>
          <a:xfrm>
            <a:off x="5892800" y="2228850"/>
            <a:ext cx="304800" cy="323850"/>
            <a:chOff x="4191000" y="4572000"/>
            <a:chExt cx="304800" cy="323850"/>
          </a:xfrm>
        </p:grpSpPr>
        <p:sp>
          <p:nvSpPr>
            <p:cNvPr id="163" name="Rectangle 162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6" name="Straight Connector 165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168" name="Group 167"/>
          <p:cNvGrpSpPr/>
          <p:nvPr/>
        </p:nvGrpSpPr>
        <p:grpSpPr>
          <a:xfrm>
            <a:off x="6962775" y="2247900"/>
            <a:ext cx="304800" cy="323850"/>
            <a:chOff x="4191000" y="4572000"/>
            <a:chExt cx="304800" cy="323850"/>
          </a:xfrm>
        </p:grpSpPr>
        <p:sp>
          <p:nvSpPr>
            <p:cNvPr id="169" name="Rectangle 168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2" name="Straight Connector 171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174" name="Group 173"/>
          <p:cNvGrpSpPr/>
          <p:nvPr/>
        </p:nvGrpSpPr>
        <p:grpSpPr>
          <a:xfrm>
            <a:off x="8039100" y="2228850"/>
            <a:ext cx="304800" cy="323850"/>
            <a:chOff x="4191000" y="4572000"/>
            <a:chExt cx="304800" cy="323850"/>
          </a:xfrm>
        </p:grpSpPr>
        <p:sp>
          <p:nvSpPr>
            <p:cNvPr id="175" name="Rectangle 174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8" name="Straight Connector 177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180" name="Group 179"/>
          <p:cNvGrpSpPr/>
          <p:nvPr/>
        </p:nvGrpSpPr>
        <p:grpSpPr>
          <a:xfrm>
            <a:off x="5334000" y="2876550"/>
            <a:ext cx="304800" cy="323850"/>
            <a:chOff x="4191000" y="4572000"/>
            <a:chExt cx="304800" cy="323850"/>
          </a:xfrm>
        </p:grpSpPr>
        <p:sp>
          <p:nvSpPr>
            <p:cNvPr id="181" name="Rectangle 180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4" name="Straight Connector 183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186" name="Group 185"/>
          <p:cNvGrpSpPr/>
          <p:nvPr/>
        </p:nvGrpSpPr>
        <p:grpSpPr>
          <a:xfrm>
            <a:off x="7543800" y="2876550"/>
            <a:ext cx="304800" cy="323850"/>
            <a:chOff x="4191000" y="4572000"/>
            <a:chExt cx="304800" cy="323850"/>
          </a:xfrm>
        </p:grpSpPr>
        <p:sp>
          <p:nvSpPr>
            <p:cNvPr id="187" name="Rectangle 186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0" name="Straight Connector 189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192" name="Group 191"/>
          <p:cNvGrpSpPr/>
          <p:nvPr/>
        </p:nvGrpSpPr>
        <p:grpSpPr>
          <a:xfrm>
            <a:off x="6448425" y="3546475"/>
            <a:ext cx="304800" cy="323850"/>
            <a:chOff x="4191000" y="4572000"/>
            <a:chExt cx="304800" cy="323850"/>
          </a:xfrm>
        </p:grpSpPr>
        <p:sp>
          <p:nvSpPr>
            <p:cNvPr id="193" name="Rectangle 192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6" name="Straight Connector 195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97" name="Straight Connector 196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cxnSp>
        <p:nvCxnSpPr>
          <p:cNvPr id="198" name="Straight Connector 197"/>
          <p:cNvCxnSpPr/>
          <p:nvPr/>
        </p:nvCxnSpPr>
        <p:spPr>
          <a:xfrm flipH="1" flipV="1">
            <a:off x="5486400" y="3200400"/>
            <a:ext cx="1114426" cy="28575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/>
          <p:nvPr/>
        </p:nvCxnSpPr>
        <p:spPr>
          <a:xfrm flipV="1">
            <a:off x="6600827" y="3200400"/>
            <a:ext cx="1095375" cy="28575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>
            <a:stCxn id="181" idx="0"/>
          </p:cNvCxnSpPr>
          <p:nvPr/>
        </p:nvCxnSpPr>
        <p:spPr>
          <a:xfrm flipH="1" flipV="1">
            <a:off x="4968877" y="2590800"/>
            <a:ext cx="517525" cy="28575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/>
        </p:nvCxnSpPr>
        <p:spPr>
          <a:xfrm flipH="1">
            <a:off x="5486402" y="2590800"/>
            <a:ext cx="517525" cy="28575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 flipH="1" flipV="1">
            <a:off x="7162802" y="2571750"/>
            <a:ext cx="517525" cy="28575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 flipH="1">
            <a:off x="7680327" y="2571750"/>
            <a:ext cx="517525" cy="28575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>
            <a:stCxn id="157" idx="0"/>
          </p:cNvCxnSpPr>
          <p:nvPr/>
        </p:nvCxnSpPr>
        <p:spPr>
          <a:xfrm flipH="1" flipV="1">
            <a:off x="4724401" y="1904999"/>
            <a:ext cx="244474" cy="34290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/>
          <p:nvPr/>
        </p:nvCxnSpPr>
        <p:spPr>
          <a:xfrm flipV="1">
            <a:off x="4983163" y="1898649"/>
            <a:ext cx="244474" cy="34290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/>
          <p:nvPr/>
        </p:nvCxnSpPr>
        <p:spPr>
          <a:xfrm flipH="1" flipV="1">
            <a:off x="5802314" y="1885949"/>
            <a:ext cx="244474" cy="34290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/>
          <p:nvPr/>
        </p:nvCxnSpPr>
        <p:spPr>
          <a:xfrm flipV="1">
            <a:off x="6061076" y="1879599"/>
            <a:ext cx="244474" cy="34290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/>
          <p:nvPr/>
        </p:nvCxnSpPr>
        <p:spPr>
          <a:xfrm flipH="1" flipV="1">
            <a:off x="6864350" y="1917699"/>
            <a:ext cx="244474" cy="34290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/>
          <p:nvPr/>
        </p:nvCxnSpPr>
        <p:spPr>
          <a:xfrm flipV="1">
            <a:off x="7123112" y="1911349"/>
            <a:ext cx="244474" cy="34290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/>
          <p:nvPr/>
        </p:nvCxnSpPr>
        <p:spPr>
          <a:xfrm flipH="1" flipV="1">
            <a:off x="7940676" y="1892299"/>
            <a:ext cx="244474" cy="34290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/>
        </p:nvCxnSpPr>
        <p:spPr>
          <a:xfrm flipV="1">
            <a:off x="8199438" y="1885949"/>
            <a:ext cx="244474" cy="34290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12" name="Group 211"/>
          <p:cNvGrpSpPr/>
          <p:nvPr/>
        </p:nvGrpSpPr>
        <p:grpSpPr>
          <a:xfrm>
            <a:off x="4340225" y="4476750"/>
            <a:ext cx="304800" cy="323850"/>
            <a:chOff x="4191000" y="4572000"/>
            <a:chExt cx="304800" cy="323850"/>
          </a:xfrm>
        </p:grpSpPr>
        <p:sp>
          <p:nvSpPr>
            <p:cNvPr id="213" name="Rectangle 212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cxnSp>
          <p:nvCxnSpPr>
            <p:cNvPr id="216" name="Straight Connector 215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cxnSp>
        <p:nvCxnSpPr>
          <p:cNvPr id="218" name="Straight Connector 217"/>
          <p:cNvCxnSpPr/>
          <p:nvPr/>
        </p:nvCxnSpPr>
        <p:spPr>
          <a:xfrm flipH="1" flipV="1">
            <a:off x="2482851" y="3866213"/>
            <a:ext cx="2009774" cy="534336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/>
          <p:nvPr/>
        </p:nvCxnSpPr>
        <p:spPr>
          <a:xfrm flipV="1">
            <a:off x="4492625" y="3866213"/>
            <a:ext cx="2108201" cy="534336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2" name="TextBox 231"/>
          <p:cNvSpPr txBox="1"/>
          <p:nvPr/>
        </p:nvSpPr>
        <p:spPr>
          <a:xfrm>
            <a:off x="152399" y="4552950"/>
            <a:ext cx="1184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 Rounded MT Bold" pitchFamily="34" charset="0"/>
              </a:rPr>
              <a:t>Server</a:t>
            </a:r>
          </a:p>
        </p:txBody>
      </p:sp>
      <p:sp>
        <p:nvSpPr>
          <p:cNvPr id="233" name="TextBox 232"/>
          <p:cNvSpPr txBox="1"/>
          <p:nvPr/>
        </p:nvSpPr>
        <p:spPr>
          <a:xfrm>
            <a:off x="178339" y="5121767"/>
            <a:ext cx="1069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 Rounded MT Bold" pitchFamily="34" charset="0"/>
              </a:rPr>
              <a:t>Client</a:t>
            </a:r>
            <a:endParaRPr lang="en-US" sz="2400" dirty="0">
              <a:latin typeface="Arial Rounded MT Bold" pitchFamily="34" charset="0"/>
            </a:endParaRPr>
          </a:p>
        </p:txBody>
      </p:sp>
      <p:sp>
        <p:nvSpPr>
          <p:cNvPr id="3" name="Line Callout 1 (Accent Bar) 2"/>
          <p:cNvSpPr/>
          <p:nvPr/>
        </p:nvSpPr>
        <p:spPr>
          <a:xfrm>
            <a:off x="6927606" y="762000"/>
            <a:ext cx="1836738" cy="540686"/>
          </a:xfrm>
          <a:prstGeom prst="accentCallout1">
            <a:avLst>
              <a:gd name="adj1" fmla="val 15885"/>
              <a:gd name="adj2" fmla="val -3273"/>
              <a:gd name="adj3" fmla="val 149901"/>
              <a:gd name="adj4" fmla="val -3306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Bucket size: B</a:t>
            </a:r>
            <a:endParaRPr lang="en-US" dirty="0"/>
          </a:p>
        </p:txBody>
      </p:sp>
      <p:sp>
        <p:nvSpPr>
          <p:cNvPr id="234" name="Title 1"/>
          <p:cNvSpPr txBox="1">
            <a:spLocks/>
          </p:cNvSpPr>
          <p:nvPr/>
        </p:nvSpPr>
        <p:spPr>
          <a:xfrm>
            <a:off x="304800" y="-762000"/>
            <a:ext cx="81915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 smtClean="0">
                <a:solidFill>
                  <a:schemeClr val="accent5"/>
                </a:solidFill>
                <a:latin typeface="Arial Rounded MT Bold" pitchFamily="34" charset="0"/>
              </a:rPr>
              <a:t>Tree based ORAM paradigm</a:t>
            </a:r>
            <a:endParaRPr lang="en-US" sz="3600" dirty="0">
              <a:solidFill>
                <a:schemeClr val="accent5"/>
              </a:solidFill>
              <a:latin typeface="Arial Rounded MT Bold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52921" y="263834"/>
            <a:ext cx="1432828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[Shi et al. 11]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" name="Slide Number Placeholder 2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E3B3F-3F5E-1944-9B1F-A10617C1582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75704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5" name="Straight Connector 104"/>
          <p:cNvCxnSpPr/>
          <p:nvPr/>
        </p:nvCxnSpPr>
        <p:spPr>
          <a:xfrm flipV="1">
            <a:off x="2852737" y="1911349"/>
            <a:ext cx="244474" cy="3429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29" name="Rectangle 228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01625" y="1581150"/>
            <a:ext cx="304800" cy="323850"/>
            <a:chOff x="4191000" y="4572000"/>
            <a:chExt cx="304800" cy="323850"/>
          </a:xfrm>
        </p:grpSpPr>
        <p:sp>
          <p:nvSpPr>
            <p:cNvPr id="5" name="Rectangle 4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835025" y="1581150"/>
            <a:ext cx="304800" cy="323850"/>
            <a:chOff x="4191000" y="4572000"/>
            <a:chExt cx="304800" cy="323850"/>
          </a:xfrm>
        </p:grpSpPr>
        <p:sp>
          <p:nvSpPr>
            <p:cNvPr id="11" name="Rectangle 10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1368425" y="1581150"/>
            <a:ext cx="304800" cy="323850"/>
            <a:chOff x="4191000" y="4572000"/>
            <a:chExt cx="304800" cy="323850"/>
          </a:xfrm>
        </p:grpSpPr>
        <p:sp>
          <p:nvSpPr>
            <p:cNvPr id="17" name="Rectangle 16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901825" y="1581150"/>
            <a:ext cx="304800" cy="323850"/>
            <a:chOff x="4191000" y="4572000"/>
            <a:chExt cx="304800" cy="323850"/>
          </a:xfrm>
        </p:grpSpPr>
        <p:sp>
          <p:nvSpPr>
            <p:cNvPr id="23" name="Rectangle 22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2435225" y="1581150"/>
            <a:ext cx="304800" cy="323850"/>
            <a:chOff x="4191000" y="4572000"/>
            <a:chExt cx="304800" cy="323850"/>
          </a:xfrm>
        </p:grpSpPr>
        <p:sp>
          <p:nvSpPr>
            <p:cNvPr id="29" name="Rectangle 28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2968625" y="1581150"/>
            <a:ext cx="304800" cy="323850"/>
            <a:chOff x="4191000" y="4572000"/>
            <a:chExt cx="304800" cy="323850"/>
          </a:xfrm>
        </p:grpSpPr>
        <p:sp>
          <p:nvSpPr>
            <p:cNvPr id="35" name="Rectangle 34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3502025" y="1581150"/>
            <a:ext cx="304800" cy="323850"/>
            <a:chOff x="4191000" y="4572000"/>
            <a:chExt cx="304800" cy="323850"/>
          </a:xfrm>
        </p:grpSpPr>
        <p:sp>
          <p:nvSpPr>
            <p:cNvPr id="41" name="Rectangle 40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4035425" y="1581150"/>
            <a:ext cx="304800" cy="323850"/>
            <a:chOff x="4191000" y="4572000"/>
            <a:chExt cx="304800" cy="323850"/>
          </a:xfrm>
        </p:grpSpPr>
        <p:sp>
          <p:nvSpPr>
            <p:cNvPr id="47" name="Rectangle 46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546100" y="2247900"/>
            <a:ext cx="304800" cy="323850"/>
            <a:chOff x="4191000" y="4572000"/>
            <a:chExt cx="304800" cy="323850"/>
          </a:xfrm>
        </p:grpSpPr>
        <p:sp>
          <p:nvSpPr>
            <p:cNvPr id="53" name="Rectangle 52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1622425" y="2228850"/>
            <a:ext cx="304800" cy="323850"/>
            <a:chOff x="4191000" y="4572000"/>
            <a:chExt cx="304800" cy="323850"/>
          </a:xfrm>
        </p:grpSpPr>
        <p:sp>
          <p:nvSpPr>
            <p:cNvPr id="59" name="Rectangle 58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" name="Straight Connector 61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2692400" y="2247900"/>
            <a:ext cx="304800" cy="323850"/>
            <a:chOff x="4191000" y="4572000"/>
            <a:chExt cx="304800" cy="323850"/>
          </a:xfrm>
        </p:grpSpPr>
        <p:sp>
          <p:nvSpPr>
            <p:cNvPr id="65" name="Rectangle 64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8" name="Straight Connector 67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3768725" y="2228850"/>
            <a:ext cx="304800" cy="323850"/>
            <a:chOff x="4191000" y="4572000"/>
            <a:chExt cx="304800" cy="323850"/>
          </a:xfrm>
        </p:grpSpPr>
        <p:sp>
          <p:nvSpPr>
            <p:cNvPr id="71" name="Rectangle 70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4" name="Straight Connector 73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76" name="Group 75"/>
          <p:cNvGrpSpPr/>
          <p:nvPr/>
        </p:nvGrpSpPr>
        <p:grpSpPr>
          <a:xfrm>
            <a:off x="1063625" y="2876550"/>
            <a:ext cx="304800" cy="323850"/>
            <a:chOff x="4191000" y="4572000"/>
            <a:chExt cx="304800" cy="323850"/>
          </a:xfrm>
        </p:grpSpPr>
        <p:sp>
          <p:nvSpPr>
            <p:cNvPr id="77" name="Rectangle 76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0" name="Straight Connector 79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82" name="Group 81"/>
          <p:cNvGrpSpPr/>
          <p:nvPr/>
        </p:nvGrpSpPr>
        <p:grpSpPr>
          <a:xfrm>
            <a:off x="3273425" y="2876550"/>
            <a:ext cx="304800" cy="323850"/>
            <a:chOff x="4191000" y="4572000"/>
            <a:chExt cx="304800" cy="323850"/>
          </a:xfrm>
        </p:grpSpPr>
        <p:sp>
          <p:nvSpPr>
            <p:cNvPr id="83" name="Rectangle 82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6" name="Straight Connector 85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cxnSp>
      </p:grpSp>
      <p:grpSp>
        <p:nvGrpSpPr>
          <p:cNvPr id="88" name="Group 87"/>
          <p:cNvGrpSpPr/>
          <p:nvPr/>
        </p:nvGrpSpPr>
        <p:grpSpPr>
          <a:xfrm>
            <a:off x="2178050" y="3546475"/>
            <a:ext cx="304800" cy="323850"/>
            <a:chOff x="4191000" y="4572000"/>
            <a:chExt cx="304800" cy="323850"/>
          </a:xfrm>
        </p:grpSpPr>
        <p:sp>
          <p:nvSpPr>
            <p:cNvPr id="89" name="Rectangle 88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2" name="Straight Connector 91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cxnSp>
      </p:grpSp>
      <p:cxnSp>
        <p:nvCxnSpPr>
          <p:cNvPr id="94" name="Straight Connector 93"/>
          <p:cNvCxnSpPr/>
          <p:nvPr/>
        </p:nvCxnSpPr>
        <p:spPr>
          <a:xfrm flipH="1" flipV="1">
            <a:off x="1216025" y="3200400"/>
            <a:ext cx="1114426" cy="28575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V="1">
            <a:off x="2330452" y="3200400"/>
            <a:ext cx="1095375" cy="28575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77" idx="0"/>
          </p:cNvCxnSpPr>
          <p:nvPr/>
        </p:nvCxnSpPr>
        <p:spPr>
          <a:xfrm flipH="1" flipV="1">
            <a:off x="698502" y="2590800"/>
            <a:ext cx="517525" cy="28575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>
            <a:off x="1216027" y="2590800"/>
            <a:ext cx="517525" cy="28575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H="1" flipV="1">
            <a:off x="2892427" y="2571750"/>
            <a:ext cx="517525" cy="28575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>
            <a:off x="3409952" y="2571750"/>
            <a:ext cx="517525" cy="28575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53" idx="0"/>
          </p:cNvCxnSpPr>
          <p:nvPr/>
        </p:nvCxnSpPr>
        <p:spPr>
          <a:xfrm flipH="1" flipV="1">
            <a:off x="454026" y="1904999"/>
            <a:ext cx="244474" cy="34290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V="1">
            <a:off x="712788" y="1898649"/>
            <a:ext cx="244474" cy="34290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H="1" flipV="1">
            <a:off x="1531939" y="1885949"/>
            <a:ext cx="244474" cy="34290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V="1">
            <a:off x="1790701" y="1879599"/>
            <a:ext cx="244474" cy="34290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H="1" flipV="1">
            <a:off x="2593975" y="1917699"/>
            <a:ext cx="244474" cy="34290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H="1" flipV="1">
            <a:off x="3670301" y="1892299"/>
            <a:ext cx="244474" cy="34290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V="1">
            <a:off x="3929063" y="1885949"/>
            <a:ext cx="244474" cy="34290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08" name="Group 107"/>
          <p:cNvGrpSpPr/>
          <p:nvPr/>
        </p:nvGrpSpPr>
        <p:grpSpPr>
          <a:xfrm>
            <a:off x="4572000" y="1581150"/>
            <a:ext cx="304800" cy="323850"/>
            <a:chOff x="4191000" y="4572000"/>
            <a:chExt cx="304800" cy="323850"/>
          </a:xfrm>
        </p:grpSpPr>
        <p:sp>
          <p:nvSpPr>
            <p:cNvPr id="109" name="Rectangle 108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2" name="Straight Connector 111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114" name="Group 113"/>
          <p:cNvGrpSpPr/>
          <p:nvPr/>
        </p:nvGrpSpPr>
        <p:grpSpPr>
          <a:xfrm>
            <a:off x="5105400" y="1581150"/>
            <a:ext cx="304800" cy="323850"/>
            <a:chOff x="4191000" y="4572000"/>
            <a:chExt cx="304800" cy="323850"/>
          </a:xfrm>
        </p:grpSpPr>
        <p:sp>
          <p:nvSpPr>
            <p:cNvPr id="115" name="Rectangle 114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8" name="Straight Connector 117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120" name="Group 119"/>
          <p:cNvGrpSpPr/>
          <p:nvPr/>
        </p:nvGrpSpPr>
        <p:grpSpPr>
          <a:xfrm>
            <a:off x="5638800" y="1581150"/>
            <a:ext cx="304800" cy="323850"/>
            <a:chOff x="4191000" y="4572000"/>
            <a:chExt cx="304800" cy="323850"/>
          </a:xfrm>
        </p:grpSpPr>
        <p:sp>
          <p:nvSpPr>
            <p:cNvPr id="121" name="Rectangle 120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4" name="Straight Connector 123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126" name="Group 125"/>
          <p:cNvGrpSpPr/>
          <p:nvPr/>
        </p:nvGrpSpPr>
        <p:grpSpPr>
          <a:xfrm>
            <a:off x="6172200" y="1581150"/>
            <a:ext cx="304800" cy="323850"/>
            <a:chOff x="4191000" y="4572000"/>
            <a:chExt cx="304800" cy="323850"/>
          </a:xfrm>
        </p:grpSpPr>
        <p:sp>
          <p:nvSpPr>
            <p:cNvPr id="127" name="Rectangle 126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0" name="Straight Connector 129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132" name="Group 131"/>
          <p:cNvGrpSpPr/>
          <p:nvPr/>
        </p:nvGrpSpPr>
        <p:grpSpPr>
          <a:xfrm>
            <a:off x="6705600" y="1581150"/>
            <a:ext cx="304800" cy="323850"/>
            <a:chOff x="4191000" y="4572000"/>
            <a:chExt cx="304800" cy="323850"/>
          </a:xfrm>
        </p:grpSpPr>
        <p:sp>
          <p:nvSpPr>
            <p:cNvPr id="133" name="Rectangle 132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6" name="Straight Connector 135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138" name="Group 137"/>
          <p:cNvGrpSpPr/>
          <p:nvPr/>
        </p:nvGrpSpPr>
        <p:grpSpPr>
          <a:xfrm>
            <a:off x="7239000" y="1581150"/>
            <a:ext cx="304800" cy="323850"/>
            <a:chOff x="4191000" y="4572000"/>
            <a:chExt cx="304800" cy="323850"/>
          </a:xfrm>
        </p:grpSpPr>
        <p:sp>
          <p:nvSpPr>
            <p:cNvPr id="139" name="Rectangle 138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2" name="Straight Connector 141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144" name="Group 143"/>
          <p:cNvGrpSpPr/>
          <p:nvPr/>
        </p:nvGrpSpPr>
        <p:grpSpPr>
          <a:xfrm>
            <a:off x="7772400" y="1581150"/>
            <a:ext cx="304800" cy="323850"/>
            <a:chOff x="4191000" y="4572000"/>
            <a:chExt cx="304800" cy="323850"/>
          </a:xfrm>
        </p:grpSpPr>
        <p:sp>
          <p:nvSpPr>
            <p:cNvPr id="145" name="Rectangle 144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8" name="Straight Connector 147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150" name="Group 149"/>
          <p:cNvGrpSpPr/>
          <p:nvPr/>
        </p:nvGrpSpPr>
        <p:grpSpPr>
          <a:xfrm>
            <a:off x="8305800" y="1581150"/>
            <a:ext cx="304800" cy="323850"/>
            <a:chOff x="4191000" y="4572000"/>
            <a:chExt cx="304800" cy="323850"/>
          </a:xfrm>
        </p:grpSpPr>
        <p:sp>
          <p:nvSpPr>
            <p:cNvPr id="151" name="Rectangle 150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4" name="Straight Connector 153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156" name="Group 155"/>
          <p:cNvGrpSpPr/>
          <p:nvPr/>
        </p:nvGrpSpPr>
        <p:grpSpPr>
          <a:xfrm>
            <a:off x="4816475" y="2247900"/>
            <a:ext cx="304800" cy="323850"/>
            <a:chOff x="4191000" y="4572000"/>
            <a:chExt cx="304800" cy="323850"/>
          </a:xfrm>
        </p:grpSpPr>
        <p:sp>
          <p:nvSpPr>
            <p:cNvPr id="157" name="Rectangle 156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0" name="Straight Connector 159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162" name="Group 161"/>
          <p:cNvGrpSpPr/>
          <p:nvPr/>
        </p:nvGrpSpPr>
        <p:grpSpPr>
          <a:xfrm>
            <a:off x="5892800" y="2228850"/>
            <a:ext cx="304800" cy="323850"/>
            <a:chOff x="4191000" y="4572000"/>
            <a:chExt cx="304800" cy="323850"/>
          </a:xfrm>
        </p:grpSpPr>
        <p:sp>
          <p:nvSpPr>
            <p:cNvPr id="163" name="Rectangle 162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6" name="Straight Connector 165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168" name="Group 167"/>
          <p:cNvGrpSpPr/>
          <p:nvPr/>
        </p:nvGrpSpPr>
        <p:grpSpPr>
          <a:xfrm>
            <a:off x="6962775" y="2247900"/>
            <a:ext cx="304800" cy="323850"/>
            <a:chOff x="4191000" y="4572000"/>
            <a:chExt cx="304800" cy="323850"/>
          </a:xfrm>
        </p:grpSpPr>
        <p:sp>
          <p:nvSpPr>
            <p:cNvPr id="169" name="Rectangle 168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2" name="Straight Connector 171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174" name="Group 173"/>
          <p:cNvGrpSpPr/>
          <p:nvPr/>
        </p:nvGrpSpPr>
        <p:grpSpPr>
          <a:xfrm>
            <a:off x="8039100" y="2228850"/>
            <a:ext cx="304800" cy="323850"/>
            <a:chOff x="4191000" y="4572000"/>
            <a:chExt cx="304800" cy="323850"/>
          </a:xfrm>
        </p:grpSpPr>
        <p:sp>
          <p:nvSpPr>
            <p:cNvPr id="175" name="Rectangle 174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8" name="Straight Connector 177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180" name="Group 179"/>
          <p:cNvGrpSpPr/>
          <p:nvPr/>
        </p:nvGrpSpPr>
        <p:grpSpPr>
          <a:xfrm>
            <a:off x="5334000" y="2876550"/>
            <a:ext cx="304800" cy="323850"/>
            <a:chOff x="4191000" y="4572000"/>
            <a:chExt cx="304800" cy="323850"/>
          </a:xfrm>
        </p:grpSpPr>
        <p:sp>
          <p:nvSpPr>
            <p:cNvPr id="181" name="Rectangle 180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4" name="Straight Connector 183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186" name="Group 185"/>
          <p:cNvGrpSpPr/>
          <p:nvPr/>
        </p:nvGrpSpPr>
        <p:grpSpPr>
          <a:xfrm>
            <a:off x="7543800" y="2876550"/>
            <a:ext cx="304800" cy="323850"/>
            <a:chOff x="4191000" y="4572000"/>
            <a:chExt cx="304800" cy="323850"/>
          </a:xfrm>
        </p:grpSpPr>
        <p:sp>
          <p:nvSpPr>
            <p:cNvPr id="187" name="Rectangle 186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0" name="Straight Connector 189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192" name="Group 191"/>
          <p:cNvGrpSpPr/>
          <p:nvPr/>
        </p:nvGrpSpPr>
        <p:grpSpPr>
          <a:xfrm>
            <a:off x="6448425" y="3546475"/>
            <a:ext cx="304800" cy="323850"/>
            <a:chOff x="4191000" y="4572000"/>
            <a:chExt cx="304800" cy="323850"/>
          </a:xfrm>
        </p:grpSpPr>
        <p:sp>
          <p:nvSpPr>
            <p:cNvPr id="193" name="Rectangle 192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6" name="Straight Connector 195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97" name="Straight Connector 196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cxnSp>
        <p:nvCxnSpPr>
          <p:cNvPr id="198" name="Straight Connector 197"/>
          <p:cNvCxnSpPr/>
          <p:nvPr/>
        </p:nvCxnSpPr>
        <p:spPr>
          <a:xfrm flipH="1" flipV="1">
            <a:off x="5486400" y="3200400"/>
            <a:ext cx="1114426" cy="28575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/>
          <p:nvPr/>
        </p:nvCxnSpPr>
        <p:spPr>
          <a:xfrm flipV="1">
            <a:off x="6600827" y="3200400"/>
            <a:ext cx="1095375" cy="28575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>
            <a:stCxn id="181" idx="0"/>
          </p:cNvCxnSpPr>
          <p:nvPr/>
        </p:nvCxnSpPr>
        <p:spPr>
          <a:xfrm flipH="1" flipV="1">
            <a:off x="4968877" y="2590800"/>
            <a:ext cx="517525" cy="28575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/>
        </p:nvCxnSpPr>
        <p:spPr>
          <a:xfrm flipH="1">
            <a:off x="5486402" y="2590800"/>
            <a:ext cx="517525" cy="28575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 flipH="1" flipV="1">
            <a:off x="7162802" y="2571750"/>
            <a:ext cx="517525" cy="28575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 flipH="1">
            <a:off x="7680327" y="2571750"/>
            <a:ext cx="517525" cy="28575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>
            <a:stCxn id="157" idx="0"/>
          </p:cNvCxnSpPr>
          <p:nvPr/>
        </p:nvCxnSpPr>
        <p:spPr>
          <a:xfrm flipH="1" flipV="1">
            <a:off x="4724401" y="1904999"/>
            <a:ext cx="244474" cy="34290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/>
          <p:nvPr/>
        </p:nvCxnSpPr>
        <p:spPr>
          <a:xfrm flipV="1">
            <a:off x="4983163" y="1898649"/>
            <a:ext cx="244474" cy="34290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/>
          <p:nvPr/>
        </p:nvCxnSpPr>
        <p:spPr>
          <a:xfrm flipH="1" flipV="1">
            <a:off x="5802314" y="1885949"/>
            <a:ext cx="244474" cy="34290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/>
          <p:nvPr/>
        </p:nvCxnSpPr>
        <p:spPr>
          <a:xfrm flipV="1">
            <a:off x="6061076" y="1879599"/>
            <a:ext cx="244474" cy="34290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/>
          <p:nvPr/>
        </p:nvCxnSpPr>
        <p:spPr>
          <a:xfrm flipH="1" flipV="1">
            <a:off x="6864350" y="1917699"/>
            <a:ext cx="244474" cy="34290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/>
          <p:nvPr/>
        </p:nvCxnSpPr>
        <p:spPr>
          <a:xfrm flipV="1">
            <a:off x="7123112" y="1911349"/>
            <a:ext cx="244474" cy="34290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/>
          <p:nvPr/>
        </p:nvCxnSpPr>
        <p:spPr>
          <a:xfrm flipH="1" flipV="1">
            <a:off x="7940676" y="1892299"/>
            <a:ext cx="244474" cy="34290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/>
        </p:nvCxnSpPr>
        <p:spPr>
          <a:xfrm flipV="1">
            <a:off x="8199438" y="1885949"/>
            <a:ext cx="244474" cy="34290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12" name="Group 211"/>
          <p:cNvGrpSpPr/>
          <p:nvPr/>
        </p:nvGrpSpPr>
        <p:grpSpPr>
          <a:xfrm>
            <a:off x="4340225" y="4476750"/>
            <a:ext cx="304800" cy="323850"/>
            <a:chOff x="4191000" y="4572000"/>
            <a:chExt cx="304800" cy="323850"/>
          </a:xfrm>
        </p:grpSpPr>
        <p:sp>
          <p:nvSpPr>
            <p:cNvPr id="213" name="Rectangle 212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6" name="Straight Connector 215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cxnSp>
      </p:grpSp>
      <p:cxnSp>
        <p:nvCxnSpPr>
          <p:cNvPr id="218" name="Straight Connector 217"/>
          <p:cNvCxnSpPr/>
          <p:nvPr/>
        </p:nvCxnSpPr>
        <p:spPr>
          <a:xfrm flipH="1" flipV="1">
            <a:off x="2482851" y="3866213"/>
            <a:ext cx="2009774" cy="534336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/>
          <p:nvPr/>
        </p:nvCxnSpPr>
        <p:spPr>
          <a:xfrm flipV="1">
            <a:off x="4492625" y="3866213"/>
            <a:ext cx="2108201" cy="534336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0" name="TextBox 219"/>
          <p:cNvSpPr txBox="1"/>
          <p:nvPr/>
        </p:nvSpPr>
        <p:spPr>
          <a:xfrm>
            <a:off x="2989161" y="1153180"/>
            <a:ext cx="266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4"/>
                </a:solidFill>
                <a:latin typeface="Brush Script MT" pitchFamily="66" charset="0"/>
                <a:cs typeface="Times New Roman" pitchFamily="18" charset="0"/>
              </a:rPr>
              <a:t>l</a:t>
            </a:r>
            <a:endParaRPr lang="en-US" b="1" dirty="0">
              <a:solidFill>
                <a:schemeClr val="accent4"/>
              </a:solidFill>
              <a:latin typeface="Brush Script MT" pitchFamily="66" charset="0"/>
              <a:cs typeface="Times New Roman" pitchFamily="18" charset="0"/>
            </a:endParaRPr>
          </a:p>
        </p:txBody>
      </p:sp>
      <p:sp>
        <p:nvSpPr>
          <p:cNvPr id="221" name="TextBox 220"/>
          <p:cNvSpPr txBox="1"/>
          <p:nvPr/>
        </p:nvSpPr>
        <p:spPr>
          <a:xfrm>
            <a:off x="3733800" y="2756150"/>
            <a:ext cx="3626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x</a:t>
            </a:r>
            <a:endParaRPr lang="en-US" sz="1600" dirty="0">
              <a:solidFill>
                <a:srgbClr val="C00000"/>
              </a:solidFill>
            </a:endParaRPr>
          </a:p>
        </p:txBody>
      </p:sp>
      <p:cxnSp>
        <p:nvCxnSpPr>
          <p:cNvPr id="222" name="Straight Arrow Connector 221"/>
          <p:cNvCxnSpPr>
            <a:endCxn id="84" idx="3"/>
          </p:cNvCxnSpPr>
          <p:nvPr/>
        </p:nvCxnSpPr>
        <p:spPr>
          <a:xfrm flipH="1" flipV="1">
            <a:off x="3578225" y="2990850"/>
            <a:ext cx="228600" cy="76200"/>
          </a:xfrm>
          <a:prstGeom prst="straightConnector1">
            <a:avLst/>
          </a:prstGeom>
          <a:ln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5" name="Rectangle 224"/>
          <p:cNvSpPr/>
          <p:nvPr/>
        </p:nvSpPr>
        <p:spPr>
          <a:xfrm>
            <a:off x="2178050" y="5486588"/>
            <a:ext cx="4575175" cy="45750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0" dirty="0" smtClean="0">
              <a:solidFill>
                <a:schemeClr val="tx1"/>
              </a:solidFill>
            </a:endParaRPr>
          </a:p>
        </p:txBody>
      </p:sp>
      <p:sp>
        <p:nvSpPr>
          <p:cNvPr id="226" name="Rectangle 225"/>
          <p:cNvSpPr/>
          <p:nvPr/>
        </p:nvSpPr>
        <p:spPr>
          <a:xfrm>
            <a:off x="4983163" y="5486588"/>
            <a:ext cx="350837" cy="45750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Brush Script MT" pitchFamily="66" charset="0"/>
                <a:cs typeface="Times New Roman" pitchFamily="18" charset="0"/>
              </a:rPr>
              <a:t>l</a:t>
            </a:r>
            <a:endParaRPr lang="en-US" dirty="0">
              <a:latin typeface="Brush Script MT" pitchFamily="66" charset="0"/>
              <a:cs typeface="Times New Roman" pitchFamily="18" charset="0"/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5007081" y="594408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x</a:t>
            </a:r>
            <a:endParaRPr lang="en-US" dirty="0"/>
          </a:p>
        </p:txBody>
      </p:sp>
      <p:sp>
        <p:nvSpPr>
          <p:cNvPr id="231" name="TextBox 230"/>
          <p:cNvSpPr txBox="1"/>
          <p:nvPr/>
        </p:nvSpPr>
        <p:spPr>
          <a:xfrm>
            <a:off x="6781800" y="5558135"/>
            <a:ext cx="1798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Position map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178339" y="5121767"/>
            <a:ext cx="1069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 Rounded MT Bold" pitchFamily="34" charset="0"/>
              </a:rPr>
              <a:t>Client</a:t>
            </a:r>
          </a:p>
        </p:txBody>
      </p:sp>
      <p:sp>
        <p:nvSpPr>
          <p:cNvPr id="234" name="Title 1"/>
          <p:cNvSpPr txBox="1">
            <a:spLocks/>
          </p:cNvSpPr>
          <p:nvPr/>
        </p:nvSpPr>
        <p:spPr>
          <a:xfrm>
            <a:off x="304800" y="-914400"/>
            <a:ext cx="81915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>
                <a:solidFill>
                  <a:schemeClr val="accent5"/>
                </a:solidFill>
                <a:latin typeface="Arial Rounded MT Bold" pitchFamily="34" charset="0"/>
              </a:rPr>
              <a:t>Main Invariant and Data Access</a:t>
            </a:r>
            <a:endParaRPr lang="en-US" sz="3200" dirty="0">
              <a:solidFill>
                <a:schemeClr val="accent5"/>
              </a:solidFill>
              <a:latin typeface="Arial Rounded MT Bold" pitchFamily="34" charset="0"/>
            </a:endParaRPr>
          </a:p>
        </p:txBody>
      </p:sp>
      <p:sp>
        <p:nvSpPr>
          <p:cNvPr id="235" name="Line Callout 1 (Accent Bar) 234"/>
          <p:cNvSpPr/>
          <p:nvPr/>
        </p:nvSpPr>
        <p:spPr>
          <a:xfrm>
            <a:off x="3792538" y="779952"/>
            <a:ext cx="3336619" cy="421296"/>
          </a:xfrm>
          <a:prstGeom prst="accentCallout1">
            <a:avLst>
              <a:gd name="adj1" fmla="val 18750"/>
              <a:gd name="adj2" fmla="val -906"/>
              <a:gd name="adj3" fmla="val 108647"/>
              <a:gd name="adj4" fmla="val -16751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Path identified by leaf node </a:t>
            </a:r>
            <a:r>
              <a:rPr lang="en-US" dirty="0" smtClean="0">
                <a:latin typeface="Brush Script MT" pitchFamily="66" charset="0"/>
                <a:cs typeface="Times New Roman" pitchFamily="18" charset="0"/>
              </a:rPr>
              <a:t>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36" name="TextBox 235"/>
          <p:cNvSpPr txBox="1"/>
          <p:nvPr/>
        </p:nvSpPr>
        <p:spPr>
          <a:xfrm>
            <a:off x="152399" y="4552950"/>
            <a:ext cx="1184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 Rounded MT Bold" pitchFamily="34" charset="0"/>
              </a:rPr>
              <a:t>Server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E3B3F-3F5E-1944-9B1F-A10617C15820}" type="slidenum">
              <a:rPr lang="en-US" smtClean="0"/>
              <a:t>32</a:t>
            </a:fld>
            <a:endParaRPr lang="en-US"/>
          </a:p>
        </p:txBody>
      </p:sp>
      <p:sp>
        <p:nvSpPr>
          <p:cNvPr id="237" name="Rectangle 236"/>
          <p:cNvSpPr/>
          <p:nvPr/>
        </p:nvSpPr>
        <p:spPr>
          <a:xfrm>
            <a:off x="2178050" y="6155165"/>
            <a:ext cx="2277818" cy="52970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0" dirty="0" smtClean="0">
                <a:solidFill>
                  <a:schemeClr val="tx1"/>
                </a:solidFill>
              </a:rPr>
              <a:t>Stash</a:t>
            </a:r>
          </a:p>
        </p:txBody>
      </p:sp>
    </p:spTree>
    <p:extLst>
      <p:ext uri="{BB962C8B-B14F-4D97-AF65-F5344CB8AC3E}">
        <p14:creationId xmlns:p14="http://schemas.microsoft.com/office/powerpoint/2010/main" val="236737452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5" name="Straight Connector 104"/>
          <p:cNvCxnSpPr/>
          <p:nvPr/>
        </p:nvCxnSpPr>
        <p:spPr>
          <a:xfrm flipV="1">
            <a:off x="2852737" y="1911349"/>
            <a:ext cx="244474" cy="3429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29" name="Rectangle 228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01625" y="1581150"/>
            <a:ext cx="304800" cy="323850"/>
            <a:chOff x="4191000" y="4572000"/>
            <a:chExt cx="304800" cy="323850"/>
          </a:xfrm>
        </p:grpSpPr>
        <p:sp>
          <p:nvSpPr>
            <p:cNvPr id="5" name="Rectangle 4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835025" y="1581150"/>
            <a:ext cx="304800" cy="323850"/>
            <a:chOff x="4191000" y="4572000"/>
            <a:chExt cx="304800" cy="323850"/>
          </a:xfrm>
        </p:grpSpPr>
        <p:sp>
          <p:nvSpPr>
            <p:cNvPr id="11" name="Rectangle 10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1368425" y="1581150"/>
            <a:ext cx="304800" cy="323850"/>
            <a:chOff x="4191000" y="4572000"/>
            <a:chExt cx="304800" cy="323850"/>
          </a:xfrm>
        </p:grpSpPr>
        <p:sp>
          <p:nvSpPr>
            <p:cNvPr id="17" name="Rectangle 16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901825" y="1581150"/>
            <a:ext cx="304800" cy="323850"/>
            <a:chOff x="4191000" y="4572000"/>
            <a:chExt cx="304800" cy="323850"/>
          </a:xfrm>
        </p:grpSpPr>
        <p:sp>
          <p:nvSpPr>
            <p:cNvPr id="23" name="Rectangle 22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2435225" y="1581150"/>
            <a:ext cx="304800" cy="323850"/>
            <a:chOff x="4191000" y="4572000"/>
            <a:chExt cx="304800" cy="323850"/>
          </a:xfrm>
        </p:grpSpPr>
        <p:sp>
          <p:nvSpPr>
            <p:cNvPr id="29" name="Rectangle 28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2968625" y="1581150"/>
            <a:ext cx="304800" cy="323850"/>
            <a:chOff x="4191000" y="4572000"/>
            <a:chExt cx="304800" cy="323850"/>
          </a:xfrm>
        </p:grpSpPr>
        <p:sp>
          <p:nvSpPr>
            <p:cNvPr id="35" name="Rectangle 34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3502025" y="1581150"/>
            <a:ext cx="304800" cy="323850"/>
            <a:chOff x="4191000" y="4572000"/>
            <a:chExt cx="304800" cy="323850"/>
          </a:xfrm>
        </p:grpSpPr>
        <p:sp>
          <p:nvSpPr>
            <p:cNvPr id="41" name="Rectangle 40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4035425" y="1581150"/>
            <a:ext cx="304800" cy="323850"/>
            <a:chOff x="4191000" y="4572000"/>
            <a:chExt cx="304800" cy="323850"/>
          </a:xfrm>
        </p:grpSpPr>
        <p:sp>
          <p:nvSpPr>
            <p:cNvPr id="47" name="Rectangle 46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546100" y="2247900"/>
            <a:ext cx="304800" cy="323850"/>
            <a:chOff x="4191000" y="4572000"/>
            <a:chExt cx="304800" cy="323850"/>
          </a:xfrm>
        </p:grpSpPr>
        <p:sp>
          <p:nvSpPr>
            <p:cNvPr id="53" name="Rectangle 52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1622425" y="2228850"/>
            <a:ext cx="304800" cy="323850"/>
            <a:chOff x="4191000" y="4572000"/>
            <a:chExt cx="304800" cy="323850"/>
          </a:xfrm>
        </p:grpSpPr>
        <p:sp>
          <p:nvSpPr>
            <p:cNvPr id="59" name="Rectangle 58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" name="Straight Connector 61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2692400" y="2247900"/>
            <a:ext cx="304800" cy="323850"/>
            <a:chOff x="4191000" y="4572000"/>
            <a:chExt cx="304800" cy="323850"/>
          </a:xfrm>
        </p:grpSpPr>
        <p:sp>
          <p:nvSpPr>
            <p:cNvPr id="65" name="Rectangle 64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8" name="Straight Connector 67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3768725" y="2228850"/>
            <a:ext cx="304800" cy="323850"/>
            <a:chOff x="4191000" y="4572000"/>
            <a:chExt cx="304800" cy="323850"/>
          </a:xfrm>
        </p:grpSpPr>
        <p:sp>
          <p:nvSpPr>
            <p:cNvPr id="71" name="Rectangle 70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4" name="Straight Connector 73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76" name="Group 75"/>
          <p:cNvGrpSpPr/>
          <p:nvPr/>
        </p:nvGrpSpPr>
        <p:grpSpPr>
          <a:xfrm>
            <a:off x="1063625" y="2876550"/>
            <a:ext cx="304800" cy="323850"/>
            <a:chOff x="4191000" y="4572000"/>
            <a:chExt cx="304800" cy="323850"/>
          </a:xfrm>
        </p:grpSpPr>
        <p:sp>
          <p:nvSpPr>
            <p:cNvPr id="77" name="Rectangle 76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0" name="Straight Connector 79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82" name="Group 81"/>
          <p:cNvGrpSpPr/>
          <p:nvPr/>
        </p:nvGrpSpPr>
        <p:grpSpPr>
          <a:xfrm>
            <a:off x="3273425" y="2876550"/>
            <a:ext cx="304800" cy="323850"/>
            <a:chOff x="4191000" y="4572000"/>
            <a:chExt cx="304800" cy="323850"/>
          </a:xfrm>
        </p:grpSpPr>
        <p:sp>
          <p:nvSpPr>
            <p:cNvPr id="83" name="Rectangle 82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6" name="Straight Connector 85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cxnSp>
      </p:grpSp>
      <p:grpSp>
        <p:nvGrpSpPr>
          <p:cNvPr id="88" name="Group 87"/>
          <p:cNvGrpSpPr/>
          <p:nvPr/>
        </p:nvGrpSpPr>
        <p:grpSpPr>
          <a:xfrm>
            <a:off x="2178050" y="3546475"/>
            <a:ext cx="304800" cy="323850"/>
            <a:chOff x="4191000" y="4572000"/>
            <a:chExt cx="304800" cy="323850"/>
          </a:xfrm>
        </p:grpSpPr>
        <p:sp>
          <p:nvSpPr>
            <p:cNvPr id="89" name="Rectangle 88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2" name="Straight Connector 91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cxnSp>
      </p:grpSp>
      <p:cxnSp>
        <p:nvCxnSpPr>
          <p:cNvPr id="94" name="Straight Connector 93"/>
          <p:cNvCxnSpPr/>
          <p:nvPr/>
        </p:nvCxnSpPr>
        <p:spPr>
          <a:xfrm flipH="1" flipV="1">
            <a:off x="1216025" y="3200400"/>
            <a:ext cx="1114426" cy="28575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V="1">
            <a:off x="2330452" y="3200400"/>
            <a:ext cx="1095375" cy="28575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77" idx="0"/>
          </p:cNvCxnSpPr>
          <p:nvPr/>
        </p:nvCxnSpPr>
        <p:spPr>
          <a:xfrm flipH="1" flipV="1">
            <a:off x="698502" y="2590800"/>
            <a:ext cx="517525" cy="28575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>
            <a:off x="1216027" y="2590800"/>
            <a:ext cx="517525" cy="28575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H="1" flipV="1">
            <a:off x="2892427" y="2571750"/>
            <a:ext cx="517525" cy="28575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>
            <a:off x="3409952" y="2571750"/>
            <a:ext cx="517525" cy="28575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53" idx="0"/>
          </p:cNvCxnSpPr>
          <p:nvPr/>
        </p:nvCxnSpPr>
        <p:spPr>
          <a:xfrm flipH="1" flipV="1">
            <a:off x="454026" y="1904999"/>
            <a:ext cx="244474" cy="34290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V="1">
            <a:off x="712788" y="1898649"/>
            <a:ext cx="244474" cy="34290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H="1" flipV="1">
            <a:off x="1531939" y="1885949"/>
            <a:ext cx="244474" cy="34290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V="1">
            <a:off x="1790701" y="1879599"/>
            <a:ext cx="244474" cy="34290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H="1" flipV="1">
            <a:off x="2593975" y="1917699"/>
            <a:ext cx="244474" cy="34290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H="1" flipV="1">
            <a:off x="3670301" y="1892299"/>
            <a:ext cx="244474" cy="34290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V="1">
            <a:off x="3929063" y="1885949"/>
            <a:ext cx="244474" cy="34290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08" name="Group 107"/>
          <p:cNvGrpSpPr/>
          <p:nvPr/>
        </p:nvGrpSpPr>
        <p:grpSpPr>
          <a:xfrm>
            <a:off x="4572000" y="1581150"/>
            <a:ext cx="304800" cy="323850"/>
            <a:chOff x="4191000" y="4572000"/>
            <a:chExt cx="304800" cy="323850"/>
          </a:xfrm>
        </p:grpSpPr>
        <p:sp>
          <p:nvSpPr>
            <p:cNvPr id="109" name="Rectangle 108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2" name="Straight Connector 111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114" name="Group 113"/>
          <p:cNvGrpSpPr/>
          <p:nvPr/>
        </p:nvGrpSpPr>
        <p:grpSpPr>
          <a:xfrm>
            <a:off x="5105400" y="1581150"/>
            <a:ext cx="304800" cy="323850"/>
            <a:chOff x="4191000" y="4572000"/>
            <a:chExt cx="304800" cy="323850"/>
          </a:xfrm>
        </p:grpSpPr>
        <p:sp>
          <p:nvSpPr>
            <p:cNvPr id="115" name="Rectangle 114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8" name="Straight Connector 117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120" name="Group 119"/>
          <p:cNvGrpSpPr/>
          <p:nvPr/>
        </p:nvGrpSpPr>
        <p:grpSpPr>
          <a:xfrm>
            <a:off x="5638800" y="1581150"/>
            <a:ext cx="304800" cy="323850"/>
            <a:chOff x="4191000" y="4572000"/>
            <a:chExt cx="304800" cy="323850"/>
          </a:xfrm>
        </p:grpSpPr>
        <p:sp>
          <p:nvSpPr>
            <p:cNvPr id="121" name="Rectangle 120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4" name="Straight Connector 123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126" name="Group 125"/>
          <p:cNvGrpSpPr/>
          <p:nvPr/>
        </p:nvGrpSpPr>
        <p:grpSpPr>
          <a:xfrm>
            <a:off x="6172200" y="1581150"/>
            <a:ext cx="304800" cy="323850"/>
            <a:chOff x="4191000" y="4572000"/>
            <a:chExt cx="304800" cy="323850"/>
          </a:xfrm>
        </p:grpSpPr>
        <p:sp>
          <p:nvSpPr>
            <p:cNvPr id="127" name="Rectangle 126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0" name="Straight Connector 129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132" name="Group 131"/>
          <p:cNvGrpSpPr/>
          <p:nvPr/>
        </p:nvGrpSpPr>
        <p:grpSpPr>
          <a:xfrm>
            <a:off x="6705600" y="1581150"/>
            <a:ext cx="304800" cy="323850"/>
            <a:chOff x="4191000" y="4572000"/>
            <a:chExt cx="304800" cy="323850"/>
          </a:xfrm>
        </p:grpSpPr>
        <p:sp>
          <p:nvSpPr>
            <p:cNvPr id="133" name="Rectangle 132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6" name="Straight Connector 135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138" name="Group 137"/>
          <p:cNvGrpSpPr/>
          <p:nvPr/>
        </p:nvGrpSpPr>
        <p:grpSpPr>
          <a:xfrm>
            <a:off x="7239000" y="1581150"/>
            <a:ext cx="304800" cy="323850"/>
            <a:chOff x="4191000" y="4572000"/>
            <a:chExt cx="304800" cy="323850"/>
          </a:xfrm>
        </p:grpSpPr>
        <p:sp>
          <p:nvSpPr>
            <p:cNvPr id="139" name="Rectangle 138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2" name="Straight Connector 141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144" name="Group 143"/>
          <p:cNvGrpSpPr/>
          <p:nvPr/>
        </p:nvGrpSpPr>
        <p:grpSpPr>
          <a:xfrm>
            <a:off x="7772400" y="1581150"/>
            <a:ext cx="304800" cy="323850"/>
            <a:chOff x="4191000" y="4572000"/>
            <a:chExt cx="304800" cy="323850"/>
          </a:xfrm>
        </p:grpSpPr>
        <p:sp>
          <p:nvSpPr>
            <p:cNvPr id="145" name="Rectangle 144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8" name="Straight Connector 147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150" name="Group 149"/>
          <p:cNvGrpSpPr/>
          <p:nvPr/>
        </p:nvGrpSpPr>
        <p:grpSpPr>
          <a:xfrm>
            <a:off x="8305800" y="1581150"/>
            <a:ext cx="304800" cy="323850"/>
            <a:chOff x="4191000" y="4572000"/>
            <a:chExt cx="304800" cy="323850"/>
          </a:xfrm>
        </p:grpSpPr>
        <p:sp>
          <p:nvSpPr>
            <p:cNvPr id="151" name="Rectangle 150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4" name="Straight Connector 153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156" name="Group 155"/>
          <p:cNvGrpSpPr/>
          <p:nvPr/>
        </p:nvGrpSpPr>
        <p:grpSpPr>
          <a:xfrm>
            <a:off x="4816475" y="2247900"/>
            <a:ext cx="304800" cy="323850"/>
            <a:chOff x="4191000" y="4572000"/>
            <a:chExt cx="304800" cy="323850"/>
          </a:xfrm>
        </p:grpSpPr>
        <p:sp>
          <p:nvSpPr>
            <p:cNvPr id="157" name="Rectangle 156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0" name="Straight Connector 159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162" name="Group 161"/>
          <p:cNvGrpSpPr/>
          <p:nvPr/>
        </p:nvGrpSpPr>
        <p:grpSpPr>
          <a:xfrm>
            <a:off x="5892800" y="2228850"/>
            <a:ext cx="304800" cy="323850"/>
            <a:chOff x="4191000" y="4572000"/>
            <a:chExt cx="304800" cy="323850"/>
          </a:xfrm>
        </p:grpSpPr>
        <p:sp>
          <p:nvSpPr>
            <p:cNvPr id="163" name="Rectangle 162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6" name="Straight Connector 165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168" name="Group 167"/>
          <p:cNvGrpSpPr/>
          <p:nvPr/>
        </p:nvGrpSpPr>
        <p:grpSpPr>
          <a:xfrm>
            <a:off x="6962775" y="2247900"/>
            <a:ext cx="304800" cy="323850"/>
            <a:chOff x="4191000" y="4572000"/>
            <a:chExt cx="304800" cy="323850"/>
          </a:xfrm>
        </p:grpSpPr>
        <p:sp>
          <p:nvSpPr>
            <p:cNvPr id="169" name="Rectangle 168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2" name="Straight Connector 171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174" name="Group 173"/>
          <p:cNvGrpSpPr/>
          <p:nvPr/>
        </p:nvGrpSpPr>
        <p:grpSpPr>
          <a:xfrm>
            <a:off x="8039100" y="2228850"/>
            <a:ext cx="304800" cy="323850"/>
            <a:chOff x="4191000" y="4572000"/>
            <a:chExt cx="304800" cy="323850"/>
          </a:xfrm>
        </p:grpSpPr>
        <p:sp>
          <p:nvSpPr>
            <p:cNvPr id="175" name="Rectangle 174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8" name="Straight Connector 177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180" name="Group 179"/>
          <p:cNvGrpSpPr/>
          <p:nvPr/>
        </p:nvGrpSpPr>
        <p:grpSpPr>
          <a:xfrm>
            <a:off x="5334000" y="2876550"/>
            <a:ext cx="304800" cy="323850"/>
            <a:chOff x="4191000" y="4572000"/>
            <a:chExt cx="304800" cy="323850"/>
          </a:xfrm>
        </p:grpSpPr>
        <p:sp>
          <p:nvSpPr>
            <p:cNvPr id="181" name="Rectangle 180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4" name="Straight Connector 183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186" name="Group 185"/>
          <p:cNvGrpSpPr/>
          <p:nvPr/>
        </p:nvGrpSpPr>
        <p:grpSpPr>
          <a:xfrm>
            <a:off x="7543800" y="2876550"/>
            <a:ext cx="304800" cy="323850"/>
            <a:chOff x="4191000" y="4572000"/>
            <a:chExt cx="304800" cy="323850"/>
          </a:xfrm>
        </p:grpSpPr>
        <p:sp>
          <p:nvSpPr>
            <p:cNvPr id="187" name="Rectangle 186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0" name="Straight Connector 189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192" name="Group 191"/>
          <p:cNvGrpSpPr/>
          <p:nvPr/>
        </p:nvGrpSpPr>
        <p:grpSpPr>
          <a:xfrm>
            <a:off x="6448425" y="3546475"/>
            <a:ext cx="304800" cy="323850"/>
            <a:chOff x="4191000" y="4572000"/>
            <a:chExt cx="304800" cy="323850"/>
          </a:xfrm>
        </p:grpSpPr>
        <p:sp>
          <p:nvSpPr>
            <p:cNvPr id="193" name="Rectangle 192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6" name="Straight Connector 195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97" name="Straight Connector 196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cxnSp>
        <p:nvCxnSpPr>
          <p:cNvPr id="198" name="Straight Connector 197"/>
          <p:cNvCxnSpPr/>
          <p:nvPr/>
        </p:nvCxnSpPr>
        <p:spPr>
          <a:xfrm flipH="1" flipV="1">
            <a:off x="5486400" y="3200400"/>
            <a:ext cx="1114426" cy="28575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/>
          <p:nvPr/>
        </p:nvCxnSpPr>
        <p:spPr>
          <a:xfrm flipV="1">
            <a:off x="6600827" y="3200400"/>
            <a:ext cx="1095375" cy="28575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>
            <a:stCxn id="181" idx="0"/>
          </p:cNvCxnSpPr>
          <p:nvPr/>
        </p:nvCxnSpPr>
        <p:spPr>
          <a:xfrm flipH="1" flipV="1">
            <a:off x="4968877" y="2590800"/>
            <a:ext cx="517525" cy="28575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/>
        </p:nvCxnSpPr>
        <p:spPr>
          <a:xfrm flipH="1">
            <a:off x="5486402" y="2590800"/>
            <a:ext cx="517525" cy="28575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 flipH="1" flipV="1">
            <a:off x="7162802" y="2571750"/>
            <a:ext cx="517525" cy="28575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 flipH="1">
            <a:off x="7680327" y="2571750"/>
            <a:ext cx="517525" cy="28575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>
            <a:stCxn id="157" idx="0"/>
          </p:cNvCxnSpPr>
          <p:nvPr/>
        </p:nvCxnSpPr>
        <p:spPr>
          <a:xfrm flipH="1" flipV="1">
            <a:off x="4724401" y="1904999"/>
            <a:ext cx="244474" cy="34290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/>
          <p:nvPr/>
        </p:nvCxnSpPr>
        <p:spPr>
          <a:xfrm flipV="1">
            <a:off x="4983163" y="1898649"/>
            <a:ext cx="244474" cy="34290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/>
          <p:nvPr/>
        </p:nvCxnSpPr>
        <p:spPr>
          <a:xfrm flipH="1" flipV="1">
            <a:off x="5802314" y="1885949"/>
            <a:ext cx="244474" cy="34290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/>
          <p:nvPr/>
        </p:nvCxnSpPr>
        <p:spPr>
          <a:xfrm flipV="1">
            <a:off x="6061076" y="1879599"/>
            <a:ext cx="244474" cy="34290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/>
          <p:nvPr/>
        </p:nvCxnSpPr>
        <p:spPr>
          <a:xfrm flipH="1" flipV="1">
            <a:off x="6864350" y="1917699"/>
            <a:ext cx="244474" cy="34290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/>
          <p:nvPr/>
        </p:nvCxnSpPr>
        <p:spPr>
          <a:xfrm flipV="1">
            <a:off x="7123112" y="1911349"/>
            <a:ext cx="244474" cy="34290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/>
          <p:nvPr/>
        </p:nvCxnSpPr>
        <p:spPr>
          <a:xfrm flipH="1" flipV="1">
            <a:off x="7940676" y="1892299"/>
            <a:ext cx="244474" cy="34290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/>
        </p:nvCxnSpPr>
        <p:spPr>
          <a:xfrm flipV="1">
            <a:off x="8199438" y="1885949"/>
            <a:ext cx="244474" cy="34290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12" name="Group 211"/>
          <p:cNvGrpSpPr/>
          <p:nvPr/>
        </p:nvGrpSpPr>
        <p:grpSpPr>
          <a:xfrm>
            <a:off x="4340225" y="4476750"/>
            <a:ext cx="304800" cy="323850"/>
            <a:chOff x="4191000" y="4572000"/>
            <a:chExt cx="304800" cy="323850"/>
          </a:xfrm>
        </p:grpSpPr>
        <p:sp>
          <p:nvSpPr>
            <p:cNvPr id="213" name="Rectangle 212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6" name="Straight Connector 215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cxnSp>
      </p:grpSp>
      <p:cxnSp>
        <p:nvCxnSpPr>
          <p:cNvPr id="218" name="Straight Connector 217"/>
          <p:cNvCxnSpPr/>
          <p:nvPr/>
        </p:nvCxnSpPr>
        <p:spPr>
          <a:xfrm flipH="1" flipV="1">
            <a:off x="2482851" y="3866213"/>
            <a:ext cx="2009774" cy="534336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/>
          <p:nvPr/>
        </p:nvCxnSpPr>
        <p:spPr>
          <a:xfrm flipV="1">
            <a:off x="4492625" y="3866213"/>
            <a:ext cx="2108201" cy="534336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0" name="TextBox 219"/>
          <p:cNvSpPr txBox="1"/>
          <p:nvPr/>
        </p:nvSpPr>
        <p:spPr>
          <a:xfrm>
            <a:off x="2989161" y="1153180"/>
            <a:ext cx="266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4"/>
                </a:solidFill>
                <a:latin typeface="Brush Script MT" pitchFamily="66" charset="0"/>
                <a:cs typeface="Times New Roman" pitchFamily="18" charset="0"/>
              </a:rPr>
              <a:t>l</a:t>
            </a:r>
            <a:endParaRPr lang="en-US" b="1" dirty="0">
              <a:solidFill>
                <a:schemeClr val="accent4"/>
              </a:solidFill>
              <a:latin typeface="Brush Script MT" pitchFamily="66" charset="0"/>
              <a:cs typeface="Times New Roman" pitchFamily="18" charset="0"/>
            </a:endParaRPr>
          </a:p>
        </p:txBody>
      </p:sp>
      <p:sp>
        <p:nvSpPr>
          <p:cNvPr id="221" name="TextBox 220"/>
          <p:cNvSpPr txBox="1"/>
          <p:nvPr/>
        </p:nvSpPr>
        <p:spPr>
          <a:xfrm>
            <a:off x="3733800" y="2756150"/>
            <a:ext cx="3626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x</a:t>
            </a:r>
            <a:endParaRPr lang="en-US" sz="1600" dirty="0">
              <a:solidFill>
                <a:srgbClr val="C00000"/>
              </a:solidFill>
            </a:endParaRPr>
          </a:p>
        </p:txBody>
      </p:sp>
      <p:cxnSp>
        <p:nvCxnSpPr>
          <p:cNvPr id="222" name="Straight Arrow Connector 221"/>
          <p:cNvCxnSpPr>
            <a:endCxn id="84" idx="3"/>
          </p:cNvCxnSpPr>
          <p:nvPr/>
        </p:nvCxnSpPr>
        <p:spPr>
          <a:xfrm flipH="1" flipV="1">
            <a:off x="3578225" y="2990850"/>
            <a:ext cx="228600" cy="76200"/>
          </a:xfrm>
          <a:prstGeom prst="straightConnector1">
            <a:avLst/>
          </a:prstGeom>
          <a:ln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5" name="Rectangle 224"/>
          <p:cNvSpPr/>
          <p:nvPr/>
        </p:nvSpPr>
        <p:spPr>
          <a:xfrm>
            <a:off x="2178050" y="5486588"/>
            <a:ext cx="4575175" cy="45750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0" dirty="0" smtClean="0">
              <a:solidFill>
                <a:schemeClr val="tx1"/>
              </a:solidFill>
            </a:endParaRPr>
          </a:p>
        </p:txBody>
      </p:sp>
      <p:sp>
        <p:nvSpPr>
          <p:cNvPr id="226" name="Rectangle 225"/>
          <p:cNvSpPr/>
          <p:nvPr/>
        </p:nvSpPr>
        <p:spPr>
          <a:xfrm>
            <a:off x="4983163" y="5486588"/>
            <a:ext cx="350837" cy="45750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Brush Script MT" pitchFamily="66" charset="0"/>
                <a:cs typeface="Times New Roman" pitchFamily="18" charset="0"/>
              </a:rPr>
              <a:t>l</a:t>
            </a:r>
            <a:endParaRPr lang="en-US" dirty="0">
              <a:latin typeface="Brush Script MT" pitchFamily="66" charset="0"/>
              <a:cs typeface="Times New Roman" pitchFamily="18" charset="0"/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5007081" y="594408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x</a:t>
            </a:r>
            <a:endParaRPr lang="en-US" dirty="0"/>
          </a:p>
        </p:txBody>
      </p:sp>
      <p:sp>
        <p:nvSpPr>
          <p:cNvPr id="231" name="TextBox 230"/>
          <p:cNvSpPr txBox="1"/>
          <p:nvPr/>
        </p:nvSpPr>
        <p:spPr>
          <a:xfrm>
            <a:off x="6781800" y="5558135"/>
            <a:ext cx="1798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Position map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178339" y="5121767"/>
            <a:ext cx="1069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 Rounded MT Bold" pitchFamily="34" charset="0"/>
              </a:rPr>
              <a:t>Client</a:t>
            </a:r>
          </a:p>
        </p:txBody>
      </p:sp>
      <p:sp>
        <p:nvSpPr>
          <p:cNvPr id="236" name="TextBox 235"/>
          <p:cNvSpPr txBox="1"/>
          <p:nvPr/>
        </p:nvSpPr>
        <p:spPr>
          <a:xfrm>
            <a:off x="152399" y="4552950"/>
            <a:ext cx="1184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 Rounded MT Bold" pitchFamily="34" charset="0"/>
              </a:rPr>
              <a:t>Server</a:t>
            </a:r>
            <a:endParaRPr lang="en-US" sz="2400" dirty="0">
              <a:latin typeface="Arial Rounded MT Bold" pitchFamily="34" charset="0"/>
            </a:endParaRPr>
          </a:p>
        </p:txBody>
      </p:sp>
      <p:sp>
        <p:nvSpPr>
          <p:cNvPr id="232" name="Title 1"/>
          <p:cNvSpPr txBox="1">
            <a:spLocks/>
          </p:cNvSpPr>
          <p:nvPr/>
        </p:nvSpPr>
        <p:spPr>
          <a:xfrm>
            <a:off x="257175" y="228600"/>
            <a:ext cx="6296025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 smtClean="0">
                <a:solidFill>
                  <a:schemeClr val="bg1"/>
                </a:solidFill>
                <a:latin typeface="Arial Rounded MT Bold" pitchFamily="34" charset="0"/>
              </a:rPr>
              <a:t>Block x Must Now Relocate!</a:t>
            </a:r>
            <a:endParaRPr lang="en-US" sz="36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E3B3F-3F5E-1944-9B1F-A10617C15820}" type="slidenum">
              <a:rPr lang="en-US" smtClean="0"/>
              <a:t>33</a:t>
            </a:fld>
            <a:endParaRPr lang="en-US"/>
          </a:p>
        </p:txBody>
      </p:sp>
      <p:sp>
        <p:nvSpPr>
          <p:cNvPr id="234" name="Rectangle 233"/>
          <p:cNvSpPr/>
          <p:nvPr/>
        </p:nvSpPr>
        <p:spPr>
          <a:xfrm>
            <a:off x="2178050" y="6172372"/>
            <a:ext cx="2277818" cy="52970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0" dirty="0" smtClean="0">
                <a:solidFill>
                  <a:schemeClr val="tx1"/>
                </a:solidFill>
              </a:rPr>
              <a:t>Stash</a:t>
            </a:r>
          </a:p>
        </p:txBody>
      </p:sp>
    </p:spTree>
    <p:extLst>
      <p:ext uri="{BB962C8B-B14F-4D97-AF65-F5344CB8AC3E}">
        <p14:creationId xmlns:p14="http://schemas.microsoft.com/office/powerpoint/2010/main" val="235337372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4" name="Straight Connector 103"/>
          <p:cNvCxnSpPr/>
          <p:nvPr/>
        </p:nvCxnSpPr>
        <p:spPr>
          <a:xfrm flipH="1" flipV="1">
            <a:off x="2593975" y="1917699"/>
            <a:ext cx="244474" cy="34290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V="1">
            <a:off x="2852737" y="1911349"/>
            <a:ext cx="244474" cy="34290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/>
          <p:nvPr/>
        </p:nvCxnSpPr>
        <p:spPr>
          <a:xfrm flipH="1" flipV="1">
            <a:off x="6864350" y="1917699"/>
            <a:ext cx="244474" cy="34290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/>
          <p:nvPr/>
        </p:nvCxnSpPr>
        <p:spPr>
          <a:xfrm flipV="1">
            <a:off x="7123112" y="1911349"/>
            <a:ext cx="244474" cy="34290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9" name="Rectangle 228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01625" y="1581150"/>
            <a:ext cx="304800" cy="323850"/>
            <a:chOff x="4191000" y="4572000"/>
            <a:chExt cx="304800" cy="323850"/>
          </a:xfrm>
        </p:grpSpPr>
        <p:sp>
          <p:nvSpPr>
            <p:cNvPr id="5" name="Rectangle 4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835025" y="1581150"/>
            <a:ext cx="304800" cy="323850"/>
            <a:chOff x="4191000" y="4572000"/>
            <a:chExt cx="304800" cy="323850"/>
          </a:xfrm>
        </p:grpSpPr>
        <p:sp>
          <p:nvSpPr>
            <p:cNvPr id="11" name="Rectangle 10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1368425" y="1581150"/>
            <a:ext cx="304800" cy="323850"/>
            <a:chOff x="4191000" y="4572000"/>
            <a:chExt cx="304800" cy="323850"/>
          </a:xfrm>
        </p:grpSpPr>
        <p:sp>
          <p:nvSpPr>
            <p:cNvPr id="17" name="Rectangle 16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901825" y="1581150"/>
            <a:ext cx="304800" cy="323850"/>
            <a:chOff x="4191000" y="4572000"/>
            <a:chExt cx="304800" cy="323850"/>
          </a:xfrm>
        </p:grpSpPr>
        <p:sp>
          <p:nvSpPr>
            <p:cNvPr id="23" name="Rectangle 22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2435225" y="1581150"/>
            <a:ext cx="304800" cy="323850"/>
            <a:chOff x="4191000" y="4572000"/>
            <a:chExt cx="304800" cy="323850"/>
          </a:xfrm>
        </p:grpSpPr>
        <p:sp>
          <p:nvSpPr>
            <p:cNvPr id="29" name="Rectangle 28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2968625" y="1581150"/>
            <a:ext cx="304800" cy="323850"/>
            <a:chOff x="4191000" y="4572000"/>
            <a:chExt cx="304800" cy="323850"/>
          </a:xfrm>
        </p:grpSpPr>
        <p:sp>
          <p:nvSpPr>
            <p:cNvPr id="35" name="Rectangle 34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3502025" y="1581150"/>
            <a:ext cx="304800" cy="323850"/>
            <a:chOff x="4191000" y="4572000"/>
            <a:chExt cx="304800" cy="323850"/>
          </a:xfrm>
        </p:grpSpPr>
        <p:sp>
          <p:nvSpPr>
            <p:cNvPr id="41" name="Rectangle 40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4035425" y="1581150"/>
            <a:ext cx="304800" cy="323850"/>
            <a:chOff x="4191000" y="4572000"/>
            <a:chExt cx="304800" cy="323850"/>
          </a:xfrm>
        </p:grpSpPr>
        <p:sp>
          <p:nvSpPr>
            <p:cNvPr id="47" name="Rectangle 46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546100" y="2247900"/>
            <a:ext cx="304800" cy="323850"/>
            <a:chOff x="4191000" y="4572000"/>
            <a:chExt cx="304800" cy="323850"/>
          </a:xfrm>
        </p:grpSpPr>
        <p:sp>
          <p:nvSpPr>
            <p:cNvPr id="53" name="Rectangle 52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1622425" y="2228850"/>
            <a:ext cx="304800" cy="323850"/>
            <a:chOff x="4191000" y="4572000"/>
            <a:chExt cx="304800" cy="323850"/>
          </a:xfrm>
        </p:grpSpPr>
        <p:sp>
          <p:nvSpPr>
            <p:cNvPr id="59" name="Rectangle 58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" name="Straight Connector 61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2692400" y="2247900"/>
            <a:ext cx="304800" cy="323850"/>
            <a:chOff x="4191000" y="4572000"/>
            <a:chExt cx="304800" cy="323850"/>
          </a:xfrm>
        </p:grpSpPr>
        <p:sp>
          <p:nvSpPr>
            <p:cNvPr id="65" name="Rectangle 64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cxnSp>
          <p:nvCxnSpPr>
            <p:cNvPr id="68" name="Straight Connector 67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3768725" y="2228850"/>
            <a:ext cx="304800" cy="323850"/>
            <a:chOff x="4191000" y="4572000"/>
            <a:chExt cx="304800" cy="323850"/>
          </a:xfrm>
        </p:grpSpPr>
        <p:sp>
          <p:nvSpPr>
            <p:cNvPr id="71" name="Rectangle 70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4" name="Straight Connector 73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76" name="Group 75"/>
          <p:cNvGrpSpPr/>
          <p:nvPr/>
        </p:nvGrpSpPr>
        <p:grpSpPr>
          <a:xfrm>
            <a:off x="1063625" y="2876550"/>
            <a:ext cx="304800" cy="323850"/>
            <a:chOff x="4191000" y="4572000"/>
            <a:chExt cx="304800" cy="323850"/>
          </a:xfrm>
        </p:grpSpPr>
        <p:sp>
          <p:nvSpPr>
            <p:cNvPr id="77" name="Rectangle 76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0" name="Straight Connector 79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82" name="Group 81"/>
          <p:cNvGrpSpPr/>
          <p:nvPr/>
        </p:nvGrpSpPr>
        <p:grpSpPr>
          <a:xfrm>
            <a:off x="3273425" y="2876550"/>
            <a:ext cx="304800" cy="323850"/>
            <a:chOff x="4191000" y="4572000"/>
            <a:chExt cx="304800" cy="323850"/>
          </a:xfrm>
        </p:grpSpPr>
        <p:sp>
          <p:nvSpPr>
            <p:cNvPr id="83" name="Rectangle 82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cxnSp>
          <p:nvCxnSpPr>
            <p:cNvPr id="86" name="Straight Connector 85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88" name="Group 87"/>
          <p:cNvGrpSpPr/>
          <p:nvPr/>
        </p:nvGrpSpPr>
        <p:grpSpPr>
          <a:xfrm>
            <a:off x="2178050" y="3546475"/>
            <a:ext cx="304800" cy="323850"/>
            <a:chOff x="4191000" y="4572000"/>
            <a:chExt cx="304800" cy="323850"/>
          </a:xfrm>
        </p:grpSpPr>
        <p:sp>
          <p:nvSpPr>
            <p:cNvPr id="89" name="Rectangle 88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cxnSp>
          <p:nvCxnSpPr>
            <p:cNvPr id="92" name="Straight Connector 91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cxnSp>
        <p:nvCxnSpPr>
          <p:cNvPr id="94" name="Straight Connector 93"/>
          <p:cNvCxnSpPr/>
          <p:nvPr/>
        </p:nvCxnSpPr>
        <p:spPr>
          <a:xfrm flipH="1" flipV="1">
            <a:off x="1216025" y="3200400"/>
            <a:ext cx="1114426" cy="28575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V="1">
            <a:off x="2330452" y="3200400"/>
            <a:ext cx="1095375" cy="28575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77" idx="0"/>
          </p:cNvCxnSpPr>
          <p:nvPr/>
        </p:nvCxnSpPr>
        <p:spPr>
          <a:xfrm flipH="1" flipV="1">
            <a:off x="698502" y="2590800"/>
            <a:ext cx="517525" cy="28575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>
            <a:off x="1216027" y="2590800"/>
            <a:ext cx="517525" cy="28575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H="1" flipV="1">
            <a:off x="2892427" y="2571750"/>
            <a:ext cx="517525" cy="28575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>
            <a:off x="3409952" y="2571750"/>
            <a:ext cx="517525" cy="28575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53" idx="0"/>
          </p:cNvCxnSpPr>
          <p:nvPr/>
        </p:nvCxnSpPr>
        <p:spPr>
          <a:xfrm flipH="1" flipV="1">
            <a:off x="454026" y="1904999"/>
            <a:ext cx="244474" cy="34290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V="1">
            <a:off x="712788" y="1898649"/>
            <a:ext cx="244474" cy="34290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H="1" flipV="1">
            <a:off x="1531939" y="1885949"/>
            <a:ext cx="244474" cy="34290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V="1">
            <a:off x="1790701" y="1879599"/>
            <a:ext cx="244474" cy="34290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H="1" flipV="1">
            <a:off x="3670301" y="1892299"/>
            <a:ext cx="244474" cy="34290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V="1">
            <a:off x="3929063" y="1885949"/>
            <a:ext cx="244474" cy="34290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08" name="Group 107"/>
          <p:cNvGrpSpPr/>
          <p:nvPr/>
        </p:nvGrpSpPr>
        <p:grpSpPr>
          <a:xfrm>
            <a:off x="4572000" y="1581150"/>
            <a:ext cx="304800" cy="323850"/>
            <a:chOff x="4191000" y="4572000"/>
            <a:chExt cx="304800" cy="323850"/>
          </a:xfrm>
        </p:grpSpPr>
        <p:sp>
          <p:nvSpPr>
            <p:cNvPr id="109" name="Rectangle 108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2" name="Straight Connector 111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114" name="Group 113"/>
          <p:cNvGrpSpPr/>
          <p:nvPr/>
        </p:nvGrpSpPr>
        <p:grpSpPr>
          <a:xfrm>
            <a:off x="5105400" y="1581150"/>
            <a:ext cx="304800" cy="323850"/>
            <a:chOff x="4191000" y="4572000"/>
            <a:chExt cx="304800" cy="323850"/>
          </a:xfrm>
        </p:grpSpPr>
        <p:sp>
          <p:nvSpPr>
            <p:cNvPr id="115" name="Rectangle 114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8" name="Straight Connector 117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120" name="Group 119"/>
          <p:cNvGrpSpPr/>
          <p:nvPr/>
        </p:nvGrpSpPr>
        <p:grpSpPr>
          <a:xfrm>
            <a:off x="5638800" y="1581150"/>
            <a:ext cx="304800" cy="323850"/>
            <a:chOff x="4191000" y="4572000"/>
            <a:chExt cx="304800" cy="323850"/>
          </a:xfrm>
        </p:grpSpPr>
        <p:sp>
          <p:nvSpPr>
            <p:cNvPr id="121" name="Rectangle 120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4" name="Straight Connector 123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cxnSp>
      </p:grpSp>
      <p:grpSp>
        <p:nvGrpSpPr>
          <p:cNvPr id="126" name="Group 125"/>
          <p:cNvGrpSpPr/>
          <p:nvPr/>
        </p:nvGrpSpPr>
        <p:grpSpPr>
          <a:xfrm>
            <a:off x="6172200" y="1581150"/>
            <a:ext cx="304800" cy="323850"/>
            <a:chOff x="4191000" y="4572000"/>
            <a:chExt cx="304800" cy="323850"/>
          </a:xfrm>
        </p:grpSpPr>
        <p:sp>
          <p:nvSpPr>
            <p:cNvPr id="127" name="Rectangle 126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0" name="Straight Connector 129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132" name="Group 131"/>
          <p:cNvGrpSpPr/>
          <p:nvPr/>
        </p:nvGrpSpPr>
        <p:grpSpPr>
          <a:xfrm>
            <a:off x="6705600" y="1581150"/>
            <a:ext cx="304800" cy="323850"/>
            <a:chOff x="4191000" y="4572000"/>
            <a:chExt cx="304800" cy="323850"/>
          </a:xfrm>
        </p:grpSpPr>
        <p:sp>
          <p:nvSpPr>
            <p:cNvPr id="133" name="Rectangle 132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6" name="Straight Connector 135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138" name="Group 137"/>
          <p:cNvGrpSpPr/>
          <p:nvPr/>
        </p:nvGrpSpPr>
        <p:grpSpPr>
          <a:xfrm>
            <a:off x="7239000" y="1581150"/>
            <a:ext cx="304800" cy="323850"/>
            <a:chOff x="4191000" y="4572000"/>
            <a:chExt cx="304800" cy="323850"/>
          </a:xfrm>
        </p:grpSpPr>
        <p:sp>
          <p:nvSpPr>
            <p:cNvPr id="139" name="Rectangle 138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2" name="Straight Connector 141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144" name="Group 143"/>
          <p:cNvGrpSpPr/>
          <p:nvPr/>
        </p:nvGrpSpPr>
        <p:grpSpPr>
          <a:xfrm>
            <a:off x="7772400" y="1581150"/>
            <a:ext cx="304800" cy="323850"/>
            <a:chOff x="4191000" y="4572000"/>
            <a:chExt cx="304800" cy="323850"/>
          </a:xfrm>
        </p:grpSpPr>
        <p:sp>
          <p:nvSpPr>
            <p:cNvPr id="145" name="Rectangle 144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8" name="Straight Connector 147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150" name="Group 149"/>
          <p:cNvGrpSpPr/>
          <p:nvPr/>
        </p:nvGrpSpPr>
        <p:grpSpPr>
          <a:xfrm>
            <a:off x="8305800" y="1581150"/>
            <a:ext cx="304800" cy="323850"/>
            <a:chOff x="4191000" y="4572000"/>
            <a:chExt cx="304800" cy="323850"/>
          </a:xfrm>
        </p:grpSpPr>
        <p:sp>
          <p:nvSpPr>
            <p:cNvPr id="151" name="Rectangle 150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4" name="Straight Connector 153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156" name="Group 155"/>
          <p:cNvGrpSpPr/>
          <p:nvPr/>
        </p:nvGrpSpPr>
        <p:grpSpPr>
          <a:xfrm>
            <a:off x="4816475" y="2247900"/>
            <a:ext cx="304800" cy="323850"/>
            <a:chOff x="4191000" y="4572000"/>
            <a:chExt cx="304800" cy="323850"/>
          </a:xfrm>
        </p:grpSpPr>
        <p:sp>
          <p:nvSpPr>
            <p:cNvPr id="157" name="Rectangle 156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0" name="Straight Connector 159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162" name="Group 161"/>
          <p:cNvGrpSpPr/>
          <p:nvPr/>
        </p:nvGrpSpPr>
        <p:grpSpPr>
          <a:xfrm>
            <a:off x="5892800" y="2228850"/>
            <a:ext cx="304800" cy="323850"/>
            <a:chOff x="4191000" y="4572000"/>
            <a:chExt cx="304800" cy="323850"/>
          </a:xfrm>
        </p:grpSpPr>
        <p:sp>
          <p:nvSpPr>
            <p:cNvPr id="163" name="Rectangle 162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cxnSp>
          <p:nvCxnSpPr>
            <p:cNvPr id="166" name="Straight Connector 165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cxnSp>
      </p:grpSp>
      <p:grpSp>
        <p:nvGrpSpPr>
          <p:cNvPr id="168" name="Group 167"/>
          <p:cNvGrpSpPr/>
          <p:nvPr/>
        </p:nvGrpSpPr>
        <p:grpSpPr>
          <a:xfrm>
            <a:off x="6962775" y="2247900"/>
            <a:ext cx="304800" cy="323850"/>
            <a:chOff x="4191000" y="4572000"/>
            <a:chExt cx="304800" cy="323850"/>
          </a:xfrm>
        </p:grpSpPr>
        <p:sp>
          <p:nvSpPr>
            <p:cNvPr id="169" name="Rectangle 168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2" name="Straight Connector 171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174" name="Group 173"/>
          <p:cNvGrpSpPr/>
          <p:nvPr/>
        </p:nvGrpSpPr>
        <p:grpSpPr>
          <a:xfrm>
            <a:off x="8039100" y="2228850"/>
            <a:ext cx="304800" cy="323850"/>
            <a:chOff x="4191000" y="4572000"/>
            <a:chExt cx="304800" cy="323850"/>
          </a:xfrm>
        </p:grpSpPr>
        <p:sp>
          <p:nvSpPr>
            <p:cNvPr id="175" name="Rectangle 174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8" name="Straight Connector 177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180" name="Group 179"/>
          <p:cNvGrpSpPr/>
          <p:nvPr/>
        </p:nvGrpSpPr>
        <p:grpSpPr>
          <a:xfrm>
            <a:off x="5334000" y="2876550"/>
            <a:ext cx="304800" cy="323850"/>
            <a:chOff x="4191000" y="4572000"/>
            <a:chExt cx="304800" cy="323850"/>
          </a:xfrm>
        </p:grpSpPr>
        <p:sp>
          <p:nvSpPr>
            <p:cNvPr id="181" name="Rectangle 180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cxnSp>
          <p:nvCxnSpPr>
            <p:cNvPr id="184" name="Straight Connector 183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cxnSp>
      </p:grpSp>
      <p:grpSp>
        <p:nvGrpSpPr>
          <p:cNvPr id="186" name="Group 185"/>
          <p:cNvGrpSpPr/>
          <p:nvPr/>
        </p:nvGrpSpPr>
        <p:grpSpPr>
          <a:xfrm>
            <a:off x="7543800" y="2876550"/>
            <a:ext cx="304800" cy="323850"/>
            <a:chOff x="4191000" y="4572000"/>
            <a:chExt cx="304800" cy="323850"/>
          </a:xfrm>
        </p:grpSpPr>
        <p:sp>
          <p:nvSpPr>
            <p:cNvPr id="187" name="Rectangle 186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0" name="Straight Connector 189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192" name="Group 191"/>
          <p:cNvGrpSpPr/>
          <p:nvPr/>
        </p:nvGrpSpPr>
        <p:grpSpPr>
          <a:xfrm>
            <a:off x="6448425" y="3546475"/>
            <a:ext cx="304800" cy="323850"/>
            <a:chOff x="4191000" y="4572000"/>
            <a:chExt cx="304800" cy="323850"/>
          </a:xfrm>
        </p:grpSpPr>
        <p:sp>
          <p:nvSpPr>
            <p:cNvPr id="193" name="Rectangle 192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cxnSp>
          <p:nvCxnSpPr>
            <p:cNvPr id="196" name="Straight Connector 195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97" name="Straight Connector 196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cxnSp>
      </p:grpSp>
      <p:cxnSp>
        <p:nvCxnSpPr>
          <p:cNvPr id="198" name="Straight Connector 197"/>
          <p:cNvCxnSpPr/>
          <p:nvPr/>
        </p:nvCxnSpPr>
        <p:spPr>
          <a:xfrm flipH="1" flipV="1">
            <a:off x="5486400" y="3200400"/>
            <a:ext cx="1114426" cy="28575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/>
          <p:nvPr/>
        </p:nvCxnSpPr>
        <p:spPr>
          <a:xfrm flipV="1">
            <a:off x="6600827" y="3200400"/>
            <a:ext cx="1095375" cy="28575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>
            <a:stCxn id="181" idx="0"/>
          </p:cNvCxnSpPr>
          <p:nvPr/>
        </p:nvCxnSpPr>
        <p:spPr>
          <a:xfrm flipH="1" flipV="1">
            <a:off x="4968877" y="2590800"/>
            <a:ext cx="517525" cy="28575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/>
        </p:nvCxnSpPr>
        <p:spPr>
          <a:xfrm flipH="1">
            <a:off x="5486402" y="2590800"/>
            <a:ext cx="517525" cy="28575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 flipH="1" flipV="1">
            <a:off x="7162802" y="2571750"/>
            <a:ext cx="517525" cy="28575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 flipH="1">
            <a:off x="7680327" y="2571750"/>
            <a:ext cx="517525" cy="28575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>
            <a:stCxn id="157" idx="0"/>
          </p:cNvCxnSpPr>
          <p:nvPr/>
        </p:nvCxnSpPr>
        <p:spPr>
          <a:xfrm flipH="1" flipV="1">
            <a:off x="4724401" y="1904999"/>
            <a:ext cx="244474" cy="34290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/>
          <p:nvPr/>
        </p:nvCxnSpPr>
        <p:spPr>
          <a:xfrm flipV="1">
            <a:off x="4983163" y="1898649"/>
            <a:ext cx="244474" cy="34290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/>
          <p:nvPr/>
        </p:nvCxnSpPr>
        <p:spPr>
          <a:xfrm flipH="1" flipV="1">
            <a:off x="5802314" y="1885949"/>
            <a:ext cx="244474" cy="34290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/>
          <p:nvPr/>
        </p:nvCxnSpPr>
        <p:spPr>
          <a:xfrm flipV="1">
            <a:off x="6061076" y="1879599"/>
            <a:ext cx="244474" cy="34290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/>
          <p:nvPr/>
        </p:nvCxnSpPr>
        <p:spPr>
          <a:xfrm flipH="1" flipV="1">
            <a:off x="7940676" y="1892299"/>
            <a:ext cx="244474" cy="34290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/>
        </p:nvCxnSpPr>
        <p:spPr>
          <a:xfrm flipV="1">
            <a:off x="8199438" y="1885949"/>
            <a:ext cx="244474" cy="34290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12" name="Group 211"/>
          <p:cNvGrpSpPr/>
          <p:nvPr/>
        </p:nvGrpSpPr>
        <p:grpSpPr>
          <a:xfrm>
            <a:off x="4340225" y="4476750"/>
            <a:ext cx="304800" cy="323850"/>
            <a:chOff x="4191000" y="4572000"/>
            <a:chExt cx="304800" cy="323850"/>
          </a:xfrm>
        </p:grpSpPr>
        <p:sp>
          <p:nvSpPr>
            <p:cNvPr id="213" name="Rectangle 212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cxnSp>
          <p:nvCxnSpPr>
            <p:cNvPr id="216" name="Straight Connector 215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cxnSp>
      </p:grpSp>
      <p:cxnSp>
        <p:nvCxnSpPr>
          <p:cNvPr id="218" name="Straight Connector 217"/>
          <p:cNvCxnSpPr/>
          <p:nvPr/>
        </p:nvCxnSpPr>
        <p:spPr>
          <a:xfrm flipH="1" flipV="1">
            <a:off x="2482851" y="3866213"/>
            <a:ext cx="2009774" cy="534336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/>
          <p:nvPr/>
        </p:nvCxnSpPr>
        <p:spPr>
          <a:xfrm flipV="1">
            <a:off x="4492625" y="3866213"/>
            <a:ext cx="2108201" cy="53433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25" name="Rectangle 224"/>
          <p:cNvSpPr/>
          <p:nvPr/>
        </p:nvSpPr>
        <p:spPr>
          <a:xfrm>
            <a:off x="2178050" y="5486588"/>
            <a:ext cx="4575175" cy="45750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0" dirty="0" smtClean="0">
              <a:solidFill>
                <a:schemeClr val="tx1"/>
              </a:solidFill>
            </a:endParaRPr>
          </a:p>
        </p:txBody>
      </p:sp>
      <p:sp>
        <p:nvSpPr>
          <p:cNvPr id="226" name="Rectangle 225"/>
          <p:cNvSpPr/>
          <p:nvPr/>
        </p:nvSpPr>
        <p:spPr>
          <a:xfrm>
            <a:off x="4983163" y="5486588"/>
            <a:ext cx="350837" cy="457501"/>
          </a:xfrm>
          <a:prstGeom prst="rect">
            <a:avLst/>
          </a:prstGeom>
          <a:solidFill>
            <a:srgbClr val="F4771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r</a:t>
            </a:r>
            <a:endParaRPr lang="en-US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5007081" y="594408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x</a:t>
            </a:r>
            <a:endParaRPr lang="en-US" dirty="0"/>
          </a:p>
        </p:txBody>
      </p:sp>
      <p:sp>
        <p:nvSpPr>
          <p:cNvPr id="231" name="TextBox 230"/>
          <p:cNvSpPr txBox="1"/>
          <p:nvPr/>
        </p:nvSpPr>
        <p:spPr>
          <a:xfrm>
            <a:off x="6781800" y="5558135"/>
            <a:ext cx="1798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Position map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5630008" y="1143000"/>
            <a:ext cx="3129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r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37" name="Line Callout 1 (Accent Bar) 236"/>
          <p:cNvSpPr/>
          <p:nvPr/>
        </p:nvSpPr>
        <p:spPr>
          <a:xfrm>
            <a:off x="6582058" y="457200"/>
            <a:ext cx="1836738" cy="651343"/>
          </a:xfrm>
          <a:prstGeom prst="accentCallout1">
            <a:avLst>
              <a:gd name="adj1" fmla="val 18750"/>
              <a:gd name="adj2" fmla="val -8333"/>
              <a:gd name="adj3" fmla="val 149901"/>
              <a:gd name="adj4" fmla="val -33068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New designated leaf node</a:t>
            </a:r>
            <a:endParaRPr lang="en-US" dirty="0"/>
          </a:p>
        </p:txBody>
      </p:sp>
      <p:sp>
        <p:nvSpPr>
          <p:cNvPr id="238" name="Line Callout 1 (Accent Bar) 237"/>
          <p:cNvSpPr/>
          <p:nvPr/>
        </p:nvSpPr>
        <p:spPr>
          <a:xfrm>
            <a:off x="5892800" y="4629150"/>
            <a:ext cx="1836738" cy="655808"/>
          </a:xfrm>
          <a:prstGeom prst="accentCallout1">
            <a:avLst>
              <a:gd name="adj1" fmla="val 18750"/>
              <a:gd name="adj2" fmla="val -8333"/>
              <a:gd name="adj3" fmla="val 132013"/>
              <a:gd name="adj4" fmla="val -39291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Update position map</a:t>
            </a:r>
            <a:endParaRPr lang="en-US" dirty="0"/>
          </a:p>
        </p:txBody>
      </p:sp>
      <p:sp>
        <p:nvSpPr>
          <p:cNvPr id="239" name="TextBox 238"/>
          <p:cNvSpPr txBox="1"/>
          <p:nvPr/>
        </p:nvSpPr>
        <p:spPr>
          <a:xfrm>
            <a:off x="178339" y="5121767"/>
            <a:ext cx="1069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 Rounded MT Bold" pitchFamily="34" charset="0"/>
              </a:rPr>
              <a:t>Client</a:t>
            </a:r>
          </a:p>
        </p:txBody>
      </p:sp>
      <p:sp>
        <p:nvSpPr>
          <p:cNvPr id="240" name="TextBox 239"/>
          <p:cNvSpPr txBox="1"/>
          <p:nvPr/>
        </p:nvSpPr>
        <p:spPr>
          <a:xfrm>
            <a:off x="152399" y="4552950"/>
            <a:ext cx="1184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 Rounded MT Bold" pitchFamily="34" charset="0"/>
              </a:rPr>
              <a:t>Server</a:t>
            </a:r>
          </a:p>
        </p:txBody>
      </p:sp>
      <p:sp>
        <p:nvSpPr>
          <p:cNvPr id="232" name="Title 1"/>
          <p:cNvSpPr txBox="1">
            <a:spLocks/>
          </p:cNvSpPr>
          <p:nvPr/>
        </p:nvSpPr>
        <p:spPr>
          <a:xfrm>
            <a:off x="304800" y="-762000"/>
            <a:ext cx="81915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 smtClean="0">
                <a:solidFill>
                  <a:schemeClr val="accent5"/>
                </a:solidFill>
                <a:latin typeface="Arial Rounded MT Bold" pitchFamily="34" charset="0"/>
              </a:rPr>
              <a:t>Data Access: Write back</a:t>
            </a:r>
            <a:endParaRPr lang="en-US" sz="3600" dirty="0">
              <a:solidFill>
                <a:schemeClr val="accent5"/>
              </a:solidFill>
              <a:latin typeface="Arial Rounded MT Bold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29595" y="6246646"/>
            <a:ext cx="1948455" cy="461665"/>
            <a:chOff x="2315570" y="4436417"/>
            <a:chExt cx="1948455" cy="461665"/>
          </a:xfrm>
        </p:grpSpPr>
        <p:cxnSp>
          <p:nvCxnSpPr>
            <p:cNvPr id="233" name="Straight Arrow Connector 232"/>
            <p:cNvCxnSpPr/>
            <p:nvPr/>
          </p:nvCxnSpPr>
          <p:spPr>
            <a:xfrm>
              <a:off x="3838575" y="4672973"/>
              <a:ext cx="425450" cy="0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cxnSp>
        <p:sp>
          <p:nvSpPr>
            <p:cNvPr id="234" name="TextBox 233"/>
            <p:cNvSpPr txBox="1"/>
            <p:nvPr/>
          </p:nvSpPr>
          <p:spPr>
            <a:xfrm>
              <a:off x="2315570" y="4436417"/>
              <a:ext cx="1453155" cy="461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dirty="0" smtClean="0"/>
                <a:t>(x, </a:t>
              </a:r>
              <a:r>
                <a:rPr lang="en-US" sz="2400" b="1" dirty="0" smtClean="0">
                  <a:solidFill>
                    <a:srgbClr val="FFFF00"/>
                  </a:solidFill>
                </a:rPr>
                <a:t>r</a:t>
              </a:r>
              <a:r>
                <a:rPr lang="en-US" sz="2400" dirty="0" smtClean="0"/>
                <a:t>, data)</a:t>
              </a:r>
              <a:endParaRPr lang="en-US" sz="2400" dirty="0"/>
            </a:p>
          </p:txBody>
        </p:sp>
      </p:grpSp>
      <p:sp>
        <p:nvSpPr>
          <p:cNvPr id="224" name="Slide Number Placeholder 2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E3B3F-3F5E-1944-9B1F-A10617C15820}" type="slidenum">
              <a:rPr lang="en-US" smtClean="0"/>
              <a:t>34</a:t>
            </a:fld>
            <a:endParaRPr lang="en-US"/>
          </a:p>
        </p:txBody>
      </p:sp>
      <p:sp>
        <p:nvSpPr>
          <p:cNvPr id="236" name="Rectangle 235"/>
          <p:cNvSpPr/>
          <p:nvPr/>
        </p:nvSpPr>
        <p:spPr>
          <a:xfrm>
            <a:off x="2206625" y="6172372"/>
            <a:ext cx="2277818" cy="52970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0" dirty="0" smtClean="0">
                <a:solidFill>
                  <a:schemeClr val="tx1"/>
                </a:solidFill>
              </a:rPr>
              <a:t>Stash</a:t>
            </a:r>
          </a:p>
        </p:txBody>
      </p:sp>
    </p:spTree>
    <p:extLst>
      <p:ext uri="{BB962C8B-B14F-4D97-AF65-F5344CB8AC3E}">
        <p14:creationId xmlns:p14="http://schemas.microsoft.com/office/powerpoint/2010/main" val="396140515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5" name="Straight Connector 104"/>
          <p:cNvCxnSpPr/>
          <p:nvPr/>
        </p:nvCxnSpPr>
        <p:spPr>
          <a:xfrm flipV="1">
            <a:off x="2852737" y="1525884"/>
            <a:ext cx="244474" cy="342900"/>
          </a:xfrm>
          <a:prstGeom prst="line">
            <a:avLst/>
          </a:prstGeom>
          <a:ln/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29" name="Rectangle 228"/>
          <p:cNvSpPr/>
          <p:nvPr/>
        </p:nvSpPr>
        <p:spPr>
          <a:xfrm>
            <a:off x="0" y="4572000"/>
            <a:ext cx="9144000" cy="22860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3"/>
          <p:cNvGrpSpPr/>
          <p:nvPr/>
        </p:nvGrpSpPr>
        <p:grpSpPr>
          <a:xfrm>
            <a:off x="301625" y="1195685"/>
            <a:ext cx="304800" cy="323850"/>
            <a:chOff x="4191000" y="4572000"/>
            <a:chExt cx="304800" cy="323850"/>
          </a:xfrm>
        </p:grpSpPr>
        <p:sp>
          <p:nvSpPr>
            <p:cNvPr id="5" name="Rectangle 4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4" name="Group 9"/>
          <p:cNvGrpSpPr/>
          <p:nvPr/>
        </p:nvGrpSpPr>
        <p:grpSpPr>
          <a:xfrm>
            <a:off x="835025" y="1195685"/>
            <a:ext cx="304800" cy="323850"/>
            <a:chOff x="4191000" y="4572000"/>
            <a:chExt cx="304800" cy="323850"/>
          </a:xfrm>
        </p:grpSpPr>
        <p:sp>
          <p:nvSpPr>
            <p:cNvPr id="11" name="Rectangle 10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10" name="Group 15"/>
          <p:cNvGrpSpPr/>
          <p:nvPr/>
        </p:nvGrpSpPr>
        <p:grpSpPr>
          <a:xfrm>
            <a:off x="1368425" y="1195685"/>
            <a:ext cx="304800" cy="323850"/>
            <a:chOff x="4191000" y="4572000"/>
            <a:chExt cx="304800" cy="323850"/>
          </a:xfrm>
        </p:grpSpPr>
        <p:sp>
          <p:nvSpPr>
            <p:cNvPr id="17" name="Rectangle 16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16" name="Group 21"/>
          <p:cNvGrpSpPr/>
          <p:nvPr/>
        </p:nvGrpSpPr>
        <p:grpSpPr>
          <a:xfrm>
            <a:off x="1901825" y="1195685"/>
            <a:ext cx="304800" cy="323850"/>
            <a:chOff x="4191000" y="4572000"/>
            <a:chExt cx="304800" cy="323850"/>
          </a:xfrm>
        </p:grpSpPr>
        <p:sp>
          <p:nvSpPr>
            <p:cNvPr id="23" name="Rectangle 22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22" name="Group 27"/>
          <p:cNvGrpSpPr/>
          <p:nvPr/>
        </p:nvGrpSpPr>
        <p:grpSpPr>
          <a:xfrm>
            <a:off x="2435225" y="1195685"/>
            <a:ext cx="304800" cy="323850"/>
            <a:chOff x="4191000" y="4572000"/>
            <a:chExt cx="304800" cy="323850"/>
          </a:xfrm>
        </p:grpSpPr>
        <p:sp>
          <p:nvSpPr>
            <p:cNvPr id="29" name="Rectangle 28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28" name="Group 33"/>
          <p:cNvGrpSpPr/>
          <p:nvPr/>
        </p:nvGrpSpPr>
        <p:grpSpPr>
          <a:xfrm>
            <a:off x="2968625" y="1195685"/>
            <a:ext cx="304800" cy="323850"/>
            <a:chOff x="4191000" y="4572000"/>
            <a:chExt cx="304800" cy="323850"/>
          </a:xfrm>
        </p:grpSpPr>
        <p:sp>
          <p:nvSpPr>
            <p:cNvPr id="35" name="Rectangle 34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cxnSp>
      </p:grpSp>
      <p:grpSp>
        <p:nvGrpSpPr>
          <p:cNvPr id="225" name="Group 39"/>
          <p:cNvGrpSpPr/>
          <p:nvPr/>
        </p:nvGrpSpPr>
        <p:grpSpPr>
          <a:xfrm>
            <a:off x="3502025" y="1195685"/>
            <a:ext cx="304800" cy="323850"/>
            <a:chOff x="4191000" y="4572000"/>
            <a:chExt cx="304800" cy="323850"/>
          </a:xfrm>
        </p:grpSpPr>
        <p:sp>
          <p:nvSpPr>
            <p:cNvPr id="41" name="Rectangle 40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226" name="Group 45"/>
          <p:cNvGrpSpPr/>
          <p:nvPr/>
        </p:nvGrpSpPr>
        <p:grpSpPr>
          <a:xfrm>
            <a:off x="4035425" y="1195685"/>
            <a:ext cx="304800" cy="323850"/>
            <a:chOff x="4191000" y="4572000"/>
            <a:chExt cx="304800" cy="323850"/>
          </a:xfrm>
        </p:grpSpPr>
        <p:sp>
          <p:nvSpPr>
            <p:cNvPr id="47" name="Rectangle 46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227" name="Group 51"/>
          <p:cNvGrpSpPr/>
          <p:nvPr/>
        </p:nvGrpSpPr>
        <p:grpSpPr>
          <a:xfrm>
            <a:off x="546100" y="1862435"/>
            <a:ext cx="304800" cy="323850"/>
            <a:chOff x="4191000" y="4572000"/>
            <a:chExt cx="304800" cy="323850"/>
          </a:xfrm>
        </p:grpSpPr>
        <p:sp>
          <p:nvSpPr>
            <p:cNvPr id="53" name="Rectangle 52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228" name="Group 57"/>
          <p:cNvGrpSpPr/>
          <p:nvPr/>
        </p:nvGrpSpPr>
        <p:grpSpPr>
          <a:xfrm>
            <a:off x="1622425" y="1843385"/>
            <a:ext cx="304800" cy="323850"/>
            <a:chOff x="4191000" y="4572000"/>
            <a:chExt cx="304800" cy="323850"/>
          </a:xfrm>
        </p:grpSpPr>
        <p:sp>
          <p:nvSpPr>
            <p:cNvPr id="59" name="Rectangle 58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" name="Straight Connector 61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230" name="Group 63"/>
          <p:cNvGrpSpPr/>
          <p:nvPr/>
        </p:nvGrpSpPr>
        <p:grpSpPr>
          <a:xfrm>
            <a:off x="2692400" y="1862435"/>
            <a:ext cx="304800" cy="323850"/>
            <a:chOff x="4191000" y="4572000"/>
            <a:chExt cx="304800" cy="323850"/>
          </a:xfrm>
        </p:grpSpPr>
        <p:sp>
          <p:nvSpPr>
            <p:cNvPr id="65" name="Rectangle 64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8" name="Straight Connector 67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cxnSp>
      </p:grpSp>
      <p:grpSp>
        <p:nvGrpSpPr>
          <p:cNvPr id="231" name="Group 69"/>
          <p:cNvGrpSpPr/>
          <p:nvPr/>
        </p:nvGrpSpPr>
        <p:grpSpPr>
          <a:xfrm>
            <a:off x="3768725" y="1843385"/>
            <a:ext cx="304800" cy="323850"/>
            <a:chOff x="4191000" y="4572000"/>
            <a:chExt cx="304800" cy="323850"/>
          </a:xfrm>
        </p:grpSpPr>
        <p:sp>
          <p:nvSpPr>
            <p:cNvPr id="71" name="Rectangle 70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4" name="Straight Connector 73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235" name="Group 75"/>
          <p:cNvGrpSpPr/>
          <p:nvPr/>
        </p:nvGrpSpPr>
        <p:grpSpPr>
          <a:xfrm>
            <a:off x="1063625" y="2491085"/>
            <a:ext cx="304800" cy="323850"/>
            <a:chOff x="4191000" y="4572000"/>
            <a:chExt cx="304800" cy="323850"/>
          </a:xfrm>
        </p:grpSpPr>
        <p:sp>
          <p:nvSpPr>
            <p:cNvPr id="77" name="Rectangle 76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0" name="Straight Connector 79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237" name="Group 81"/>
          <p:cNvGrpSpPr/>
          <p:nvPr/>
        </p:nvGrpSpPr>
        <p:grpSpPr>
          <a:xfrm>
            <a:off x="3273425" y="2491085"/>
            <a:ext cx="304800" cy="323850"/>
            <a:chOff x="4191000" y="4572000"/>
            <a:chExt cx="304800" cy="323850"/>
          </a:xfrm>
        </p:grpSpPr>
        <p:sp>
          <p:nvSpPr>
            <p:cNvPr id="83" name="Rectangle 82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6" name="Straight Connector 85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cxnSp>
      </p:grpSp>
      <p:grpSp>
        <p:nvGrpSpPr>
          <p:cNvPr id="238" name="Group 87"/>
          <p:cNvGrpSpPr/>
          <p:nvPr/>
        </p:nvGrpSpPr>
        <p:grpSpPr>
          <a:xfrm>
            <a:off x="2178050" y="3161010"/>
            <a:ext cx="304800" cy="323850"/>
            <a:chOff x="4191000" y="4572000"/>
            <a:chExt cx="304800" cy="323850"/>
          </a:xfrm>
        </p:grpSpPr>
        <p:sp>
          <p:nvSpPr>
            <p:cNvPr id="89" name="Rectangle 88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2" name="Straight Connector 91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cxnSp>
      </p:grpSp>
      <p:cxnSp>
        <p:nvCxnSpPr>
          <p:cNvPr id="94" name="Straight Connector 93"/>
          <p:cNvCxnSpPr/>
          <p:nvPr/>
        </p:nvCxnSpPr>
        <p:spPr>
          <a:xfrm flipH="1" flipV="1">
            <a:off x="1216025" y="2814935"/>
            <a:ext cx="1114426" cy="28575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V="1">
            <a:off x="2330452" y="2814935"/>
            <a:ext cx="1095375" cy="285750"/>
          </a:xfrm>
          <a:prstGeom prst="line">
            <a:avLst/>
          </a:prstGeom>
          <a:ln/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77" idx="0"/>
          </p:cNvCxnSpPr>
          <p:nvPr/>
        </p:nvCxnSpPr>
        <p:spPr>
          <a:xfrm flipH="1" flipV="1">
            <a:off x="698502" y="2205335"/>
            <a:ext cx="517525" cy="28575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>
            <a:off x="1216027" y="2205335"/>
            <a:ext cx="517525" cy="28575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H="1" flipV="1">
            <a:off x="2892427" y="2186285"/>
            <a:ext cx="517525" cy="285750"/>
          </a:xfrm>
          <a:prstGeom prst="line">
            <a:avLst/>
          </a:prstGeom>
          <a:ln/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>
            <a:off x="3409952" y="2186285"/>
            <a:ext cx="517525" cy="28575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53" idx="0"/>
          </p:cNvCxnSpPr>
          <p:nvPr/>
        </p:nvCxnSpPr>
        <p:spPr>
          <a:xfrm flipH="1" flipV="1">
            <a:off x="454026" y="1519534"/>
            <a:ext cx="244474" cy="34290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V="1">
            <a:off x="712788" y="1513184"/>
            <a:ext cx="244474" cy="34290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H="1" flipV="1">
            <a:off x="1531939" y="1500484"/>
            <a:ext cx="244474" cy="34290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V="1">
            <a:off x="1790701" y="1494134"/>
            <a:ext cx="244474" cy="34290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H="1" flipV="1">
            <a:off x="2593975" y="1532234"/>
            <a:ext cx="244474" cy="34290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H="1" flipV="1">
            <a:off x="3670301" y="1506834"/>
            <a:ext cx="244474" cy="34290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V="1">
            <a:off x="3929063" y="1500484"/>
            <a:ext cx="244474" cy="34290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39" name="Group 107"/>
          <p:cNvGrpSpPr/>
          <p:nvPr/>
        </p:nvGrpSpPr>
        <p:grpSpPr>
          <a:xfrm>
            <a:off x="4572000" y="1195685"/>
            <a:ext cx="304800" cy="323850"/>
            <a:chOff x="4191000" y="4572000"/>
            <a:chExt cx="304800" cy="323850"/>
          </a:xfrm>
        </p:grpSpPr>
        <p:sp>
          <p:nvSpPr>
            <p:cNvPr id="109" name="Rectangle 108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2" name="Straight Connector 111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240" name="Group 113"/>
          <p:cNvGrpSpPr/>
          <p:nvPr/>
        </p:nvGrpSpPr>
        <p:grpSpPr>
          <a:xfrm>
            <a:off x="5105400" y="1195685"/>
            <a:ext cx="304800" cy="323850"/>
            <a:chOff x="4191000" y="4572000"/>
            <a:chExt cx="304800" cy="323850"/>
          </a:xfrm>
        </p:grpSpPr>
        <p:sp>
          <p:nvSpPr>
            <p:cNvPr id="115" name="Rectangle 114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8" name="Straight Connector 117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241" name="Group 119"/>
          <p:cNvGrpSpPr/>
          <p:nvPr/>
        </p:nvGrpSpPr>
        <p:grpSpPr>
          <a:xfrm>
            <a:off x="5638800" y="1195685"/>
            <a:ext cx="304800" cy="323850"/>
            <a:chOff x="4191000" y="4572000"/>
            <a:chExt cx="304800" cy="323850"/>
          </a:xfrm>
        </p:grpSpPr>
        <p:sp>
          <p:nvSpPr>
            <p:cNvPr id="121" name="Rectangle 120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4" name="Straight Connector 123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242" name="Group 125"/>
          <p:cNvGrpSpPr/>
          <p:nvPr/>
        </p:nvGrpSpPr>
        <p:grpSpPr>
          <a:xfrm>
            <a:off x="6172200" y="1195685"/>
            <a:ext cx="304800" cy="323850"/>
            <a:chOff x="4191000" y="4572000"/>
            <a:chExt cx="304800" cy="323850"/>
          </a:xfrm>
        </p:grpSpPr>
        <p:sp>
          <p:nvSpPr>
            <p:cNvPr id="127" name="Rectangle 126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0" name="Straight Connector 129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243" name="Group 131"/>
          <p:cNvGrpSpPr/>
          <p:nvPr/>
        </p:nvGrpSpPr>
        <p:grpSpPr>
          <a:xfrm>
            <a:off x="6705600" y="1195685"/>
            <a:ext cx="304800" cy="323850"/>
            <a:chOff x="4191000" y="4572000"/>
            <a:chExt cx="304800" cy="323850"/>
          </a:xfrm>
        </p:grpSpPr>
        <p:sp>
          <p:nvSpPr>
            <p:cNvPr id="133" name="Rectangle 132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6" name="Straight Connector 135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244" name="Group 137"/>
          <p:cNvGrpSpPr/>
          <p:nvPr/>
        </p:nvGrpSpPr>
        <p:grpSpPr>
          <a:xfrm>
            <a:off x="7239000" y="1195685"/>
            <a:ext cx="304800" cy="323850"/>
            <a:chOff x="4191000" y="4572000"/>
            <a:chExt cx="304800" cy="323850"/>
          </a:xfrm>
        </p:grpSpPr>
        <p:sp>
          <p:nvSpPr>
            <p:cNvPr id="139" name="Rectangle 138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2" name="Straight Connector 141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245" name="Group 143"/>
          <p:cNvGrpSpPr/>
          <p:nvPr/>
        </p:nvGrpSpPr>
        <p:grpSpPr>
          <a:xfrm>
            <a:off x="7772400" y="1195685"/>
            <a:ext cx="304800" cy="323850"/>
            <a:chOff x="4191000" y="4572000"/>
            <a:chExt cx="304800" cy="323850"/>
          </a:xfrm>
        </p:grpSpPr>
        <p:sp>
          <p:nvSpPr>
            <p:cNvPr id="145" name="Rectangle 144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8" name="Straight Connector 147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246" name="Group 149"/>
          <p:cNvGrpSpPr/>
          <p:nvPr/>
        </p:nvGrpSpPr>
        <p:grpSpPr>
          <a:xfrm>
            <a:off x="8305800" y="1195685"/>
            <a:ext cx="304800" cy="323850"/>
            <a:chOff x="4191000" y="4572000"/>
            <a:chExt cx="304800" cy="323850"/>
          </a:xfrm>
        </p:grpSpPr>
        <p:sp>
          <p:nvSpPr>
            <p:cNvPr id="151" name="Rectangle 150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4" name="Straight Connector 153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247" name="Group 155"/>
          <p:cNvGrpSpPr/>
          <p:nvPr/>
        </p:nvGrpSpPr>
        <p:grpSpPr>
          <a:xfrm>
            <a:off x="4816475" y="1862435"/>
            <a:ext cx="304800" cy="323850"/>
            <a:chOff x="4191000" y="4572000"/>
            <a:chExt cx="304800" cy="323850"/>
          </a:xfrm>
        </p:grpSpPr>
        <p:sp>
          <p:nvSpPr>
            <p:cNvPr id="157" name="Rectangle 156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0" name="Straight Connector 159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248" name="Group 161"/>
          <p:cNvGrpSpPr/>
          <p:nvPr/>
        </p:nvGrpSpPr>
        <p:grpSpPr>
          <a:xfrm>
            <a:off x="5892800" y="1843385"/>
            <a:ext cx="304800" cy="323850"/>
            <a:chOff x="4191000" y="4572000"/>
            <a:chExt cx="304800" cy="323850"/>
          </a:xfrm>
        </p:grpSpPr>
        <p:sp>
          <p:nvSpPr>
            <p:cNvPr id="163" name="Rectangle 162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6" name="Straight Connector 165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249" name="Group 167"/>
          <p:cNvGrpSpPr/>
          <p:nvPr/>
        </p:nvGrpSpPr>
        <p:grpSpPr>
          <a:xfrm>
            <a:off x="6962775" y="1862435"/>
            <a:ext cx="304800" cy="323850"/>
            <a:chOff x="4191000" y="4572000"/>
            <a:chExt cx="304800" cy="323850"/>
          </a:xfrm>
        </p:grpSpPr>
        <p:sp>
          <p:nvSpPr>
            <p:cNvPr id="169" name="Rectangle 168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2" name="Straight Connector 171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250" name="Group 173"/>
          <p:cNvGrpSpPr/>
          <p:nvPr/>
        </p:nvGrpSpPr>
        <p:grpSpPr>
          <a:xfrm>
            <a:off x="8039100" y="1843385"/>
            <a:ext cx="304800" cy="323850"/>
            <a:chOff x="4191000" y="4572000"/>
            <a:chExt cx="304800" cy="323850"/>
          </a:xfrm>
        </p:grpSpPr>
        <p:sp>
          <p:nvSpPr>
            <p:cNvPr id="175" name="Rectangle 174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8" name="Straight Connector 177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251" name="Group 179"/>
          <p:cNvGrpSpPr/>
          <p:nvPr/>
        </p:nvGrpSpPr>
        <p:grpSpPr>
          <a:xfrm>
            <a:off x="5334000" y="2491085"/>
            <a:ext cx="304800" cy="323850"/>
            <a:chOff x="4191000" y="4572000"/>
            <a:chExt cx="304800" cy="323850"/>
          </a:xfrm>
        </p:grpSpPr>
        <p:sp>
          <p:nvSpPr>
            <p:cNvPr id="181" name="Rectangle 180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4" name="Straight Connector 183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252" name="Group 185"/>
          <p:cNvGrpSpPr/>
          <p:nvPr/>
        </p:nvGrpSpPr>
        <p:grpSpPr>
          <a:xfrm>
            <a:off x="7543800" y="2491085"/>
            <a:ext cx="304800" cy="323850"/>
            <a:chOff x="4191000" y="4572000"/>
            <a:chExt cx="304800" cy="323850"/>
          </a:xfrm>
        </p:grpSpPr>
        <p:sp>
          <p:nvSpPr>
            <p:cNvPr id="187" name="Rectangle 186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0" name="Straight Connector 189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253" name="Group 191"/>
          <p:cNvGrpSpPr/>
          <p:nvPr/>
        </p:nvGrpSpPr>
        <p:grpSpPr>
          <a:xfrm>
            <a:off x="6448425" y="3161010"/>
            <a:ext cx="304800" cy="323850"/>
            <a:chOff x="4191000" y="4572000"/>
            <a:chExt cx="304800" cy="323850"/>
          </a:xfrm>
        </p:grpSpPr>
        <p:sp>
          <p:nvSpPr>
            <p:cNvPr id="193" name="Rectangle 192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6" name="Straight Connector 195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97" name="Straight Connector 196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cxnSp>
        <p:nvCxnSpPr>
          <p:cNvPr id="198" name="Straight Connector 197"/>
          <p:cNvCxnSpPr/>
          <p:nvPr/>
        </p:nvCxnSpPr>
        <p:spPr>
          <a:xfrm flipH="1" flipV="1">
            <a:off x="5486400" y="2814935"/>
            <a:ext cx="1114426" cy="28575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/>
          <p:nvPr/>
        </p:nvCxnSpPr>
        <p:spPr>
          <a:xfrm flipV="1">
            <a:off x="6600827" y="2814935"/>
            <a:ext cx="1095375" cy="28575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>
            <a:stCxn id="181" idx="0"/>
          </p:cNvCxnSpPr>
          <p:nvPr/>
        </p:nvCxnSpPr>
        <p:spPr>
          <a:xfrm flipH="1" flipV="1">
            <a:off x="4968877" y="2205335"/>
            <a:ext cx="517525" cy="28575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/>
        </p:nvCxnSpPr>
        <p:spPr>
          <a:xfrm flipH="1">
            <a:off x="5486402" y="2205335"/>
            <a:ext cx="517525" cy="28575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 flipH="1" flipV="1">
            <a:off x="7162802" y="2186285"/>
            <a:ext cx="517525" cy="28575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 flipH="1">
            <a:off x="7680327" y="2186285"/>
            <a:ext cx="517525" cy="28575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>
            <a:stCxn id="157" idx="0"/>
          </p:cNvCxnSpPr>
          <p:nvPr/>
        </p:nvCxnSpPr>
        <p:spPr>
          <a:xfrm flipH="1" flipV="1">
            <a:off x="4724401" y="1519534"/>
            <a:ext cx="244474" cy="34290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/>
          <p:nvPr/>
        </p:nvCxnSpPr>
        <p:spPr>
          <a:xfrm flipV="1">
            <a:off x="4983163" y="1513184"/>
            <a:ext cx="244474" cy="34290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/>
          <p:nvPr/>
        </p:nvCxnSpPr>
        <p:spPr>
          <a:xfrm flipH="1" flipV="1">
            <a:off x="5802314" y="1500484"/>
            <a:ext cx="244474" cy="34290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/>
          <p:nvPr/>
        </p:nvCxnSpPr>
        <p:spPr>
          <a:xfrm flipV="1">
            <a:off x="6061076" y="1494134"/>
            <a:ext cx="244474" cy="34290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/>
          <p:nvPr/>
        </p:nvCxnSpPr>
        <p:spPr>
          <a:xfrm flipH="1" flipV="1">
            <a:off x="6864350" y="1532234"/>
            <a:ext cx="244474" cy="34290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/>
          <p:nvPr/>
        </p:nvCxnSpPr>
        <p:spPr>
          <a:xfrm flipV="1">
            <a:off x="7123112" y="1525884"/>
            <a:ext cx="244474" cy="34290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/>
          <p:nvPr/>
        </p:nvCxnSpPr>
        <p:spPr>
          <a:xfrm flipH="1" flipV="1">
            <a:off x="7940676" y="1506834"/>
            <a:ext cx="244474" cy="34290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/>
        </p:nvCxnSpPr>
        <p:spPr>
          <a:xfrm flipV="1">
            <a:off x="8199438" y="1500484"/>
            <a:ext cx="244474" cy="34290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54" name="Group 211"/>
          <p:cNvGrpSpPr/>
          <p:nvPr/>
        </p:nvGrpSpPr>
        <p:grpSpPr>
          <a:xfrm>
            <a:off x="4340225" y="4091285"/>
            <a:ext cx="304800" cy="323850"/>
            <a:chOff x="4191000" y="4572000"/>
            <a:chExt cx="304800" cy="323850"/>
          </a:xfrm>
        </p:grpSpPr>
        <p:sp>
          <p:nvSpPr>
            <p:cNvPr id="213" name="Rectangle 212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6" name="Straight Connector 215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cxnSp>
      </p:grpSp>
      <p:cxnSp>
        <p:nvCxnSpPr>
          <p:cNvPr id="218" name="Straight Connector 217"/>
          <p:cNvCxnSpPr/>
          <p:nvPr/>
        </p:nvCxnSpPr>
        <p:spPr>
          <a:xfrm flipH="1" flipV="1">
            <a:off x="2482851" y="3480748"/>
            <a:ext cx="2009774" cy="534336"/>
          </a:xfrm>
          <a:prstGeom prst="line">
            <a:avLst/>
          </a:prstGeom>
          <a:ln/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/>
          <p:nvPr/>
        </p:nvCxnSpPr>
        <p:spPr>
          <a:xfrm flipV="1">
            <a:off x="4492625" y="3480748"/>
            <a:ext cx="2108201" cy="534336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2" name="TextBox 231"/>
          <p:cNvSpPr txBox="1"/>
          <p:nvPr/>
        </p:nvSpPr>
        <p:spPr>
          <a:xfrm>
            <a:off x="199562" y="4089052"/>
            <a:ext cx="1183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 Rounded MT Bold" pitchFamily="34" charset="0"/>
              </a:rPr>
              <a:t>Server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199562" y="4618590"/>
            <a:ext cx="105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 Rounded MT Bold" pitchFamily="34" charset="0"/>
              </a:rPr>
              <a:t>Client</a:t>
            </a:r>
          </a:p>
        </p:txBody>
      </p:sp>
      <p:sp>
        <p:nvSpPr>
          <p:cNvPr id="255" name="Rectangle 254"/>
          <p:cNvSpPr/>
          <p:nvPr/>
        </p:nvSpPr>
        <p:spPr>
          <a:xfrm>
            <a:off x="-650875" y="4618590"/>
            <a:ext cx="10175875" cy="2276475"/>
          </a:xfrm>
          <a:prstGeom prst="rect">
            <a:avLst/>
          </a:prstGeom>
          <a:solidFill>
            <a:schemeClr val="dk1">
              <a:alpha val="71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TextBox 255"/>
          <p:cNvSpPr txBox="1"/>
          <p:nvPr/>
        </p:nvSpPr>
        <p:spPr>
          <a:xfrm>
            <a:off x="1139825" y="5029200"/>
            <a:ext cx="7394575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chemeClr val="bg1"/>
                </a:solidFill>
              </a:rPr>
              <a:t>Conflicting Goals:</a:t>
            </a:r>
          </a:p>
          <a:p>
            <a:endParaRPr lang="en-US" sz="1000" b="1" u="sng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rgbClr val="FFC000"/>
                </a:solidFill>
              </a:rPr>
              <a:t>Less aggressive </a:t>
            </a:r>
            <a:r>
              <a:rPr lang="en-US" sz="2800" b="1" dirty="0" smtClean="0">
                <a:solidFill>
                  <a:srgbClr val="FFC000"/>
                </a:solidFill>
                <a:sym typeface="Wingdings" pitchFamily="2" charset="2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sym typeface="Wingdings" pitchFamily="2" charset="2"/>
              </a:rPr>
              <a:t>==&gt;  </a:t>
            </a:r>
            <a:r>
              <a:rPr lang="en-US" sz="2800" b="1" dirty="0" smtClean="0">
                <a:solidFill>
                  <a:schemeClr val="accent5"/>
                </a:solidFill>
                <a:sym typeface="Wingdings" pitchFamily="2" charset="2"/>
              </a:rPr>
              <a:t>Low cost</a:t>
            </a:r>
          </a:p>
          <a:p>
            <a:r>
              <a:rPr lang="en-US" sz="2800" b="1" dirty="0" smtClean="0">
                <a:solidFill>
                  <a:srgbClr val="FFC000"/>
                </a:solidFill>
              </a:rPr>
              <a:t>More </a:t>
            </a:r>
            <a:r>
              <a:rPr lang="en-US" sz="2800" b="1" dirty="0">
                <a:solidFill>
                  <a:srgbClr val="FFC000"/>
                </a:solidFill>
              </a:rPr>
              <a:t>aggressive</a:t>
            </a:r>
            <a:r>
              <a:rPr lang="en-US" sz="2800" b="1" dirty="0" smtClean="0">
                <a:solidFill>
                  <a:srgbClr val="FFC000"/>
                </a:solidFill>
                <a:sym typeface="Wingdings" pitchFamily="2" charset="2"/>
              </a:rPr>
              <a:t>    </a:t>
            </a:r>
            <a:r>
              <a:rPr lang="en-US" sz="2800" b="1" dirty="0" smtClean="0">
                <a:solidFill>
                  <a:schemeClr val="bg1"/>
                </a:solidFill>
                <a:sym typeface="Wingdings" pitchFamily="2" charset="2"/>
              </a:rPr>
              <a:t>==&gt;  </a:t>
            </a:r>
            <a:r>
              <a:rPr lang="en-US" sz="2800" b="1" dirty="0">
                <a:solidFill>
                  <a:schemeClr val="accent5"/>
                </a:solidFill>
                <a:sym typeface="Wingdings" pitchFamily="2" charset="2"/>
              </a:rPr>
              <a:t>S</a:t>
            </a:r>
            <a:r>
              <a:rPr lang="en-US" sz="2800" b="1" dirty="0" smtClean="0">
                <a:solidFill>
                  <a:schemeClr val="accent5"/>
                </a:solidFill>
                <a:sym typeface="Wingdings" pitchFamily="2" charset="2"/>
              </a:rPr>
              <a:t>maller bucket size</a:t>
            </a:r>
            <a:endParaRPr lang="en-US" sz="400" dirty="0" smtClean="0">
              <a:solidFill>
                <a:schemeClr val="bg1"/>
              </a:solidFill>
            </a:endParaRPr>
          </a:p>
        </p:txBody>
      </p:sp>
      <p:sp>
        <p:nvSpPr>
          <p:cNvPr id="257" name="Title 1"/>
          <p:cNvSpPr txBox="1">
            <a:spLocks/>
          </p:cNvSpPr>
          <p:nvPr/>
        </p:nvSpPr>
        <p:spPr>
          <a:xfrm>
            <a:off x="449514" y="-536863"/>
            <a:ext cx="81915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ts val="3500"/>
              </a:lnSpc>
            </a:pPr>
            <a:r>
              <a:rPr lang="en-US" sz="3600" dirty="0" smtClean="0">
                <a:solidFill>
                  <a:schemeClr val="accent5"/>
                </a:solidFill>
                <a:latin typeface="Arial Rounded MT Bold" pitchFamily="34" charset="0"/>
              </a:rPr>
              <a:t>Eviction: percolate blocks up towards leaves subject to invariant</a:t>
            </a:r>
            <a:endParaRPr lang="en-US" sz="3600" dirty="0">
              <a:solidFill>
                <a:schemeClr val="accent5"/>
              </a:solidFill>
              <a:latin typeface="Arial Rounded MT Bold" pitchFamily="34" charset="0"/>
            </a:endParaRP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E3B3F-3F5E-1944-9B1F-A10617C1582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29796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5" name="Straight Connector 104"/>
          <p:cNvCxnSpPr/>
          <p:nvPr/>
        </p:nvCxnSpPr>
        <p:spPr>
          <a:xfrm flipV="1">
            <a:off x="2852737" y="1525884"/>
            <a:ext cx="244474" cy="342900"/>
          </a:xfrm>
          <a:prstGeom prst="line">
            <a:avLst/>
          </a:prstGeom>
          <a:ln/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29" name="Rectangle 228"/>
          <p:cNvSpPr/>
          <p:nvPr/>
        </p:nvSpPr>
        <p:spPr>
          <a:xfrm>
            <a:off x="0" y="4572000"/>
            <a:ext cx="9144000" cy="22860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3"/>
          <p:cNvGrpSpPr/>
          <p:nvPr/>
        </p:nvGrpSpPr>
        <p:grpSpPr>
          <a:xfrm>
            <a:off x="301625" y="1195685"/>
            <a:ext cx="304800" cy="323850"/>
            <a:chOff x="4191000" y="4572000"/>
            <a:chExt cx="304800" cy="323850"/>
          </a:xfrm>
        </p:grpSpPr>
        <p:sp>
          <p:nvSpPr>
            <p:cNvPr id="5" name="Rectangle 4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4" name="Group 9"/>
          <p:cNvGrpSpPr/>
          <p:nvPr/>
        </p:nvGrpSpPr>
        <p:grpSpPr>
          <a:xfrm>
            <a:off x="835025" y="1195685"/>
            <a:ext cx="304800" cy="323850"/>
            <a:chOff x="4191000" y="4572000"/>
            <a:chExt cx="304800" cy="323850"/>
          </a:xfrm>
        </p:grpSpPr>
        <p:sp>
          <p:nvSpPr>
            <p:cNvPr id="11" name="Rectangle 10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10" name="Group 15"/>
          <p:cNvGrpSpPr/>
          <p:nvPr/>
        </p:nvGrpSpPr>
        <p:grpSpPr>
          <a:xfrm>
            <a:off x="1368425" y="1195685"/>
            <a:ext cx="304800" cy="323850"/>
            <a:chOff x="4191000" y="4572000"/>
            <a:chExt cx="304800" cy="323850"/>
          </a:xfrm>
        </p:grpSpPr>
        <p:sp>
          <p:nvSpPr>
            <p:cNvPr id="17" name="Rectangle 16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16" name="Group 21"/>
          <p:cNvGrpSpPr/>
          <p:nvPr/>
        </p:nvGrpSpPr>
        <p:grpSpPr>
          <a:xfrm>
            <a:off x="1901825" y="1195685"/>
            <a:ext cx="304800" cy="323850"/>
            <a:chOff x="4191000" y="4572000"/>
            <a:chExt cx="304800" cy="323850"/>
          </a:xfrm>
        </p:grpSpPr>
        <p:sp>
          <p:nvSpPr>
            <p:cNvPr id="23" name="Rectangle 22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22" name="Group 27"/>
          <p:cNvGrpSpPr/>
          <p:nvPr/>
        </p:nvGrpSpPr>
        <p:grpSpPr>
          <a:xfrm>
            <a:off x="2435225" y="1195685"/>
            <a:ext cx="304800" cy="323850"/>
            <a:chOff x="4191000" y="4572000"/>
            <a:chExt cx="304800" cy="323850"/>
          </a:xfrm>
        </p:grpSpPr>
        <p:sp>
          <p:nvSpPr>
            <p:cNvPr id="29" name="Rectangle 28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28" name="Group 33"/>
          <p:cNvGrpSpPr/>
          <p:nvPr/>
        </p:nvGrpSpPr>
        <p:grpSpPr>
          <a:xfrm>
            <a:off x="2968625" y="1195685"/>
            <a:ext cx="304800" cy="323850"/>
            <a:chOff x="4191000" y="4572000"/>
            <a:chExt cx="304800" cy="323850"/>
          </a:xfrm>
        </p:grpSpPr>
        <p:sp>
          <p:nvSpPr>
            <p:cNvPr id="35" name="Rectangle 34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cxnSp>
      </p:grpSp>
      <p:grpSp>
        <p:nvGrpSpPr>
          <p:cNvPr id="225" name="Group 39"/>
          <p:cNvGrpSpPr/>
          <p:nvPr/>
        </p:nvGrpSpPr>
        <p:grpSpPr>
          <a:xfrm>
            <a:off x="3502025" y="1195685"/>
            <a:ext cx="304800" cy="323850"/>
            <a:chOff x="4191000" y="4572000"/>
            <a:chExt cx="304800" cy="323850"/>
          </a:xfrm>
        </p:grpSpPr>
        <p:sp>
          <p:nvSpPr>
            <p:cNvPr id="41" name="Rectangle 40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226" name="Group 45"/>
          <p:cNvGrpSpPr/>
          <p:nvPr/>
        </p:nvGrpSpPr>
        <p:grpSpPr>
          <a:xfrm>
            <a:off x="4035425" y="1195685"/>
            <a:ext cx="304800" cy="323850"/>
            <a:chOff x="4191000" y="4572000"/>
            <a:chExt cx="304800" cy="323850"/>
          </a:xfrm>
        </p:grpSpPr>
        <p:sp>
          <p:nvSpPr>
            <p:cNvPr id="47" name="Rectangle 46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227" name="Group 51"/>
          <p:cNvGrpSpPr/>
          <p:nvPr/>
        </p:nvGrpSpPr>
        <p:grpSpPr>
          <a:xfrm>
            <a:off x="546100" y="1862435"/>
            <a:ext cx="304800" cy="323850"/>
            <a:chOff x="4191000" y="4572000"/>
            <a:chExt cx="304800" cy="323850"/>
          </a:xfrm>
        </p:grpSpPr>
        <p:sp>
          <p:nvSpPr>
            <p:cNvPr id="53" name="Rectangle 52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228" name="Group 57"/>
          <p:cNvGrpSpPr/>
          <p:nvPr/>
        </p:nvGrpSpPr>
        <p:grpSpPr>
          <a:xfrm>
            <a:off x="1622425" y="1843385"/>
            <a:ext cx="304800" cy="323850"/>
            <a:chOff x="4191000" y="4572000"/>
            <a:chExt cx="304800" cy="323850"/>
          </a:xfrm>
        </p:grpSpPr>
        <p:sp>
          <p:nvSpPr>
            <p:cNvPr id="59" name="Rectangle 58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" name="Straight Connector 61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230" name="Group 63"/>
          <p:cNvGrpSpPr/>
          <p:nvPr/>
        </p:nvGrpSpPr>
        <p:grpSpPr>
          <a:xfrm>
            <a:off x="2692400" y="1862435"/>
            <a:ext cx="304800" cy="323850"/>
            <a:chOff x="4191000" y="4572000"/>
            <a:chExt cx="304800" cy="323850"/>
          </a:xfrm>
        </p:grpSpPr>
        <p:sp>
          <p:nvSpPr>
            <p:cNvPr id="65" name="Rectangle 64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8" name="Straight Connector 67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cxnSp>
      </p:grpSp>
      <p:grpSp>
        <p:nvGrpSpPr>
          <p:cNvPr id="231" name="Group 69"/>
          <p:cNvGrpSpPr/>
          <p:nvPr/>
        </p:nvGrpSpPr>
        <p:grpSpPr>
          <a:xfrm>
            <a:off x="3768725" y="1843385"/>
            <a:ext cx="304800" cy="323850"/>
            <a:chOff x="4191000" y="4572000"/>
            <a:chExt cx="304800" cy="323850"/>
          </a:xfrm>
        </p:grpSpPr>
        <p:sp>
          <p:nvSpPr>
            <p:cNvPr id="71" name="Rectangle 70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4" name="Straight Connector 73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235" name="Group 75"/>
          <p:cNvGrpSpPr/>
          <p:nvPr/>
        </p:nvGrpSpPr>
        <p:grpSpPr>
          <a:xfrm>
            <a:off x="1063625" y="2491085"/>
            <a:ext cx="304800" cy="323850"/>
            <a:chOff x="4191000" y="4572000"/>
            <a:chExt cx="304800" cy="323850"/>
          </a:xfrm>
        </p:grpSpPr>
        <p:sp>
          <p:nvSpPr>
            <p:cNvPr id="77" name="Rectangle 76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0" name="Straight Connector 79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237" name="Group 81"/>
          <p:cNvGrpSpPr/>
          <p:nvPr/>
        </p:nvGrpSpPr>
        <p:grpSpPr>
          <a:xfrm>
            <a:off x="3273425" y="2491085"/>
            <a:ext cx="304800" cy="323850"/>
            <a:chOff x="4191000" y="4572000"/>
            <a:chExt cx="304800" cy="323850"/>
          </a:xfrm>
        </p:grpSpPr>
        <p:sp>
          <p:nvSpPr>
            <p:cNvPr id="83" name="Rectangle 82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6" name="Straight Connector 85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cxnSp>
      </p:grpSp>
      <p:grpSp>
        <p:nvGrpSpPr>
          <p:cNvPr id="238" name="Group 87"/>
          <p:cNvGrpSpPr/>
          <p:nvPr/>
        </p:nvGrpSpPr>
        <p:grpSpPr>
          <a:xfrm>
            <a:off x="2178050" y="3161010"/>
            <a:ext cx="304800" cy="323850"/>
            <a:chOff x="4191000" y="4572000"/>
            <a:chExt cx="304800" cy="323850"/>
          </a:xfrm>
        </p:grpSpPr>
        <p:sp>
          <p:nvSpPr>
            <p:cNvPr id="89" name="Rectangle 88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2" name="Straight Connector 91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cxnSp>
      </p:grpSp>
      <p:cxnSp>
        <p:nvCxnSpPr>
          <p:cNvPr id="94" name="Straight Connector 93"/>
          <p:cNvCxnSpPr/>
          <p:nvPr/>
        </p:nvCxnSpPr>
        <p:spPr>
          <a:xfrm flipH="1" flipV="1">
            <a:off x="1216025" y="2814935"/>
            <a:ext cx="1114426" cy="28575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V="1">
            <a:off x="2330452" y="2814935"/>
            <a:ext cx="1095375" cy="285750"/>
          </a:xfrm>
          <a:prstGeom prst="line">
            <a:avLst/>
          </a:prstGeom>
          <a:ln/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77" idx="0"/>
          </p:cNvCxnSpPr>
          <p:nvPr/>
        </p:nvCxnSpPr>
        <p:spPr>
          <a:xfrm flipH="1" flipV="1">
            <a:off x="698502" y="2205335"/>
            <a:ext cx="517525" cy="28575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>
            <a:off x="1216027" y="2205335"/>
            <a:ext cx="517525" cy="28575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H="1" flipV="1">
            <a:off x="2892427" y="2186285"/>
            <a:ext cx="517525" cy="285750"/>
          </a:xfrm>
          <a:prstGeom prst="line">
            <a:avLst/>
          </a:prstGeom>
          <a:ln/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>
            <a:off x="3409952" y="2186285"/>
            <a:ext cx="517525" cy="28575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53" idx="0"/>
          </p:cNvCxnSpPr>
          <p:nvPr/>
        </p:nvCxnSpPr>
        <p:spPr>
          <a:xfrm flipH="1" flipV="1">
            <a:off x="454026" y="1519534"/>
            <a:ext cx="244474" cy="34290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V="1">
            <a:off x="712788" y="1513184"/>
            <a:ext cx="244474" cy="34290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H="1" flipV="1">
            <a:off x="1531939" y="1500484"/>
            <a:ext cx="244474" cy="34290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V="1">
            <a:off x="1790701" y="1494134"/>
            <a:ext cx="244474" cy="34290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H="1" flipV="1">
            <a:off x="2593975" y="1532234"/>
            <a:ext cx="244474" cy="34290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H="1" flipV="1">
            <a:off x="3670301" y="1506834"/>
            <a:ext cx="244474" cy="34290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V="1">
            <a:off x="3929063" y="1500484"/>
            <a:ext cx="244474" cy="34290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39" name="Group 107"/>
          <p:cNvGrpSpPr/>
          <p:nvPr/>
        </p:nvGrpSpPr>
        <p:grpSpPr>
          <a:xfrm>
            <a:off x="4572000" y="1195685"/>
            <a:ext cx="304800" cy="323850"/>
            <a:chOff x="4191000" y="4572000"/>
            <a:chExt cx="304800" cy="323850"/>
          </a:xfrm>
        </p:grpSpPr>
        <p:sp>
          <p:nvSpPr>
            <p:cNvPr id="109" name="Rectangle 108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2" name="Straight Connector 111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240" name="Group 113"/>
          <p:cNvGrpSpPr/>
          <p:nvPr/>
        </p:nvGrpSpPr>
        <p:grpSpPr>
          <a:xfrm>
            <a:off x="5105400" y="1195685"/>
            <a:ext cx="304800" cy="323850"/>
            <a:chOff x="4191000" y="4572000"/>
            <a:chExt cx="304800" cy="323850"/>
          </a:xfrm>
        </p:grpSpPr>
        <p:sp>
          <p:nvSpPr>
            <p:cNvPr id="115" name="Rectangle 114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8" name="Straight Connector 117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241" name="Group 119"/>
          <p:cNvGrpSpPr/>
          <p:nvPr/>
        </p:nvGrpSpPr>
        <p:grpSpPr>
          <a:xfrm>
            <a:off x="5638800" y="1195685"/>
            <a:ext cx="304800" cy="323850"/>
            <a:chOff x="4191000" y="4572000"/>
            <a:chExt cx="304800" cy="323850"/>
          </a:xfrm>
        </p:grpSpPr>
        <p:sp>
          <p:nvSpPr>
            <p:cNvPr id="121" name="Rectangle 120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4" name="Straight Connector 123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242" name="Group 125"/>
          <p:cNvGrpSpPr/>
          <p:nvPr/>
        </p:nvGrpSpPr>
        <p:grpSpPr>
          <a:xfrm>
            <a:off x="6172200" y="1195685"/>
            <a:ext cx="304800" cy="323850"/>
            <a:chOff x="4191000" y="4572000"/>
            <a:chExt cx="304800" cy="323850"/>
          </a:xfrm>
        </p:grpSpPr>
        <p:sp>
          <p:nvSpPr>
            <p:cNvPr id="127" name="Rectangle 126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0" name="Straight Connector 129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243" name="Group 131"/>
          <p:cNvGrpSpPr/>
          <p:nvPr/>
        </p:nvGrpSpPr>
        <p:grpSpPr>
          <a:xfrm>
            <a:off x="6705600" y="1195685"/>
            <a:ext cx="304800" cy="323850"/>
            <a:chOff x="4191000" y="4572000"/>
            <a:chExt cx="304800" cy="323850"/>
          </a:xfrm>
        </p:grpSpPr>
        <p:sp>
          <p:nvSpPr>
            <p:cNvPr id="133" name="Rectangle 132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6" name="Straight Connector 135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244" name="Group 137"/>
          <p:cNvGrpSpPr/>
          <p:nvPr/>
        </p:nvGrpSpPr>
        <p:grpSpPr>
          <a:xfrm>
            <a:off x="7239000" y="1195685"/>
            <a:ext cx="304800" cy="323850"/>
            <a:chOff x="4191000" y="4572000"/>
            <a:chExt cx="304800" cy="323850"/>
          </a:xfrm>
        </p:grpSpPr>
        <p:sp>
          <p:nvSpPr>
            <p:cNvPr id="139" name="Rectangle 138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2" name="Straight Connector 141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245" name="Group 143"/>
          <p:cNvGrpSpPr/>
          <p:nvPr/>
        </p:nvGrpSpPr>
        <p:grpSpPr>
          <a:xfrm>
            <a:off x="7772400" y="1195685"/>
            <a:ext cx="304800" cy="323850"/>
            <a:chOff x="4191000" y="4572000"/>
            <a:chExt cx="304800" cy="323850"/>
          </a:xfrm>
        </p:grpSpPr>
        <p:sp>
          <p:nvSpPr>
            <p:cNvPr id="145" name="Rectangle 144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8" name="Straight Connector 147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246" name="Group 149"/>
          <p:cNvGrpSpPr/>
          <p:nvPr/>
        </p:nvGrpSpPr>
        <p:grpSpPr>
          <a:xfrm>
            <a:off x="8305800" y="1195685"/>
            <a:ext cx="304800" cy="323850"/>
            <a:chOff x="4191000" y="4572000"/>
            <a:chExt cx="304800" cy="323850"/>
          </a:xfrm>
        </p:grpSpPr>
        <p:sp>
          <p:nvSpPr>
            <p:cNvPr id="151" name="Rectangle 150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4" name="Straight Connector 153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247" name="Group 155"/>
          <p:cNvGrpSpPr/>
          <p:nvPr/>
        </p:nvGrpSpPr>
        <p:grpSpPr>
          <a:xfrm>
            <a:off x="4816475" y="1862435"/>
            <a:ext cx="304800" cy="323850"/>
            <a:chOff x="4191000" y="4572000"/>
            <a:chExt cx="304800" cy="323850"/>
          </a:xfrm>
        </p:grpSpPr>
        <p:sp>
          <p:nvSpPr>
            <p:cNvPr id="157" name="Rectangle 156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0" name="Straight Connector 159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248" name="Group 161"/>
          <p:cNvGrpSpPr/>
          <p:nvPr/>
        </p:nvGrpSpPr>
        <p:grpSpPr>
          <a:xfrm>
            <a:off x="5892800" y="1843385"/>
            <a:ext cx="304800" cy="323850"/>
            <a:chOff x="4191000" y="4572000"/>
            <a:chExt cx="304800" cy="323850"/>
          </a:xfrm>
        </p:grpSpPr>
        <p:sp>
          <p:nvSpPr>
            <p:cNvPr id="163" name="Rectangle 162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6" name="Straight Connector 165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249" name="Group 167"/>
          <p:cNvGrpSpPr/>
          <p:nvPr/>
        </p:nvGrpSpPr>
        <p:grpSpPr>
          <a:xfrm>
            <a:off x="6962775" y="1862435"/>
            <a:ext cx="304800" cy="323850"/>
            <a:chOff x="4191000" y="4572000"/>
            <a:chExt cx="304800" cy="323850"/>
          </a:xfrm>
        </p:grpSpPr>
        <p:sp>
          <p:nvSpPr>
            <p:cNvPr id="169" name="Rectangle 168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2" name="Straight Connector 171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250" name="Group 173"/>
          <p:cNvGrpSpPr/>
          <p:nvPr/>
        </p:nvGrpSpPr>
        <p:grpSpPr>
          <a:xfrm>
            <a:off x="8039100" y="1843385"/>
            <a:ext cx="304800" cy="323850"/>
            <a:chOff x="4191000" y="4572000"/>
            <a:chExt cx="304800" cy="323850"/>
          </a:xfrm>
        </p:grpSpPr>
        <p:sp>
          <p:nvSpPr>
            <p:cNvPr id="175" name="Rectangle 174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8" name="Straight Connector 177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251" name="Group 179"/>
          <p:cNvGrpSpPr/>
          <p:nvPr/>
        </p:nvGrpSpPr>
        <p:grpSpPr>
          <a:xfrm>
            <a:off x="5334000" y="2491085"/>
            <a:ext cx="304800" cy="323850"/>
            <a:chOff x="4191000" y="4572000"/>
            <a:chExt cx="304800" cy="323850"/>
          </a:xfrm>
        </p:grpSpPr>
        <p:sp>
          <p:nvSpPr>
            <p:cNvPr id="181" name="Rectangle 180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4" name="Straight Connector 183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252" name="Group 185"/>
          <p:cNvGrpSpPr/>
          <p:nvPr/>
        </p:nvGrpSpPr>
        <p:grpSpPr>
          <a:xfrm>
            <a:off x="7543800" y="2491085"/>
            <a:ext cx="304800" cy="323850"/>
            <a:chOff x="4191000" y="4572000"/>
            <a:chExt cx="304800" cy="323850"/>
          </a:xfrm>
        </p:grpSpPr>
        <p:sp>
          <p:nvSpPr>
            <p:cNvPr id="187" name="Rectangle 186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0" name="Straight Connector 189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253" name="Group 191"/>
          <p:cNvGrpSpPr/>
          <p:nvPr/>
        </p:nvGrpSpPr>
        <p:grpSpPr>
          <a:xfrm>
            <a:off x="6448425" y="3161010"/>
            <a:ext cx="304800" cy="323850"/>
            <a:chOff x="4191000" y="4572000"/>
            <a:chExt cx="304800" cy="323850"/>
          </a:xfrm>
        </p:grpSpPr>
        <p:sp>
          <p:nvSpPr>
            <p:cNvPr id="193" name="Rectangle 192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6" name="Straight Connector 195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97" name="Straight Connector 196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cxnSp>
        <p:nvCxnSpPr>
          <p:cNvPr id="198" name="Straight Connector 197"/>
          <p:cNvCxnSpPr/>
          <p:nvPr/>
        </p:nvCxnSpPr>
        <p:spPr>
          <a:xfrm flipH="1" flipV="1">
            <a:off x="5486400" y="2814935"/>
            <a:ext cx="1114426" cy="28575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/>
          <p:nvPr/>
        </p:nvCxnSpPr>
        <p:spPr>
          <a:xfrm flipV="1">
            <a:off x="6600827" y="2814935"/>
            <a:ext cx="1095375" cy="28575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>
            <a:stCxn id="181" idx="0"/>
          </p:cNvCxnSpPr>
          <p:nvPr/>
        </p:nvCxnSpPr>
        <p:spPr>
          <a:xfrm flipH="1" flipV="1">
            <a:off x="4968877" y="2205335"/>
            <a:ext cx="517525" cy="28575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/>
        </p:nvCxnSpPr>
        <p:spPr>
          <a:xfrm flipH="1">
            <a:off x="5486402" y="2205335"/>
            <a:ext cx="517525" cy="28575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 flipH="1" flipV="1">
            <a:off x="7162802" y="2186285"/>
            <a:ext cx="517525" cy="28575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 flipH="1">
            <a:off x="7680327" y="2186285"/>
            <a:ext cx="517525" cy="28575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>
            <a:stCxn id="157" idx="0"/>
          </p:cNvCxnSpPr>
          <p:nvPr/>
        </p:nvCxnSpPr>
        <p:spPr>
          <a:xfrm flipH="1" flipV="1">
            <a:off x="4724401" y="1519534"/>
            <a:ext cx="244474" cy="34290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/>
          <p:nvPr/>
        </p:nvCxnSpPr>
        <p:spPr>
          <a:xfrm flipV="1">
            <a:off x="4983163" y="1513184"/>
            <a:ext cx="244474" cy="34290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/>
          <p:nvPr/>
        </p:nvCxnSpPr>
        <p:spPr>
          <a:xfrm flipH="1" flipV="1">
            <a:off x="5802314" y="1500484"/>
            <a:ext cx="244474" cy="34290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/>
          <p:nvPr/>
        </p:nvCxnSpPr>
        <p:spPr>
          <a:xfrm flipV="1">
            <a:off x="6061076" y="1494134"/>
            <a:ext cx="244474" cy="34290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/>
          <p:nvPr/>
        </p:nvCxnSpPr>
        <p:spPr>
          <a:xfrm flipH="1" flipV="1">
            <a:off x="6864350" y="1532234"/>
            <a:ext cx="244474" cy="34290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/>
          <p:nvPr/>
        </p:nvCxnSpPr>
        <p:spPr>
          <a:xfrm flipV="1">
            <a:off x="7123112" y="1525884"/>
            <a:ext cx="244474" cy="34290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/>
          <p:nvPr/>
        </p:nvCxnSpPr>
        <p:spPr>
          <a:xfrm flipH="1" flipV="1">
            <a:off x="7940676" y="1506834"/>
            <a:ext cx="244474" cy="34290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/>
        </p:nvCxnSpPr>
        <p:spPr>
          <a:xfrm flipV="1">
            <a:off x="8199438" y="1500484"/>
            <a:ext cx="244474" cy="34290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54" name="Group 211"/>
          <p:cNvGrpSpPr/>
          <p:nvPr/>
        </p:nvGrpSpPr>
        <p:grpSpPr>
          <a:xfrm>
            <a:off x="4340225" y="4091285"/>
            <a:ext cx="304800" cy="323850"/>
            <a:chOff x="4191000" y="4572000"/>
            <a:chExt cx="304800" cy="323850"/>
          </a:xfrm>
        </p:grpSpPr>
        <p:sp>
          <p:nvSpPr>
            <p:cNvPr id="213" name="Rectangle 212"/>
            <p:cNvSpPr/>
            <p:nvPr/>
          </p:nvSpPr>
          <p:spPr>
            <a:xfrm>
              <a:off x="4191000" y="4572000"/>
              <a:ext cx="304800" cy="7620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4191000" y="4648200"/>
              <a:ext cx="304800" cy="7620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4191000" y="4724400"/>
              <a:ext cx="304800" cy="7620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6" name="Straight Connector 215"/>
            <p:cNvCxnSpPr/>
            <p:nvPr/>
          </p:nvCxnSpPr>
          <p:spPr>
            <a:xfrm>
              <a:off x="4191000" y="4762500"/>
              <a:ext cx="0" cy="133350"/>
            </a:xfrm>
            <a:prstGeom prst="lin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>
              <a:off x="4495800" y="4762500"/>
              <a:ext cx="0" cy="133350"/>
            </a:xfrm>
            <a:prstGeom prst="lin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cxnSp>
      </p:grpSp>
      <p:cxnSp>
        <p:nvCxnSpPr>
          <p:cNvPr id="218" name="Straight Connector 217"/>
          <p:cNvCxnSpPr/>
          <p:nvPr/>
        </p:nvCxnSpPr>
        <p:spPr>
          <a:xfrm flipH="1" flipV="1">
            <a:off x="2482851" y="3480748"/>
            <a:ext cx="2009774" cy="534336"/>
          </a:xfrm>
          <a:prstGeom prst="line">
            <a:avLst/>
          </a:prstGeom>
          <a:ln/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/>
          <p:nvPr/>
        </p:nvCxnSpPr>
        <p:spPr>
          <a:xfrm flipV="1">
            <a:off x="4492625" y="3480748"/>
            <a:ext cx="2108201" cy="534336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2" name="TextBox 231"/>
          <p:cNvSpPr txBox="1"/>
          <p:nvPr/>
        </p:nvSpPr>
        <p:spPr>
          <a:xfrm>
            <a:off x="199562" y="4089052"/>
            <a:ext cx="1183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 Rounded MT Bold" pitchFamily="34" charset="0"/>
              </a:rPr>
              <a:t>Server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199562" y="4618590"/>
            <a:ext cx="105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 Rounded MT Bold" pitchFamily="34" charset="0"/>
              </a:rPr>
              <a:t>Client</a:t>
            </a:r>
          </a:p>
        </p:txBody>
      </p:sp>
      <p:sp>
        <p:nvSpPr>
          <p:cNvPr id="234" name="Title 1"/>
          <p:cNvSpPr txBox="1">
            <a:spLocks/>
          </p:cNvSpPr>
          <p:nvPr/>
        </p:nvSpPr>
        <p:spPr>
          <a:xfrm>
            <a:off x="304800" y="-609600"/>
            <a:ext cx="81915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 smtClean="0">
                <a:solidFill>
                  <a:schemeClr val="accent5"/>
                </a:solidFill>
                <a:latin typeface="Arial Rounded MT Bold" pitchFamily="34" charset="0"/>
              </a:rPr>
              <a:t>Path ORAM Eviction </a:t>
            </a:r>
            <a:endParaRPr lang="en-US" sz="3600" dirty="0">
              <a:solidFill>
                <a:schemeClr val="accent5"/>
              </a:solidFill>
              <a:latin typeface="Arial Rounded MT Bold" pitchFamily="34" charset="0"/>
            </a:endParaRPr>
          </a:p>
        </p:txBody>
      </p:sp>
      <p:sp>
        <p:nvSpPr>
          <p:cNvPr id="236" name="Rectangle 235"/>
          <p:cNvSpPr/>
          <p:nvPr/>
        </p:nvSpPr>
        <p:spPr>
          <a:xfrm>
            <a:off x="370376" y="5314869"/>
            <a:ext cx="2277818" cy="52970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0" dirty="0" smtClean="0">
                <a:solidFill>
                  <a:schemeClr val="tx1"/>
                </a:solidFill>
              </a:rPr>
              <a:t>Stash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71800" y="4934284"/>
            <a:ext cx="5870575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1"/>
                </a:solidFill>
                <a:latin typeface="Palatino Linotype" panose="02040502050505030304" pitchFamily="18" charset="0"/>
              </a:rPr>
              <a:t>stash = stash + path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1"/>
                </a:solidFill>
                <a:latin typeface="Palatino Linotype" panose="02040502050505030304" pitchFamily="18" charset="0"/>
              </a:rPr>
              <a:t>“aggressively” write back stash subject to invariant</a:t>
            </a: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E3B3F-3F5E-1944-9B1F-A10617C1582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90671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ORAM Metrics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F25215-25AD-48EA-9D0C-C980D60D8322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6800" y="2895600"/>
            <a:ext cx="30331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sz="3600" dirty="0"/>
              <a:t>Client storage</a:t>
            </a:r>
          </a:p>
        </p:txBody>
      </p:sp>
      <p:sp>
        <p:nvSpPr>
          <p:cNvPr id="6" name="Rectangle 5"/>
          <p:cNvSpPr/>
          <p:nvPr/>
        </p:nvSpPr>
        <p:spPr>
          <a:xfrm>
            <a:off x="2057400" y="4724400"/>
            <a:ext cx="2944636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sz="3200" dirty="0"/>
              <a:t>Server Storage</a:t>
            </a:r>
          </a:p>
        </p:txBody>
      </p:sp>
      <p:sp>
        <p:nvSpPr>
          <p:cNvPr id="7" name="Rectangle 6"/>
          <p:cNvSpPr/>
          <p:nvPr/>
        </p:nvSpPr>
        <p:spPr>
          <a:xfrm>
            <a:off x="3581400" y="1981200"/>
            <a:ext cx="30592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sz="4800" dirty="0"/>
              <a:t>Bandwidth</a:t>
            </a:r>
          </a:p>
        </p:txBody>
      </p:sp>
      <p:sp>
        <p:nvSpPr>
          <p:cNvPr id="8" name="Rectangle 7"/>
          <p:cNvSpPr/>
          <p:nvPr/>
        </p:nvSpPr>
        <p:spPr>
          <a:xfrm>
            <a:off x="2514600" y="3886200"/>
            <a:ext cx="1377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dirty="0" smtClean="0"/>
              <a:t>Round-trips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172200" y="3200400"/>
            <a:ext cx="1493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dirty="0" smtClean="0"/>
              <a:t>Computation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139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2057400" y="1600200"/>
            <a:ext cx="7010400" cy="35052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Metrics for SC-ORAM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F25215-25AD-48EA-9D0C-C980D60D8322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90270" y="2895600"/>
            <a:ext cx="17671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sz="2000" dirty="0"/>
              <a:t>Client storage</a:t>
            </a:r>
          </a:p>
        </p:txBody>
      </p:sp>
      <p:sp>
        <p:nvSpPr>
          <p:cNvPr id="6" name="Rectangle 5"/>
          <p:cNvSpPr/>
          <p:nvPr/>
        </p:nvSpPr>
        <p:spPr>
          <a:xfrm>
            <a:off x="2590800" y="5177135"/>
            <a:ext cx="22546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sz="2400" dirty="0"/>
              <a:t>Server Storage</a:t>
            </a:r>
          </a:p>
        </p:txBody>
      </p:sp>
      <p:sp>
        <p:nvSpPr>
          <p:cNvPr id="7" name="Rectangle 6"/>
          <p:cNvSpPr/>
          <p:nvPr/>
        </p:nvSpPr>
        <p:spPr>
          <a:xfrm>
            <a:off x="3581400" y="1981200"/>
            <a:ext cx="25801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sz="4000" dirty="0"/>
              <a:t>Bandwidth</a:t>
            </a:r>
          </a:p>
        </p:txBody>
      </p:sp>
      <p:sp>
        <p:nvSpPr>
          <p:cNvPr id="8" name="Rectangle 7"/>
          <p:cNvSpPr/>
          <p:nvPr/>
        </p:nvSpPr>
        <p:spPr>
          <a:xfrm>
            <a:off x="967654" y="4338935"/>
            <a:ext cx="17755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sz="2400" dirty="0" smtClean="0"/>
              <a:t>Round-trips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2405384" y="2743200"/>
            <a:ext cx="651001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sz="8000" b="1" dirty="0" smtClean="0"/>
              <a:t>Computation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187892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243859" cy="7294305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1463040" rIns="1463040" rtlCol="0">
            <a:spAutoFit/>
          </a:bodyPr>
          <a:lstStyle/>
          <a:p>
            <a:pPr algn="ctr"/>
            <a:endParaRPr lang="en-US" sz="4800" dirty="0" smtClean="0">
              <a:solidFill>
                <a:schemeClr val="bg1"/>
              </a:solidFill>
            </a:endParaRPr>
          </a:p>
          <a:p>
            <a:pPr algn="ctr"/>
            <a:endParaRPr lang="en-US" sz="2400" dirty="0" smtClean="0">
              <a:solidFill>
                <a:schemeClr val="bg1"/>
              </a:solidFill>
            </a:endParaRPr>
          </a:p>
          <a:p>
            <a:pPr algn="ctr"/>
            <a:endParaRPr lang="en-US" sz="3200" dirty="0">
              <a:solidFill>
                <a:schemeClr val="bg1"/>
              </a:solidFill>
            </a:endParaRPr>
          </a:p>
          <a:p>
            <a:pPr algn="ctr"/>
            <a:r>
              <a:rPr lang="en-US" sz="7200" dirty="0" smtClean="0">
                <a:solidFill>
                  <a:schemeClr val="bg1"/>
                </a:solidFill>
              </a:rPr>
              <a:t>Goal</a:t>
            </a:r>
            <a:endParaRPr lang="en-US" sz="4800" dirty="0" smtClean="0">
              <a:solidFill>
                <a:schemeClr val="bg1"/>
              </a:solidFill>
            </a:endParaRPr>
          </a:p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Design a </a:t>
            </a:r>
            <a:r>
              <a:rPr lang="en-US" sz="4800" dirty="0">
                <a:solidFill>
                  <a:schemeClr val="accent5"/>
                </a:solidFill>
              </a:rPr>
              <a:t>small eviction circuit</a:t>
            </a:r>
            <a:r>
              <a:rPr lang="en-US" sz="4800" dirty="0">
                <a:solidFill>
                  <a:schemeClr val="bg1"/>
                </a:solidFill>
              </a:rPr>
              <a:t> and yet preserve its </a:t>
            </a:r>
            <a:r>
              <a:rPr lang="en-US" sz="4800" dirty="0">
                <a:solidFill>
                  <a:srgbClr val="4BACC6"/>
                </a:solidFill>
              </a:rPr>
              <a:t>effectiveness</a:t>
            </a:r>
            <a:r>
              <a:rPr lang="en-US" sz="4800" dirty="0" smtClean="0">
                <a:solidFill>
                  <a:schemeClr val="bg1"/>
                </a:solidFill>
              </a:rPr>
              <a:t>.</a:t>
            </a:r>
          </a:p>
          <a:p>
            <a:pPr algn="ctr"/>
            <a:endParaRPr lang="en-US" sz="4800" dirty="0" smtClean="0">
              <a:solidFill>
                <a:schemeClr val="bg1"/>
              </a:solidFill>
            </a:endParaRPr>
          </a:p>
          <a:p>
            <a:pPr algn="ctr"/>
            <a:endParaRPr lang="en-US" sz="4800" dirty="0">
              <a:solidFill>
                <a:schemeClr val="bg1"/>
              </a:solidFill>
            </a:endParaRPr>
          </a:p>
          <a:p>
            <a:pPr algn="ctr"/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E3B3F-3F5E-1944-9B1F-A10617C1582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5713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Extensible Library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F25215-25AD-48EA-9D0C-C980D60D832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1143000" y="4511675"/>
            <a:ext cx="7772400" cy="1371600"/>
            <a:chOff x="1219200" y="4664075"/>
            <a:chExt cx="7772400" cy="1371600"/>
          </a:xfrm>
        </p:grpSpPr>
        <p:sp>
          <p:nvSpPr>
            <p:cNvPr id="31" name="Rectangle 30"/>
            <p:cNvSpPr/>
            <p:nvPr/>
          </p:nvSpPr>
          <p:spPr>
            <a:xfrm>
              <a:off x="1219200" y="4664075"/>
              <a:ext cx="7772400" cy="1371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1714659" y="4953000"/>
              <a:ext cx="1466741" cy="743227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/>
                <a:t>AND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533988" y="4965232"/>
              <a:ext cx="1466741" cy="743227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 smtClean="0"/>
                <a:t>XOR</a:t>
              </a:r>
              <a:endParaRPr lang="en-US" sz="4000" b="1" dirty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5362788" y="4965232"/>
              <a:ext cx="1466741" cy="743227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 smtClean="0"/>
                <a:t>OR</a:t>
              </a:r>
              <a:endParaRPr lang="en-US" sz="4000" b="1" dirty="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200999" y="4956760"/>
              <a:ext cx="1333401" cy="743227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 smtClean="0"/>
                <a:t>NOT</a:t>
              </a:r>
              <a:endParaRPr lang="en-US" sz="4000" b="1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143000" y="3003428"/>
            <a:ext cx="7772400" cy="1508760"/>
            <a:chOff x="1219200" y="3155828"/>
            <a:chExt cx="7772400" cy="1508760"/>
          </a:xfrm>
        </p:grpSpPr>
        <p:sp>
          <p:nvSpPr>
            <p:cNvPr id="32" name="Rectangle 31"/>
            <p:cNvSpPr/>
            <p:nvPr/>
          </p:nvSpPr>
          <p:spPr>
            <a:xfrm>
              <a:off x="1219200" y="3155828"/>
              <a:ext cx="7772400" cy="150876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1372178" y="3569695"/>
              <a:ext cx="1092958" cy="61423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dirty="0" smtClean="0"/>
                <a:t>add</a:t>
              </a:r>
              <a:endParaRPr lang="en-US" sz="4000" dirty="0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2555615" y="3581927"/>
              <a:ext cx="1101985" cy="61423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dirty="0" smtClean="0"/>
                <a:t>sub</a:t>
              </a:r>
              <a:endParaRPr lang="en-US" sz="4000" dirty="0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3735903" y="3581927"/>
              <a:ext cx="1333401" cy="61423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dirty="0" err="1" smtClean="0"/>
                <a:t>mult</a:t>
              </a:r>
              <a:endParaRPr lang="en-US" sz="4000" dirty="0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5159783" y="3573455"/>
              <a:ext cx="1101985" cy="61423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dirty="0" smtClean="0"/>
                <a:t>div</a:t>
              </a:r>
              <a:endParaRPr lang="en-US" sz="4000" dirty="0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6331616" y="3581400"/>
              <a:ext cx="1212184" cy="61423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dirty="0" smtClean="0"/>
                <a:t>mux</a:t>
              </a:r>
              <a:endParaRPr lang="en-US" sz="4000" dirty="0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7622150" y="3581400"/>
              <a:ext cx="1212184" cy="61423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dirty="0" err="1" smtClean="0"/>
                <a:t>cmp</a:t>
              </a:r>
              <a:endParaRPr lang="en-US" sz="4000" dirty="0"/>
            </a:p>
          </p:txBody>
        </p:sp>
      </p:grpSp>
      <p:sp>
        <p:nvSpPr>
          <p:cNvPr id="28" name="Snip Single Corner Rectangle 27"/>
          <p:cNvSpPr/>
          <p:nvPr/>
        </p:nvSpPr>
        <p:spPr>
          <a:xfrm>
            <a:off x="1487904" y="1828800"/>
            <a:ext cx="1524000" cy="1143000"/>
          </a:xfrm>
          <a:prstGeom prst="snip1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AES</a:t>
            </a:r>
            <a:endParaRPr lang="en-US" sz="4400" dirty="0"/>
          </a:p>
        </p:txBody>
      </p:sp>
      <p:sp>
        <p:nvSpPr>
          <p:cNvPr id="29" name="Snip Single Corner Rectangle 28"/>
          <p:cNvSpPr/>
          <p:nvPr/>
        </p:nvSpPr>
        <p:spPr>
          <a:xfrm>
            <a:off x="3264487" y="1828800"/>
            <a:ext cx="3593513" cy="1143000"/>
          </a:xfrm>
          <a:prstGeom prst="snip1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Edit-Distance</a:t>
            </a:r>
            <a:endParaRPr lang="en-US" sz="4400" dirty="0"/>
          </a:p>
        </p:txBody>
      </p:sp>
      <p:sp>
        <p:nvSpPr>
          <p:cNvPr id="30" name="Snip Single Corner Rectangle 29"/>
          <p:cNvSpPr/>
          <p:nvPr/>
        </p:nvSpPr>
        <p:spPr>
          <a:xfrm>
            <a:off x="7086600" y="1828800"/>
            <a:ext cx="1524000" cy="1143000"/>
          </a:xfrm>
          <a:prstGeom prst="snip1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PSI</a:t>
            </a:r>
            <a:endParaRPr lang="en-US" sz="4400" dirty="0"/>
          </a:p>
        </p:txBody>
      </p:sp>
      <p:grpSp>
        <p:nvGrpSpPr>
          <p:cNvPr id="44" name="Group 43"/>
          <p:cNvGrpSpPr/>
          <p:nvPr/>
        </p:nvGrpSpPr>
        <p:grpSpPr>
          <a:xfrm>
            <a:off x="990600" y="2908968"/>
            <a:ext cx="8027736" cy="3048000"/>
            <a:chOff x="914400" y="2958432"/>
            <a:chExt cx="8090568" cy="3048000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927768" y="2958432"/>
              <a:ext cx="0" cy="3048000"/>
            </a:xfrm>
            <a:prstGeom prst="line">
              <a:avLst/>
            </a:prstGeom>
            <a:ln w="3810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927768" y="6006432"/>
              <a:ext cx="8077200" cy="0"/>
            </a:xfrm>
            <a:prstGeom prst="line">
              <a:avLst/>
            </a:prstGeom>
            <a:ln w="3810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9004968" y="2958432"/>
              <a:ext cx="0" cy="3048000"/>
            </a:xfrm>
            <a:prstGeom prst="line">
              <a:avLst/>
            </a:prstGeom>
            <a:ln w="3810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914400" y="2971800"/>
              <a:ext cx="8077200" cy="0"/>
            </a:xfrm>
            <a:prstGeom prst="line">
              <a:avLst/>
            </a:prstGeom>
            <a:ln w="38100" cmpd="sng">
              <a:solidFill>
                <a:schemeClr val="accent2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/>
          <p:cNvSpPr txBox="1"/>
          <p:nvPr/>
        </p:nvSpPr>
        <p:spPr>
          <a:xfrm rot="16200000">
            <a:off x="-382038" y="4087045"/>
            <a:ext cx="1823436" cy="76944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400" b="1" dirty="0" smtClean="0"/>
              <a:t>Library</a:t>
            </a:r>
            <a:endParaRPr lang="en-US" sz="4400" b="1" dirty="0"/>
          </a:p>
        </p:txBody>
      </p:sp>
      <p:sp>
        <p:nvSpPr>
          <p:cNvPr id="47" name="TextBox 46"/>
          <p:cNvSpPr txBox="1"/>
          <p:nvPr/>
        </p:nvSpPr>
        <p:spPr>
          <a:xfrm rot="16200000">
            <a:off x="-28962" y="1887439"/>
            <a:ext cx="1132166" cy="76944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400" b="1" dirty="0" smtClean="0"/>
              <a:t>App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59150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45" grpId="0" animBg="1"/>
      <p:bldP spid="4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3919" y="255171"/>
            <a:ext cx="8229600" cy="1143000"/>
          </a:xfrm>
        </p:spPr>
        <p:txBody>
          <a:bodyPr>
            <a:normAutofit/>
          </a:bodyPr>
          <a:lstStyle/>
          <a:p>
            <a:pPr defTabSz="914400"/>
            <a:r>
              <a:rPr lang="en-US" b="1" dirty="0">
                <a:solidFill>
                  <a:schemeClr val="accent1"/>
                </a:solidFill>
                <a:ea typeface="+mn-ea"/>
              </a:rPr>
              <a:t>Path ORAM eviction</a:t>
            </a:r>
          </a:p>
        </p:txBody>
      </p:sp>
      <p:pic>
        <p:nvPicPr>
          <p:cNvPr id="4" name="Content Placeholder 3" descr="Screenshot 2014-10-31 13.20.35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" t="43434" r="2576" b="6003"/>
          <a:stretch/>
        </p:blipFill>
        <p:spPr>
          <a:xfrm>
            <a:off x="652824" y="1661826"/>
            <a:ext cx="7928855" cy="2600718"/>
          </a:xfrm>
        </p:spPr>
      </p:pic>
      <p:sp>
        <p:nvSpPr>
          <p:cNvPr id="6" name="TextBox 5"/>
          <p:cNvSpPr txBox="1"/>
          <p:nvPr/>
        </p:nvSpPr>
        <p:spPr>
          <a:xfrm>
            <a:off x="6942137" y="6174229"/>
            <a:ext cx="3070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D: word size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N: number of words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E3B3F-3F5E-1944-9B1F-A10617C15820}" type="slidenum">
              <a:rPr lang="en-US" smtClean="0"/>
              <a:t>40</a:t>
            </a:fld>
            <a:endParaRPr lang="en-US"/>
          </a:p>
        </p:txBody>
      </p:sp>
      <p:sp>
        <p:nvSpPr>
          <p:cNvPr id="9" name="Cloud Callout 8"/>
          <p:cNvSpPr/>
          <p:nvPr/>
        </p:nvSpPr>
        <p:spPr>
          <a:xfrm>
            <a:off x="6667840" y="0"/>
            <a:ext cx="2949575" cy="1678658"/>
          </a:xfrm>
          <a:prstGeom prst="cloudCallout">
            <a:avLst>
              <a:gd name="adj1" fmla="val -62076"/>
              <a:gd name="adj2" fmla="val 1551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Most </a:t>
            </a:r>
            <a:r>
              <a:rPr lang="en-US" sz="3200" dirty="0">
                <a:solidFill>
                  <a:srgbClr val="000000"/>
                </a:solidFill>
              </a:rPr>
              <a:t>aggressive 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355474" y="2419684"/>
            <a:ext cx="802105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284103" y="3120172"/>
            <a:ext cx="452767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13955" y="4394297"/>
            <a:ext cx="712172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dobe Hebrew"/>
                <a:cs typeface="Adobe Hebrew"/>
              </a:rPr>
              <a:t>A </a:t>
            </a:r>
            <a:r>
              <a:rPr lang="en-US" sz="3200" i="1" dirty="0" smtClean="0">
                <a:latin typeface="Times New Roman"/>
                <a:cs typeface="Times New Roman"/>
              </a:rPr>
              <a:t>O</a:t>
            </a:r>
            <a:r>
              <a:rPr lang="en-US" sz="3200" dirty="0" smtClean="0">
                <a:latin typeface="Adobe Hebrew"/>
                <a:cs typeface="Adobe Hebrew"/>
              </a:rPr>
              <a:t>(</a:t>
            </a:r>
            <a:r>
              <a:rPr lang="en-US" sz="3200" i="1" dirty="0" smtClean="0">
                <a:latin typeface="Times"/>
                <a:cs typeface="Times"/>
              </a:rPr>
              <a:t>L</a:t>
            </a:r>
            <a:r>
              <a:rPr lang="en-US" sz="3200" i="1" baseline="30000" dirty="0" smtClean="0">
                <a:latin typeface="Times"/>
                <a:cs typeface="Times"/>
              </a:rPr>
              <a:t>2</a:t>
            </a:r>
            <a:r>
              <a:rPr lang="en-US" sz="3200" dirty="0" smtClean="0">
                <a:latin typeface="Adobe Hebrew"/>
                <a:cs typeface="Adobe Hebrew"/>
              </a:rPr>
              <a:t>)-size circuit per eviction</a:t>
            </a:r>
            <a:endParaRPr lang="en-US" sz="3200" dirty="0" smtClean="0"/>
          </a:p>
        </p:txBody>
      </p:sp>
      <p:grpSp>
        <p:nvGrpSpPr>
          <p:cNvPr id="13" name="Group 12"/>
          <p:cNvGrpSpPr/>
          <p:nvPr/>
        </p:nvGrpSpPr>
        <p:grpSpPr>
          <a:xfrm>
            <a:off x="686699" y="4979073"/>
            <a:ext cx="7121726" cy="888273"/>
            <a:chOff x="686699" y="4979073"/>
            <a:chExt cx="7121726" cy="888273"/>
          </a:xfrm>
        </p:grpSpPr>
        <p:sp>
          <p:nvSpPr>
            <p:cNvPr id="5" name="TextBox 4"/>
            <p:cNvSpPr txBox="1"/>
            <p:nvPr/>
          </p:nvSpPr>
          <p:spPr>
            <a:xfrm>
              <a:off x="686699" y="5282570"/>
              <a:ext cx="7121726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FFFF"/>
                  </a:solidFill>
                  <a:latin typeface="Adobe Hebrew"/>
                  <a:cs typeface="Adobe Hebrew"/>
                </a:rPr>
                <a:t>A </a:t>
              </a:r>
              <a:r>
                <a:rPr lang="en-US" sz="3200" i="1" dirty="0" smtClean="0">
                  <a:solidFill>
                    <a:schemeClr val="accent3"/>
                  </a:solidFill>
                  <a:latin typeface="Times New Roman"/>
                  <a:cs typeface="Times New Roman"/>
                </a:rPr>
                <a:t>O</a:t>
              </a:r>
              <a:r>
                <a:rPr lang="en-US" sz="3200" dirty="0" smtClean="0">
                  <a:solidFill>
                    <a:schemeClr val="accent3"/>
                  </a:solidFill>
                  <a:latin typeface="Adobe Hebrew"/>
                  <a:cs typeface="Adobe Hebrew"/>
                </a:rPr>
                <a:t>(</a:t>
              </a:r>
              <a:r>
                <a:rPr lang="en-US" sz="3200" i="1" dirty="0" smtClean="0">
                  <a:solidFill>
                    <a:schemeClr val="accent3"/>
                  </a:solidFill>
                  <a:latin typeface="Times"/>
                  <a:cs typeface="Times"/>
                </a:rPr>
                <a:t>L</a:t>
              </a:r>
              <a:r>
                <a:rPr lang="en-US" sz="3200" i="1" baseline="30000" dirty="0" smtClean="0">
                  <a:solidFill>
                    <a:schemeClr val="accent3"/>
                  </a:solidFill>
                  <a:latin typeface="Times"/>
                  <a:cs typeface="Times"/>
                </a:rPr>
                <a:t> </a:t>
              </a:r>
              <a:r>
                <a:rPr lang="en-US" sz="3200" dirty="0" err="1" smtClean="0">
                  <a:solidFill>
                    <a:schemeClr val="accent3"/>
                  </a:solidFill>
                  <a:latin typeface="Times"/>
                  <a:cs typeface="Times"/>
                </a:rPr>
                <a:t>log</a:t>
              </a:r>
              <a:r>
                <a:rPr lang="en-US" sz="3200" i="1" dirty="0" err="1" smtClean="0">
                  <a:solidFill>
                    <a:schemeClr val="accent3"/>
                  </a:solidFill>
                  <a:latin typeface="Times"/>
                  <a:cs typeface="Times"/>
                </a:rPr>
                <a:t>L</a:t>
              </a:r>
              <a:r>
                <a:rPr lang="en-US" sz="3200" dirty="0" smtClean="0">
                  <a:solidFill>
                    <a:schemeClr val="accent3"/>
                  </a:solidFill>
                  <a:latin typeface="Adobe Hebrew"/>
                  <a:cs typeface="Adobe Hebrew"/>
                </a:rPr>
                <a:t>)</a:t>
              </a:r>
              <a:r>
                <a:rPr lang="en-US" sz="3200" dirty="0" smtClean="0">
                  <a:solidFill>
                    <a:schemeClr val="bg1"/>
                  </a:solidFill>
                  <a:latin typeface="Adobe Hebrew"/>
                  <a:cs typeface="Adobe Hebrew"/>
                </a:rPr>
                <a:t>-size circuit per eviction</a:t>
              </a:r>
              <a:endParaRPr lang="en-US" sz="3200" dirty="0" smtClean="0">
                <a:solidFill>
                  <a:schemeClr val="bg1"/>
                </a:solidFill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1764632" y="4979073"/>
              <a:ext cx="0" cy="35492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984772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495630" y="0"/>
            <a:ext cx="10098476" cy="7171194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1463040" rIns="1463040" rtlCol="0">
            <a:spAutoFit/>
          </a:bodyPr>
          <a:lstStyle/>
          <a:p>
            <a:pPr algn="ctr"/>
            <a:endParaRPr lang="en-US" sz="1600" b="1" dirty="0" smtClean="0">
              <a:solidFill>
                <a:schemeClr val="bg1"/>
              </a:solidFill>
              <a:latin typeface="Adobe Hebrew"/>
              <a:cs typeface="Adobe Hebrew"/>
            </a:endParaRPr>
          </a:p>
          <a:p>
            <a:pPr algn="ctr"/>
            <a:endParaRPr lang="en-US" sz="4400" b="1" dirty="0">
              <a:solidFill>
                <a:schemeClr val="bg1"/>
              </a:solidFill>
              <a:latin typeface="Adobe Hebrew"/>
              <a:cs typeface="Adobe Hebrew"/>
            </a:endParaRPr>
          </a:p>
          <a:p>
            <a:pPr algn="ctr"/>
            <a:endParaRPr lang="en-US" sz="4000" b="1" dirty="0" smtClean="0">
              <a:solidFill>
                <a:schemeClr val="bg1"/>
              </a:solidFill>
              <a:latin typeface="Adobe Hebrew"/>
              <a:cs typeface="Adobe Hebrew"/>
            </a:endParaRPr>
          </a:p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Adobe Hebrew"/>
                <a:cs typeface="Adobe Hebrew"/>
              </a:rPr>
              <a:t>Can we evict by scanning the path </a:t>
            </a:r>
            <a:r>
              <a:rPr lang="en-US" sz="7200" b="1" dirty="0" smtClean="0">
                <a:solidFill>
                  <a:srgbClr val="4BACC6"/>
                </a:solidFill>
                <a:latin typeface="Adobe Hebrew"/>
                <a:cs typeface="Adobe Hebrew"/>
              </a:rPr>
              <a:t>constant </a:t>
            </a:r>
            <a:r>
              <a:rPr lang="en-US" sz="4800" b="1" dirty="0" smtClean="0">
                <a:solidFill>
                  <a:schemeClr val="bg1"/>
                </a:solidFill>
                <a:latin typeface="Adobe Hebrew"/>
                <a:cs typeface="Adobe Hebrew"/>
              </a:rPr>
              <a:t>number of times?</a:t>
            </a:r>
            <a:endParaRPr lang="en-US" sz="4800" b="1" dirty="0">
              <a:solidFill>
                <a:schemeClr val="bg1"/>
              </a:solidFill>
              <a:latin typeface="Adobe Hebrew"/>
              <a:cs typeface="Adobe Hebrew"/>
            </a:endParaRPr>
          </a:p>
          <a:p>
            <a:pPr algn="ctr"/>
            <a:endParaRPr lang="en-US" sz="4800" b="1" dirty="0" smtClean="0">
              <a:solidFill>
                <a:schemeClr val="bg1"/>
              </a:solidFill>
              <a:latin typeface="Adobe Hebrew"/>
              <a:cs typeface="Adobe Hebrew"/>
            </a:endParaRPr>
          </a:p>
          <a:p>
            <a:pPr algn="ctr"/>
            <a:endParaRPr lang="en-US" sz="4800" b="1" smtClean="0">
              <a:solidFill>
                <a:schemeClr val="bg1"/>
              </a:solidFill>
              <a:latin typeface="Adobe Hebrew"/>
              <a:cs typeface="Adobe Hebrew"/>
            </a:endParaRPr>
          </a:p>
          <a:p>
            <a:pPr algn="ctr"/>
            <a:endParaRPr lang="en-US" sz="4800" b="1" dirty="0" smtClean="0">
              <a:solidFill>
                <a:schemeClr val="bg1"/>
              </a:solidFill>
              <a:latin typeface="Adobe Hebrew"/>
              <a:cs typeface="Adobe Hebrew"/>
            </a:endParaRPr>
          </a:p>
          <a:p>
            <a:pPr algn="ctr"/>
            <a:endParaRPr lang="en-US" sz="4800" b="1" dirty="0" smtClean="0">
              <a:solidFill>
                <a:schemeClr val="bg1"/>
              </a:solidFill>
              <a:latin typeface="Adobe Hebrew"/>
              <a:cs typeface="Adobe Hebrew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E3B3F-3F5E-1944-9B1F-A10617C1582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69943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914400"/>
            <a:r>
              <a:rPr lang="en-US" sz="3200" b="1" dirty="0">
                <a:solidFill>
                  <a:schemeClr val="accent1"/>
                </a:solidFill>
                <a:ea typeface="+mn-ea"/>
              </a:rPr>
              <a:t>SCORAM: heuristic approach:</a:t>
            </a:r>
            <a:br>
              <a:rPr lang="en-US" sz="3200" b="1" dirty="0">
                <a:solidFill>
                  <a:schemeClr val="accent1"/>
                </a:solidFill>
                <a:ea typeface="+mn-ea"/>
              </a:rPr>
            </a:br>
            <a:r>
              <a:rPr lang="en-US" sz="3200" b="1" dirty="0" smtClean="0">
                <a:solidFill>
                  <a:schemeClr val="accent1"/>
                </a:solidFill>
                <a:ea typeface="+mn-ea"/>
              </a:rPr>
              <a:t>Greedily push blocks upwards</a:t>
            </a:r>
            <a:endParaRPr lang="en-US" sz="3200" b="1" dirty="0">
              <a:solidFill>
                <a:schemeClr val="accent1"/>
              </a:solidFill>
              <a:ea typeface="+mn-e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97182" y="2170545"/>
            <a:ext cx="646545" cy="646545"/>
          </a:xfrm>
          <a:prstGeom prst="rect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292934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97182" y="2811318"/>
            <a:ext cx="646545" cy="646545"/>
          </a:xfrm>
          <a:prstGeom prst="rect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292934"/>
                </a:solidFill>
              </a:rPr>
              <a:t>3</a:t>
            </a:r>
            <a:endParaRPr lang="en-US" sz="3200" dirty="0">
              <a:solidFill>
                <a:srgbClr val="292934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50637" y="3457863"/>
            <a:ext cx="646545" cy="646545"/>
          </a:xfrm>
          <a:prstGeom prst="rect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292934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97182" y="3457863"/>
            <a:ext cx="646545" cy="646545"/>
          </a:xfrm>
          <a:prstGeom prst="rect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292934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50637" y="4104408"/>
            <a:ext cx="646545" cy="646545"/>
          </a:xfrm>
          <a:prstGeom prst="rect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292934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97182" y="4104408"/>
            <a:ext cx="646545" cy="646545"/>
          </a:xfrm>
          <a:prstGeom prst="rect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292934"/>
                </a:solidFill>
              </a:rPr>
              <a:t>2</a:t>
            </a:r>
            <a:endParaRPr lang="en-US" sz="3200" dirty="0">
              <a:solidFill>
                <a:srgbClr val="292934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50637" y="4750953"/>
            <a:ext cx="646545" cy="646545"/>
          </a:xfrm>
          <a:prstGeom prst="rect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292934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97182" y="4750953"/>
            <a:ext cx="646545" cy="646545"/>
          </a:xfrm>
          <a:prstGeom prst="rect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292934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00358" y="2892140"/>
            <a:ext cx="31304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92934"/>
                </a:solidFill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00358" y="4268478"/>
            <a:ext cx="31304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92934"/>
                </a:solidFill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00358" y="3552539"/>
            <a:ext cx="31304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92934"/>
                </a:solidFill>
              </a:rPr>
              <a:t>2</a:t>
            </a:r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00358" y="4889622"/>
            <a:ext cx="338629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92934"/>
                </a:solidFill>
              </a:rPr>
              <a:t>S</a:t>
            </a:r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00358" y="2303321"/>
            <a:ext cx="31304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92934"/>
                </a:solidFill>
              </a:rPr>
              <a:t>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050637" y="2811318"/>
            <a:ext cx="646545" cy="646545"/>
          </a:xfrm>
          <a:prstGeom prst="rect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292934"/>
                </a:solidFill>
              </a:rPr>
              <a:t>4</a:t>
            </a:r>
            <a:endParaRPr lang="en-US" sz="3200" dirty="0">
              <a:solidFill>
                <a:srgbClr val="292934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050637" y="2170544"/>
            <a:ext cx="646545" cy="646545"/>
          </a:xfrm>
          <a:prstGeom prst="rect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292934"/>
              </a:solidFill>
            </a:endParaRPr>
          </a:p>
        </p:txBody>
      </p:sp>
      <p:sp>
        <p:nvSpPr>
          <p:cNvPr id="24" name="Left Arrow 23"/>
          <p:cNvSpPr/>
          <p:nvPr/>
        </p:nvSpPr>
        <p:spPr>
          <a:xfrm>
            <a:off x="3805546" y="5062684"/>
            <a:ext cx="1581728" cy="19627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183464" y="4774172"/>
            <a:ext cx="412893" cy="58477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292934"/>
                </a:solidFill>
              </a:rPr>
              <a:t>4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182094" y="4153028"/>
            <a:ext cx="412893" cy="58477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292934"/>
                </a:solidFill>
              </a:rPr>
              <a:t>3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156316" y="3469234"/>
            <a:ext cx="412893" cy="58477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292934"/>
                </a:solidFill>
              </a:rPr>
              <a:t>3</a:t>
            </a:r>
          </a:p>
        </p:txBody>
      </p:sp>
      <p:sp>
        <p:nvSpPr>
          <p:cNvPr id="3" name="Cloud 2"/>
          <p:cNvSpPr/>
          <p:nvPr/>
        </p:nvSpPr>
        <p:spPr>
          <a:xfrm>
            <a:off x="4418305" y="2170545"/>
            <a:ext cx="4377027" cy="2197683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Not aggressive enough! Stash grows too quickly!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E3B3F-3F5E-1944-9B1F-A10617C15820}" type="slidenum">
              <a:rPr lang="en-US" smtClean="0"/>
              <a:t>42</a:t>
            </a:fld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258826" y="5624704"/>
            <a:ext cx="876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Stash</a:t>
            </a:r>
            <a:endParaRPr lang="en-US" sz="2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2335544" y="1574436"/>
            <a:ext cx="723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Leaf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52016319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7893E-7 4.40537E-6 L -0.18569 -0.0985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93" y="-49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944 " pathEditMode="relative" ptsTypes="AA">
                                      <p:cBhvr>
                                        <p:cTn id="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569 -0.09857 L 0.00017 0.00023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93" y="49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0158E-6 -1.89727E-6 L -0.18586 -1.89727E-6 " pathEditMode="relative" ptsTypes="AA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745E-6 -0.0944 L -0.00121 -0.19343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49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576 -0.0081 L 0.06476 -0.08912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17" y="-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62 -0.08908 L -0.16936 -0.08908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0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1 -0.19343 L -0.00121 -0.28691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936 -0.08908 L 0.06479 -0.08908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0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4" grpId="2" animBg="1"/>
      <p:bldP spid="26" grpId="0"/>
      <p:bldP spid="26" grpId="1"/>
      <p:bldP spid="27" grpId="0"/>
      <p:bldP spid="27" grpId="1"/>
      <p:bldP spid="27" grpId="2"/>
      <p:bldP spid="27" grpId="3"/>
      <p:bldP spid="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1"/>
                </a:solidFill>
                <a:ea typeface="+mn-ea"/>
              </a:rPr>
              <a:t>SCORAM: Reduce stash size by linear scan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2173" y="1756788"/>
            <a:ext cx="7790143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504D"/>
                </a:solidFill>
              </a:rPr>
              <a:t>Reverse dropping scan</a:t>
            </a:r>
            <a:r>
              <a:rPr lang="en-US" sz="3600" dirty="0" smtClean="0"/>
              <a:t>: put the </a:t>
            </a:r>
            <a:r>
              <a:rPr lang="en-US" sz="3600" dirty="0" smtClean="0">
                <a:solidFill>
                  <a:schemeClr val="accent2"/>
                </a:solidFill>
              </a:rPr>
              <a:t>deepest</a:t>
            </a:r>
            <a:r>
              <a:rPr lang="en-US" sz="3600" dirty="0" smtClean="0"/>
              <a:t> block in the stash to the </a:t>
            </a:r>
            <a:r>
              <a:rPr lang="en-US" sz="3600" dirty="0" smtClean="0">
                <a:solidFill>
                  <a:srgbClr val="C0504D"/>
                </a:solidFill>
              </a:rPr>
              <a:t>deepest </a:t>
            </a:r>
            <a:r>
              <a:rPr lang="en-US" sz="3600" dirty="0" smtClean="0"/>
              <a:t>bucket in the path.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E3B3F-3F5E-1944-9B1F-A10617C15820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68549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914400"/>
            <a:r>
              <a:rPr lang="en-US" sz="4800" b="1" dirty="0">
                <a:solidFill>
                  <a:schemeClr val="accent1"/>
                </a:solidFill>
                <a:ea typeface="+mn-ea"/>
              </a:rPr>
              <a:t>SCORAM: heuristic approach</a:t>
            </a:r>
          </a:p>
        </p:txBody>
      </p:sp>
      <p:sp>
        <p:nvSpPr>
          <p:cNvPr id="4" name="Rectangle 3"/>
          <p:cNvSpPr/>
          <p:nvPr/>
        </p:nvSpPr>
        <p:spPr>
          <a:xfrm>
            <a:off x="2697182" y="2170545"/>
            <a:ext cx="646545" cy="646545"/>
          </a:xfrm>
          <a:prstGeom prst="rect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292934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97182" y="2811318"/>
            <a:ext cx="646545" cy="646545"/>
          </a:xfrm>
          <a:prstGeom prst="rect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292934"/>
                </a:solidFill>
              </a:rPr>
              <a:t>3</a:t>
            </a:r>
            <a:endParaRPr lang="en-US" sz="3200" dirty="0">
              <a:solidFill>
                <a:srgbClr val="292934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50637" y="3457863"/>
            <a:ext cx="646545" cy="646545"/>
          </a:xfrm>
          <a:prstGeom prst="rect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292934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97182" y="3457863"/>
            <a:ext cx="646545" cy="646545"/>
          </a:xfrm>
          <a:prstGeom prst="rect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292934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50637" y="4104408"/>
            <a:ext cx="646545" cy="646545"/>
          </a:xfrm>
          <a:prstGeom prst="rect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292934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97182" y="4104408"/>
            <a:ext cx="646545" cy="646545"/>
          </a:xfrm>
          <a:prstGeom prst="rect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292934"/>
                </a:solidFill>
              </a:rPr>
              <a:t>2</a:t>
            </a:r>
            <a:endParaRPr lang="en-US" sz="3200" dirty="0">
              <a:solidFill>
                <a:srgbClr val="292934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50637" y="4750953"/>
            <a:ext cx="646545" cy="646545"/>
          </a:xfrm>
          <a:prstGeom prst="rect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292934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97182" y="4750953"/>
            <a:ext cx="646545" cy="646545"/>
          </a:xfrm>
          <a:prstGeom prst="rect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292934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00358" y="2892140"/>
            <a:ext cx="31304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92934"/>
                </a:solidFill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00358" y="4268478"/>
            <a:ext cx="31304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92934"/>
                </a:solidFill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00358" y="3552539"/>
            <a:ext cx="31304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92934"/>
                </a:solidFill>
              </a:rPr>
              <a:t>2</a:t>
            </a:r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00358" y="4889622"/>
            <a:ext cx="338629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92934"/>
                </a:solidFill>
              </a:rPr>
              <a:t>S</a:t>
            </a:r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00358" y="2303321"/>
            <a:ext cx="31304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92934"/>
                </a:solidFill>
              </a:rPr>
              <a:t>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050637" y="2811318"/>
            <a:ext cx="646545" cy="646545"/>
          </a:xfrm>
          <a:prstGeom prst="rect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292934"/>
                </a:solidFill>
              </a:rPr>
              <a:t>4</a:t>
            </a:r>
            <a:endParaRPr lang="en-US" sz="3200" dirty="0">
              <a:solidFill>
                <a:srgbClr val="292934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050637" y="2170544"/>
            <a:ext cx="646545" cy="646545"/>
          </a:xfrm>
          <a:prstGeom prst="rect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292934"/>
              </a:solidFill>
            </a:endParaRPr>
          </a:p>
        </p:txBody>
      </p:sp>
      <p:sp>
        <p:nvSpPr>
          <p:cNvPr id="24" name="Left Arrow 23"/>
          <p:cNvSpPr/>
          <p:nvPr/>
        </p:nvSpPr>
        <p:spPr>
          <a:xfrm>
            <a:off x="3805546" y="2430202"/>
            <a:ext cx="1194244" cy="242451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183464" y="4774172"/>
            <a:ext cx="412893" cy="58477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292934"/>
                </a:solidFill>
              </a:rPr>
              <a:t>4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182094" y="4153028"/>
            <a:ext cx="412893" cy="58477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292934"/>
                </a:solidFill>
              </a:rPr>
              <a:t>3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156316" y="3469234"/>
            <a:ext cx="412893" cy="58477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292934"/>
                </a:solidFill>
              </a:rPr>
              <a:t>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264727" y="3135295"/>
            <a:ext cx="3276107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1) </a:t>
            </a:r>
            <a:r>
              <a:rPr lang="en-US" dirty="0"/>
              <a:t>R</a:t>
            </a:r>
            <a:r>
              <a:rPr lang="en-US" dirty="0" smtClean="0"/>
              <a:t>everse </a:t>
            </a:r>
            <a:r>
              <a:rPr lang="en-US" dirty="0"/>
              <a:t>dropping </a:t>
            </a:r>
            <a:r>
              <a:rPr lang="en-US" dirty="0" smtClean="0"/>
              <a:t> scan:</a:t>
            </a:r>
          </a:p>
          <a:p>
            <a:r>
              <a:rPr lang="en-US" dirty="0" smtClean="0"/>
              <a:t>Put the deepest element in stash</a:t>
            </a:r>
          </a:p>
          <a:p>
            <a:r>
              <a:rPr lang="en-US" dirty="0"/>
              <a:t>t</a:t>
            </a:r>
            <a:r>
              <a:rPr lang="en-US" dirty="0" smtClean="0"/>
              <a:t>o the path as deep as possible</a:t>
            </a:r>
          </a:p>
          <a:p>
            <a:endParaRPr lang="en-US" dirty="0" smtClean="0"/>
          </a:p>
          <a:p>
            <a:r>
              <a:rPr lang="en-US" dirty="0" smtClean="0"/>
              <a:t>2) Greedy </a:t>
            </a:r>
            <a:r>
              <a:rPr lang="en-US" dirty="0"/>
              <a:t>push </a:t>
            </a:r>
            <a:r>
              <a:rPr lang="en-US" dirty="0" smtClean="0"/>
              <a:t>scan:</a:t>
            </a:r>
            <a:endParaRPr lang="en-US" dirty="0"/>
          </a:p>
          <a:p>
            <a:r>
              <a:rPr lang="en-US" dirty="0" smtClean="0"/>
              <a:t>Greedily push blocks down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5140073" y="3122285"/>
            <a:ext cx="3546727" cy="100601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70000"/>
                  <a:satMod val="150000"/>
                  <a:alpha val="30000"/>
                </a:schemeClr>
              </a:gs>
              <a:gs pos="34000">
                <a:schemeClr val="accent1">
                  <a:shade val="70000"/>
                  <a:satMod val="140000"/>
                  <a:alpha val="30000"/>
                </a:schemeClr>
              </a:gs>
              <a:gs pos="70000">
                <a:schemeClr val="accent1">
                  <a:tint val="100000"/>
                  <a:shade val="90000"/>
                  <a:satMod val="140000"/>
                  <a:alpha val="30000"/>
                </a:schemeClr>
              </a:gs>
              <a:gs pos="100000">
                <a:schemeClr val="accent1">
                  <a:tint val="100000"/>
                  <a:shade val="100000"/>
                  <a:satMod val="100000"/>
                  <a:alpha val="30000"/>
                </a:schemeClr>
              </a:gs>
            </a:gsLst>
            <a:path path="circle">
              <a:fillToRect l="100000" t="100000" r="100000" b="10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E3B3F-3F5E-1944-9B1F-A10617C15820}" type="slidenum">
              <a:rPr lang="en-US" smtClean="0"/>
              <a:t>44</a:t>
            </a:fld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183464" y="5718283"/>
            <a:ext cx="876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Stash</a:t>
            </a:r>
            <a:endParaRPr lang="en-US" sz="2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2183464" y="1574436"/>
            <a:ext cx="723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Leaf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304831" y="2632424"/>
            <a:ext cx="18263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2-step eviction: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83683333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59259E-6 L -0.18333 -0.12408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-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-0.00017 0.28796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333 -0.12408 L 0.00018 -0.37014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-1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59259E-6 L -3.05556E-6 0.14398 " pathEditMode="relative" ptsTypes="AA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-4.81481E-6 L -0.1835 -0.0419 " pathEditMode="relative" ptsTypes="AA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28796 L -0.00017 0.19028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333 -0.03357 L 0.0658 -0.08935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48" y="-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L -0.18351 0.05578 " pathEditMode="relative" ptsTypes="AA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19028 L -0.00017 0.08889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038 0.06181 L 0.00018 0.00579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28" y="-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4" grpId="2" animBg="1"/>
      <p:bldP spid="26" grpId="0"/>
      <p:bldP spid="26" grpId="1"/>
      <p:bldP spid="27" grpId="0"/>
      <p:bldP spid="27" grpId="1"/>
      <p:bldP spid="28" grpId="0"/>
      <p:bldP spid="28" grpId="1"/>
      <p:bldP spid="3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8624920"/>
              </p:ext>
            </p:extLst>
          </p:nvPr>
        </p:nvGraphicFramePr>
        <p:xfrm>
          <a:off x="609600" y="1066800"/>
          <a:ext cx="7217270" cy="5423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617070" y="1447800"/>
            <a:ext cx="2977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1GB data, each 32 bits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379070" y="6356350"/>
            <a:ext cx="2133600" cy="365125"/>
          </a:xfrm>
        </p:spPr>
        <p:txBody>
          <a:bodyPr/>
          <a:lstStyle/>
          <a:p>
            <a:fld id="{2E6E3B3F-3F5E-1944-9B1F-A10617C15820}" type="slidenum">
              <a:rPr lang="en-US" smtClean="0"/>
              <a:t>45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614889" y="4463465"/>
            <a:ext cx="98126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504D"/>
                </a:solidFill>
                <a:latin typeface="Calibri"/>
                <a:cs typeface="Calibri"/>
              </a:rPr>
              <a:t>10X</a:t>
            </a:r>
            <a:endParaRPr lang="en-US" sz="3200" dirty="0">
              <a:solidFill>
                <a:srgbClr val="C0504D"/>
              </a:solidFill>
              <a:latin typeface="Calibri"/>
              <a:cs typeface="Calibri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7467600" y="4401173"/>
            <a:ext cx="0" cy="82365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969677" y="4300935"/>
            <a:ext cx="28013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864470" y="4128911"/>
            <a:ext cx="1" cy="1066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703329" y="4038600"/>
            <a:ext cx="1999341" cy="72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611403" y="5291667"/>
            <a:ext cx="624444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784876" y="4444424"/>
            <a:ext cx="107959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504D"/>
                </a:solidFill>
                <a:latin typeface="Calibri"/>
                <a:cs typeface="Calibri"/>
              </a:rPr>
              <a:t>2</a:t>
            </a:r>
            <a:r>
              <a:rPr lang="en-US" sz="3200" dirty="0" smtClean="0">
                <a:solidFill>
                  <a:srgbClr val="C0504D"/>
                </a:solidFill>
                <a:latin typeface="Calibri"/>
                <a:cs typeface="Calibri"/>
              </a:rPr>
              <a:t>0X</a:t>
            </a:r>
            <a:endParaRPr lang="en-US" sz="3200" dirty="0">
              <a:solidFill>
                <a:srgbClr val="C0504D"/>
              </a:solidFill>
              <a:latin typeface="Calibri"/>
              <a:cs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55354" y="304800"/>
            <a:ext cx="46312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SCORAM [CCS’14]</a:t>
            </a:r>
          </a:p>
        </p:txBody>
      </p:sp>
    </p:spTree>
    <p:extLst>
      <p:ext uri="{BB962C8B-B14F-4D97-AF65-F5344CB8AC3E}">
        <p14:creationId xmlns:p14="http://schemas.microsoft.com/office/powerpoint/2010/main" val="213423590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96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Private Edit Distance over Whole Genomes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1499904" y="3569386"/>
            <a:ext cx="6137257" cy="2784663"/>
            <a:chOff x="1499904" y="3569386"/>
            <a:chExt cx="6137257" cy="2784663"/>
          </a:xfrm>
        </p:grpSpPr>
        <p:sp>
          <p:nvSpPr>
            <p:cNvPr id="5" name="TextBox 4"/>
            <p:cNvSpPr txBox="1"/>
            <p:nvPr/>
          </p:nvSpPr>
          <p:spPr>
            <a:xfrm>
              <a:off x="1697764" y="3569386"/>
              <a:ext cx="2854467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Joint work with:</a:t>
              </a:r>
              <a:endParaRPr lang="en-US" sz="3200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99904" y="4260893"/>
              <a:ext cx="965200" cy="1074656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545208" y="5953939"/>
              <a:ext cx="2180029" cy="40011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2000" dirty="0" smtClean="0"/>
                <a:t>[WHZTWB, CCS’15]</a:t>
              </a:r>
              <a:endParaRPr lang="en-US" sz="2000" dirty="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92463" y="4260893"/>
              <a:ext cx="1071238" cy="107123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2461" y="4271347"/>
              <a:ext cx="1060784" cy="106078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/>
            <a:srcRect l="41228" t="28070" r="6140" b="20362"/>
            <a:stretch/>
          </p:blipFill>
          <p:spPr>
            <a:xfrm>
              <a:off x="6554506" y="4271347"/>
              <a:ext cx="1082655" cy="1060784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26064" y="4247525"/>
              <a:ext cx="1038915" cy="1114017"/>
            </a:xfrm>
            <a:prstGeom prst="rect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</p:pic>
      </p:grpSp>
      <p:sp>
        <p:nvSpPr>
          <p:cNvPr id="14" name="TextBox 13"/>
          <p:cNvSpPr txBox="1"/>
          <p:nvPr/>
        </p:nvSpPr>
        <p:spPr>
          <a:xfrm>
            <a:off x="2474899" y="5397455"/>
            <a:ext cx="15929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Yong’an</a:t>
            </a:r>
            <a:r>
              <a:rPr lang="en-US" sz="2000" dirty="0" smtClean="0"/>
              <a:t> Zhao</a:t>
            </a:r>
          </a:p>
        </p:txBody>
      </p:sp>
    </p:spTree>
    <p:extLst>
      <p:ext uri="{BB962C8B-B14F-4D97-AF65-F5344CB8AC3E}">
        <p14:creationId xmlns:p14="http://schemas.microsoft.com/office/powerpoint/2010/main" val="1775081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/>
          </p:cNvSpPr>
          <p:nvPr>
            <p:ph type="title"/>
          </p:nvPr>
        </p:nvSpPr>
        <p:spPr>
          <a:xfrm>
            <a:off x="669727" y="290215"/>
            <a:ext cx="7804547" cy="1491258"/>
          </a:xfrm>
          <a:prstGeom prst="rect">
            <a:avLst/>
          </a:prstGeom>
        </p:spPr>
        <p:txBody>
          <a:bodyPr/>
          <a:lstStyle/>
          <a:p>
            <a:r>
              <a:t>Edit distance</a:t>
            </a:r>
          </a:p>
        </p:txBody>
      </p:sp>
      <p:sp>
        <p:nvSpPr>
          <p:cNvPr id="130" name="Shape 130"/>
          <p:cNvSpPr>
            <a:spLocks noGrp="1"/>
          </p:cNvSpPr>
          <p:nvPr>
            <p:ph type="body" idx="1"/>
          </p:nvPr>
        </p:nvSpPr>
        <p:spPr>
          <a:xfrm>
            <a:off x="402701" y="1808566"/>
            <a:ext cx="8441210" cy="458862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dirty="0"/>
              <a:t>Preferred metric for similarity of genomic </a:t>
            </a:r>
            <a:r>
              <a:rPr dirty="0" smtClean="0"/>
              <a:t>data</a:t>
            </a:r>
            <a:endParaRPr lang="en-US" dirty="0" smtClean="0"/>
          </a:p>
          <a:p>
            <a:pPr lvl="1"/>
            <a:r>
              <a:rPr lang="en-US" dirty="0" smtClean="0"/>
              <a:t>more relevant than</a:t>
            </a:r>
            <a:r>
              <a:rPr dirty="0" smtClean="0"/>
              <a:t> </a:t>
            </a:r>
            <a:r>
              <a:rPr dirty="0"/>
              <a:t>Hamming </a:t>
            </a:r>
            <a:r>
              <a:rPr dirty="0" smtClean="0"/>
              <a:t>distance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Generic Solution using</a:t>
            </a:r>
            <a:r>
              <a:rPr lang="en-US" dirty="0"/>
              <a:t> </a:t>
            </a:r>
            <a:r>
              <a:rPr lang="en-US" dirty="0" smtClean="0"/>
              <a:t>Dynamic programming</a:t>
            </a:r>
          </a:p>
          <a:p>
            <a:pPr lvl="1"/>
            <a:r>
              <a:rPr lang="en-US" i="1" dirty="0" smtClean="0">
                <a:latin typeface="Times New Roman"/>
                <a:cs typeface="Times New Roman"/>
              </a:rPr>
              <a:t>O</a:t>
            </a:r>
            <a:r>
              <a:rPr lang="en-US" dirty="0" smtClean="0">
                <a:latin typeface="Times New Roman"/>
                <a:cs typeface="Times New Roman"/>
              </a:rPr>
              <a:t>(</a:t>
            </a:r>
            <a:r>
              <a:rPr lang="en-US" i="1" spc="300" dirty="0" smtClean="0">
                <a:latin typeface="Times New Roman"/>
                <a:cs typeface="Times New Roman"/>
              </a:rPr>
              <a:t>N</a:t>
            </a:r>
            <a:r>
              <a:rPr lang="en-US" spc="300" baseline="30000" dirty="0" smtClean="0">
                <a:latin typeface="Times New Roman"/>
                <a:cs typeface="Times New Roman"/>
              </a:rPr>
              <a:t>2</a:t>
            </a:r>
            <a:r>
              <a:rPr lang="en-US" dirty="0" smtClean="0">
                <a:latin typeface="Times New Roman"/>
                <a:cs typeface="Times New Roman"/>
              </a:rPr>
              <a:t>)</a:t>
            </a:r>
          </a:p>
          <a:p>
            <a:pPr lvl="1"/>
            <a:r>
              <a:rPr lang="en-US" dirty="0" smtClean="0"/>
              <a:t>Securely compare </a:t>
            </a:r>
            <a:r>
              <a:rPr lang="en-US" dirty="0"/>
              <a:t>two genomes of lengths </a:t>
            </a:r>
            <a:r>
              <a:rPr lang="en-US" i="1" dirty="0">
                <a:solidFill>
                  <a:srgbClr val="C0504D"/>
                </a:solidFill>
              </a:rPr>
              <a:t>2000</a:t>
            </a:r>
            <a:r>
              <a:rPr lang="en-US" dirty="0">
                <a:solidFill>
                  <a:srgbClr val="C0504D"/>
                </a:solidFill>
              </a:rPr>
              <a:t> </a:t>
            </a:r>
            <a:r>
              <a:rPr lang="en-US" dirty="0"/>
              <a:t>and </a:t>
            </a:r>
            <a:r>
              <a:rPr lang="en-US" i="1" dirty="0">
                <a:solidFill>
                  <a:srgbClr val="C0504D"/>
                </a:solidFill>
              </a:rPr>
              <a:t>10000</a:t>
            </a:r>
            <a:r>
              <a:rPr lang="en-US" dirty="0">
                <a:solidFill>
                  <a:srgbClr val="C0504D"/>
                </a:solidFill>
              </a:rPr>
              <a:t> </a:t>
            </a:r>
            <a:r>
              <a:rPr lang="en-US" dirty="0" smtClean="0"/>
              <a:t>nucleotides: </a:t>
            </a:r>
            <a:r>
              <a:rPr lang="en-US" dirty="0"/>
              <a:t>1.29 billion AND gates, 3.7 hours </a:t>
            </a:r>
            <a:endParaRPr lang="en-US" dirty="0" smtClean="0"/>
          </a:p>
          <a:p>
            <a:pPr lvl="1"/>
            <a:r>
              <a:rPr lang="en-US" dirty="0" smtClean="0"/>
              <a:t>Human genomes have </a:t>
            </a:r>
            <a:r>
              <a:rPr lang="en-US" dirty="0" smtClean="0">
                <a:solidFill>
                  <a:schemeClr val="accent2"/>
                </a:solidFill>
              </a:rPr>
              <a:t>3 billion </a:t>
            </a:r>
            <a:r>
              <a:rPr lang="en-US" dirty="0" smtClean="0"/>
              <a:t>nucleotides.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52621" y="5204059"/>
            <a:ext cx="2194306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/>
                <a:cs typeface="Calibri"/>
              </a:rPr>
              <a:t>[HEKM, </a:t>
            </a:r>
            <a:r>
              <a:rPr lang="en-US" sz="2000" i="1" dirty="0" smtClean="0">
                <a:latin typeface="Calibri"/>
                <a:cs typeface="Calibri"/>
              </a:rPr>
              <a:t>USENIX’11</a:t>
            </a:r>
            <a:r>
              <a:rPr lang="en-US" sz="2000" dirty="0" smtClean="0">
                <a:latin typeface="Calibri"/>
                <a:cs typeface="Calibri"/>
              </a:rPr>
              <a:t>]</a:t>
            </a:r>
            <a:endParaRPr lang="en-US"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117403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/>
          </p:cNvSpPr>
          <p:nvPr>
            <p:ph type="title"/>
          </p:nvPr>
        </p:nvSpPr>
        <p:spPr>
          <a:xfrm>
            <a:off x="669727" y="290215"/>
            <a:ext cx="7804547" cy="1491258"/>
          </a:xfrm>
          <a:prstGeom prst="rect">
            <a:avLst/>
          </a:prstGeom>
        </p:spPr>
        <p:txBody>
          <a:bodyPr/>
          <a:lstStyle/>
          <a:p>
            <a:pPr>
              <a:defRPr sz="7800"/>
            </a:pPr>
            <a:r>
              <a:rPr lang="en-US" sz="5600" dirty="0" smtClean="0"/>
              <a:t>Summary of Results</a:t>
            </a:r>
            <a:endParaRPr sz="5600" dirty="0"/>
          </a:p>
        </p:txBody>
      </p:sp>
      <p:sp>
        <p:nvSpPr>
          <p:cNvPr id="142" name="Shape 142"/>
          <p:cNvSpPr/>
          <p:nvPr/>
        </p:nvSpPr>
        <p:spPr>
          <a:xfrm>
            <a:off x="669727" y="2184026"/>
            <a:ext cx="7968045" cy="1332103"/>
          </a:xfrm>
          <a:prstGeom prst="rect">
            <a:avLst/>
          </a:prstGeom>
          <a:ln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5717" tIns="35717" rIns="35717" bIns="35717" anchor="ctr">
            <a:noAutofit/>
          </a:bodyPr>
          <a:lstStyle/>
          <a:p>
            <a:pPr marL="321457" lvl="1">
              <a:spcBef>
                <a:spcPts val="2953"/>
              </a:spcBef>
              <a:buSzPct val="75000"/>
              <a:defRPr sz="4600">
                <a:solidFill>
                  <a:srgbClr val="000000"/>
                </a:solidFill>
              </a:defRPr>
            </a:pPr>
            <a:r>
              <a:rPr sz="3600" dirty="0" smtClean="0"/>
              <a:t>Compute edit distance on whole human genomes in </a:t>
            </a:r>
            <a:r>
              <a:rPr sz="3600" b="1" dirty="0" smtClean="0">
                <a:latin typeface="Helvetica"/>
                <a:ea typeface="Helvetica"/>
                <a:cs typeface="Helvetica"/>
                <a:sym typeface="Helvetica"/>
              </a:rPr>
              <a:t>39</a:t>
            </a:r>
            <a:r>
              <a:rPr sz="3600" dirty="0" smtClean="0"/>
              <a:t> seconds (error: ≈2%)</a:t>
            </a:r>
            <a:r>
              <a:rPr lang="en-US" sz="3600" dirty="0" smtClean="0"/>
              <a:t>.</a:t>
            </a:r>
            <a:endParaRPr sz="3600" dirty="0" smtClean="0"/>
          </a:p>
        </p:txBody>
      </p:sp>
      <p:sp>
        <p:nvSpPr>
          <p:cNvPr id="5" name="Shape 142"/>
          <p:cNvSpPr/>
          <p:nvPr/>
        </p:nvSpPr>
        <p:spPr>
          <a:xfrm>
            <a:off x="890954" y="4186904"/>
            <a:ext cx="7567831" cy="1426440"/>
          </a:xfrm>
          <a:prstGeom prst="rect">
            <a:avLst/>
          </a:prstGeom>
          <a:ln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5717" tIns="35717" rIns="35717" bIns="35717" anchor="ctr">
            <a:normAutofit/>
          </a:bodyPr>
          <a:lstStyle/>
          <a:p>
            <a:pPr marL="321457" lvl="1">
              <a:spcBef>
                <a:spcPts val="2953"/>
              </a:spcBef>
              <a:buSzPct val="75000"/>
              <a:defRPr sz="4600">
                <a:solidFill>
                  <a:srgbClr val="000000"/>
                </a:solidFill>
              </a:defRPr>
            </a:pPr>
            <a:r>
              <a:rPr sz="3600" dirty="0" smtClean="0"/>
              <a:t>Similar </a:t>
            </a:r>
            <a:r>
              <a:rPr sz="3600" dirty="0"/>
              <a:t>breast-cancer patient query of 1000-patient database in &lt; </a:t>
            </a:r>
            <a:r>
              <a:rPr sz="3600" b="1" dirty="0">
                <a:latin typeface="Helvetica"/>
                <a:ea typeface="Helvetica"/>
                <a:cs typeface="Helvetica"/>
                <a:sym typeface="Helvetica"/>
              </a:rPr>
              <a:t>8</a:t>
            </a:r>
            <a:r>
              <a:rPr sz="3600" dirty="0"/>
              <a:t> minutes</a:t>
            </a:r>
          </a:p>
        </p:txBody>
      </p:sp>
    </p:spTree>
    <p:extLst>
      <p:ext uri="{BB962C8B-B14F-4D97-AF65-F5344CB8AC3E}">
        <p14:creationId xmlns:p14="http://schemas.microsoft.com/office/powerpoint/2010/main" val="174742895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animBg="1"/>
      <p:bldP spid="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7578"/>
            <a:ext cx="9144000" cy="4234042"/>
          </a:xfrm>
          <a:prstGeom prst="rect">
            <a:avLst/>
          </a:prstGeom>
        </p:spPr>
      </p:pic>
      <p:sp>
        <p:nvSpPr>
          <p:cNvPr id="297" name="Shape 297"/>
          <p:cNvSpPr/>
          <p:nvPr/>
        </p:nvSpPr>
        <p:spPr>
          <a:xfrm>
            <a:off x="6192185" y="4315542"/>
            <a:ext cx="1274082" cy="550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2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dirty="0" smtClean="0">
                <a:latin typeface="Calibri"/>
                <a:cs typeface="Calibri"/>
              </a:rPr>
              <a:t>Single core </a:t>
            </a:r>
            <a:r>
              <a:rPr sz="2000" dirty="0" smtClean="0">
                <a:latin typeface="Calibri"/>
                <a:cs typeface="Calibri"/>
              </a:rPr>
              <a:t>Garbler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98" name="Shape 298"/>
          <p:cNvSpPr/>
          <p:nvPr/>
        </p:nvSpPr>
        <p:spPr>
          <a:xfrm>
            <a:off x="876887" y="4892657"/>
            <a:ext cx="1732457" cy="5361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2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 smtClean="0">
                <a:latin typeface="Calibri"/>
                <a:cs typeface="Calibri"/>
              </a:rPr>
              <a:t>Single core </a:t>
            </a:r>
          </a:p>
          <a:p>
            <a:pPr>
              <a:defRPr sz="22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 smtClean="0">
                <a:latin typeface="Calibri"/>
                <a:cs typeface="Calibri"/>
              </a:rPr>
              <a:t>Evaluator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01" name="Shape 301"/>
          <p:cNvSpPr/>
          <p:nvPr/>
        </p:nvSpPr>
        <p:spPr>
          <a:xfrm>
            <a:off x="2820736" y="2981153"/>
            <a:ext cx="1363351" cy="10241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5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400" dirty="0">
                <a:solidFill>
                  <a:schemeClr val="tx2"/>
                </a:solidFill>
                <a:latin typeface="Calibri"/>
                <a:cs typeface="Calibri"/>
              </a:rPr>
              <a:t>100 Mpbs</a:t>
            </a:r>
          </a:p>
          <a:p>
            <a:pPr>
              <a:defRPr sz="35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400" dirty="0">
                <a:solidFill>
                  <a:schemeClr val="tx2"/>
                </a:solidFill>
                <a:latin typeface="Calibri"/>
                <a:cs typeface="Calibri"/>
              </a:rPr>
              <a:t>100 ms</a:t>
            </a:r>
          </a:p>
        </p:txBody>
      </p:sp>
      <p:sp>
        <p:nvSpPr>
          <p:cNvPr id="302" name="Shape 302"/>
          <p:cNvSpPr/>
          <p:nvPr/>
        </p:nvSpPr>
        <p:spPr>
          <a:xfrm>
            <a:off x="6458058" y="4071354"/>
            <a:ext cx="147341" cy="147341"/>
          </a:xfrm>
          <a:prstGeom prst="ellipse">
            <a:avLst/>
          </a:prstGeom>
          <a:solidFill>
            <a:srgbClr val="C0504D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50800" tIns="50800" rIns="50800" bIns="50800" numCol="1" anchor="ctr">
            <a:noAutofit/>
          </a:bodyPr>
          <a:lstStyle/>
          <a:p>
            <a:pPr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03" name="Shape 303"/>
          <p:cNvSpPr/>
          <p:nvPr/>
        </p:nvSpPr>
        <p:spPr>
          <a:xfrm>
            <a:off x="2075493" y="5196653"/>
            <a:ext cx="147341" cy="14734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50800" tIns="50800" rIns="50800" bIns="50800" numCol="1" anchor="ctr">
            <a:noAutofit/>
          </a:bodyPr>
          <a:lstStyle/>
          <a:p>
            <a:pPr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4" name="Curved Connector 3"/>
          <p:cNvCxnSpPr>
            <a:stCxn id="303" idx="7"/>
            <a:endCxn id="302" idx="1"/>
          </p:cNvCxnSpPr>
          <p:nvPr/>
        </p:nvCxnSpPr>
        <p:spPr>
          <a:xfrm rot="5400000" flipH="1" flipV="1">
            <a:off x="3777797" y="2516392"/>
            <a:ext cx="1125299" cy="4278380"/>
          </a:xfrm>
          <a:prstGeom prst="curvedConnector3">
            <a:avLst>
              <a:gd name="adj1" fmla="val 122232"/>
            </a:avLst>
          </a:prstGeom>
          <a:ln w="76200" cmpd="sng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255546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" grpId="0"/>
      <p:bldP spid="298" grpId="0"/>
      <p:bldP spid="301" grpId="0"/>
      <p:bldP spid="302" grpId="0" animBg="1"/>
      <p:bldP spid="30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add 1-bit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F25215-25AD-48EA-9D0C-C980D60D832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3400" y="1981200"/>
            <a:ext cx="7924800" cy="3970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nl-NL" sz="2800" b="1" dirty="0" err="1" smtClean="0">
                <a:solidFill>
                  <a:schemeClr val="accent6">
                    <a:lumMod val="50000"/>
                  </a:schemeClr>
                </a:solidFill>
                <a:latin typeface="Courier"/>
                <a:cs typeface="Courier"/>
              </a:rPr>
              <a:t>def</a:t>
            </a:r>
            <a:r>
              <a:rPr lang="nl-NL" sz="2800" dirty="0" smtClean="0">
                <a:solidFill>
                  <a:schemeClr val="accent6">
                    <a:lumMod val="50000"/>
                  </a:schemeClr>
                </a:solidFill>
                <a:latin typeface="Courier"/>
                <a:cs typeface="Courier"/>
              </a:rPr>
              <a:t> </a:t>
            </a:r>
            <a:r>
              <a:rPr lang="nl-NL" sz="2800" b="1" dirty="0" smtClean="0">
                <a:solidFill>
                  <a:schemeClr val="accent3">
                    <a:lumMod val="75000"/>
                  </a:schemeClr>
                </a:solidFill>
                <a:latin typeface="Courier"/>
                <a:cs typeface="Courier"/>
              </a:rPr>
              <a:t>add1bit</a:t>
            </a:r>
            <a:r>
              <a:rPr lang="nl-NL" sz="2800" dirty="0" smtClean="0">
                <a:latin typeface="Courier"/>
                <a:cs typeface="Courier"/>
              </a:rPr>
              <a:t>(x, y, </a:t>
            </a:r>
            <a:r>
              <a:rPr lang="nl-NL" sz="2800" dirty="0" err="1" smtClean="0">
                <a:latin typeface="Courier"/>
                <a:cs typeface="Courier"/>
              </a:rPr>
              <a:t>cin</a:t>
            </a:r>
            <a:r>
              <a:rPr lang="nl-NL" sz="2800" dirty="0" smtClean="0">
                <a:latin typeface="Courier"/>
                <a:cs typeface="Courier"/>
              </a:rPr>
              <a:t>):</a:t>
            </a:r>
            <a:endParaRPr lang="nl-NL" sz="2800" dirty="0">
              <a:latin typeface="Courier"/>
              <a:cs typeface="Courier"/>
            </a:endParaRPr>
          </a:p>
          <a:p>
            <a:r>
              <a:rPr lang="nl-NL" sz="2800" dirty="0" smtClean="0">
                <a:latin typeface="Courier"/>
                <a:cs typeface="Courier"/>
              </a:rPr>
              <a:t>    t1 = </a:t>
            </a:r>
            <a:r>
              <a:rPr lang="nl-NL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"/>
                <a:cs typeface="Courier"/>
              </a:rPr>
              <a:t>xor</a:t>
            </a:r>
            <a:r>
              <a:rPr lang="nl-NL" sz="2800" dirty="0" smtClean="0">
                <a:latin typeface="Courier"/>
                <a:cs typeface="Courier"/>
              </a:rPr>
              <a:t>(x, </a:t>
            </a:r>
            <a:r>
              <a:rPr lang="nl-NL" sz="2800" dirty="0" err="1" smtClean="0">
                <a:latin typeface="Courier"/>
                <a:cs typeface="Courier"/>
              </a:rPr>
              <a:t>cin</a:t>
            </a:r>
            <a:r>
              <a:rPr lang="nl-NL" sz="2800" dirty="0" smtClean="0">
                <a:latin typeface="Courier"/>
                <a:cs typeface="Courier"/>
              </a:rPr>
              <a:t>)</a:t>
            </a:r>
          </a:p>
          <a:p>
            <a:r>
              <a:rPr lang="nl-NL" sz="2800" dirty="0" smtClean="0">
                <a:latin typeface="Courier"/>
                <a:cs typeface="Courier"/>
              </a:rPr>
              <a:t>    t2 = </a:t>
            </a:r>
            <a:r>
              <a:rPr lang="nl-NL" sz="2800" dirty="0" err="1" smtClean="0">
                <a:solidFill>
                  <a:srgbClr val="558ED5"/>
                </a:solidFill>
                <a:latin typeface="Courier"/>
                <a:cs typeface="Courier"/>
              </a:rPr>
              <a:t>xor</a:t>
            </a:r>
            <a:r>
              <a:rPr lang="nl-NL" sz="2800" dirty="0" smtClean="0">
                <a:latin typeface="Courier"/>
                <a:cs typeface="Courier"/>
              </a:rPr>
              <a:t>(y, </a:t>
            </a:r>
            <a:r>
              <a:rPr lang="nl-NL" sz="2800" dirty="0" err="1" smtClean="0">
                <a:latin typeface="Courier"/>
                <a:cs typeface="Courier"/>
              </a:rPr>
              <a:t>cin</a:t>
            </a:r>
            <a:r>
              <a:rPr lang="nl-NL" sz="2800" dirty="0" smtClean="0">
                <a:latin typeface="Courier"/>
                <a:cs typeface="Courier"/>
              </a:rPr>
              <a:t>)</a:t>
            </a:r>
            <a:endParaRPr lang="nl-NL" sz="2800" dirty="0">
              <a:latin typeface="Courier"/>
              <a:cs typeface="Courier"/>
            </a:endParaRPr>
          </a:p>
          <a:p>
            <a:endParaRPr lang="nl-NL" sz="2800" dirty="0">
              <a:latin typeface="Courier"/>
              <a:cs typeface="Courier"/>
            </a:endParaRPr>
          </a:p>
          <a:p>
            <a:r>
              <a:rPr lang="nl-NL" sz="2800" dirty="0">
                <a:latin typeface="Courier"/>
                <a:cs typeface="Courier"/>
              </a:rPr>
              <a:t>    </a:t>
            </a:r>
            <a:r>
              <a:rPr lang="nl-NL" sz="2800" dirty="0" smtClean="0">
                <a:latin typeface="Courier"/>
                <a:cs typeface="Courier"/>
              </a:rPr>
              <a:t>s = </a:t>
            </a:r>
            <a:r>
              <a:rPr lang="nl-NL" sz="2800" dirty="0" err="1" smtClean="0">
                <a:solidFill>
                  <a:srgbClr val="558ED5"/>
                </a:solidFill>
                <a:latin typeface="Courier"/>
                <a:cs typeface="Courier"/>
              </a:rPr>
              <a:t>xor</a:t>
            </a:r>
            <a:r>
              <a:rPr lang="nl-NL" sz="2800" dirty="0" smtClean="0">
                <a:latin typeface="Courier"/>
                <a:cs typeface="Courier"/>
              </a:rPr>
              <a:t>(x, t2)</a:t>
            </a:r>
          </a:p>
          <a:p>
            <a:r>
              <a:rPr lang="nl-NL" sz="2800" dirty="0">
                <a:latin typeface="Courier"/>
                <a:cs typeface="Courier"/>
              </a:rPr>
              <a:t> </a:t>
            </a:r>
            <a:r>
              <a:rPr lang="nl-NL" sz="2800" dirty="0" smtClean="0">
                <a:latin typeface="Courier"/>
                <a:cs typeface="Courier"/>
              </a:rPr>
              <a:t>   t1 = </a:t>
            </a:r>
            <a:r>
              <a:rPr lang="nl-NL" sz="2800" dirty="0" err="1" smtClean="0">
                <a:solidFill>
                  <a:srgbClr val="558ED5"/>
                </a:solidFill>
                <a:latin typeface="Courier"/>
                <a:cs typeface="Courier"/>
              </a:rPr>
              <a:t>and</a:t>
            </a:r>
            <a:r>
              <a:rPr lang="nl-NL" sz="2800" dirty="0" smtClean="0">
                <a:latin typeface="Courier"/>
                <a:cs typeface="Courier"/>
              </a:rPr>
              <a:t>(t1, t2)</a:t>
            </a:r>
          </a:p>
          <a:p>
            <a:r>
              <a:rPr lang="nl-NL" sz="2800" dirty="0">
                <a:latin typeface="Courier"/>
                <a:cs typeface="Courier"/>
              </a:rPr>
              <a:t> </a:t>
            </a:r>
            <a:r>
              <a:rPr lang="nl-NL" sz="2800" dirty="0" smtClean="0">
                <a:latin typeface="Courier"/>
                <a:cs typeface="Courier"/>
              </a:rPr>
              <a:t>   </a:t>
            </a:r>
            <a:r>
              <a:rPr lang="nl-NL" sz="2800" dirty="0" err="1" smtClean="0">
                <a:latin typeface="Courier"/>
                <a:cs typeface="Courier"/>
              </a:rPr>
              <a:t>cout</a:t>
            </a:r>
            <a:r>
              <a:rPr lang="nl-NL" sz="2800" dirty="0" smtClean="0">
                <a:latin typeface="Courier"/>
                <a:cs typeface="Courier"/>
              </a:rPr>
              <a:t> = </a:t>
            </a:r>
            <a:r>
              <a:rPr lang="nl-NL" sz="2800" dirty="0" err="1" smtClean="0">
                <a:solidFill>
                  <a:srgbClr val="558ED5"/>
                </a:solidFill>
                <a:latin typeface="Courier"/>
                <a:cs typeface="Courier"/>
              </a:rPr>
              <a:t>xor</a:t>
            </a:r>
            <a:r>
              <a:rPr lang="nl-NL" sz="2800" dirty="0" smtClean="0">
                <a:latin typeface="Courier"/>
                <a:cs typeface="Courier"/>
              </a:rPr>
              <a:t>(</a:t>
            </a:r>
            <a:r>
              <a:rPr lang="nl-NL" sz="2800" dirty="0" err="1" smtClean="0">
                <a:latin typeface="Courier"/>
                <a:cs typeface="Courier"/>
              </a:rPr>
              <a:t>cin</a:t>
            </a:r>
            <a:r>
              <a:rPr lang="nl-NL" sz="2800" dirty="0" smtClean="0">
                <a:latin typeface="Courier"/>
                <a:cs typeface="Courier"/>
              </a:rPr>
              <a:t>, t1)</a:t>
            </a:r>
          </a:p>
          <a:p>
            <a:endParaRPr lang="nl-NL" sz="2800" dirty="0">
              <a:latin typeface="Courier"/>
              <a:cs typeface="Courier"/>
            </a:endParaRPr>
          </a:p>
          <a:p>
            <a:r>
              <a:rPr lang="nl-NL" sz="2800" b="1" dirty="0" smtClean="0">
                <a:solidFill>
                  <a:srgbClr val="984807"/>
                </a:solidFill>
                <a:latin typeface="Courier"/>
                <a:cs typeface="Courier"/>
              </a:rPr>
              <a:t>    return</a:t>
            </a:r>
            <a:r>
              <a:rPr lang="nl-NL" sz="2800" dirty="0" smtClean="0">
                <a:latin typeface="Courier"/>
                <a:cs typeface="Courier"/>
              </a:rPr>
              <a:t> </a:t>
            </a:r>
            <a:r>
              <a:rPr lang="nl-NL" sz="2800" dirty="0" err="1" smtClean="0">
                <a:latin typeface="Courier"/>
                <a:cs typeface="Courier"/>
              </a:rPr>
              <a:t>s,cout</a:t>
            </a:r>
            <a:endParaRPr lang="nl-NL" sz="2800" dirty="0" smtClean="0">
              <a:latin typeface="Courier"/>
              <a:cs typeface="Courier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060" y="1600200"/>
            <a:ext cx="2883940" cy="198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834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/>
          </p:cNvSpPr>
          <p:nvPr>
            <p:ph type="title"/>
          </p:nvPr>
        </p:nvSpPr>
        <p:spPr>
          <a:xfrm>
            <a:off x="824607" y="290215"/>
            <a:ext cx="7616599" cy="133618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 sz="7800"/>
            </a:pPr>
            <a:r>
              <a:rPr sz="5400" dirty="0"/>
              <a:t>Methodology</a:t>
            </a:r>
            <a:r>
              <a:rPr sz="2800" dirty="0"/>
              <a:t> </a:t>
            </a:r>
            <a:r>
              <a:rPr sz="5400" dirty="0"/>
              <a:t>Insights</a:t>
            </a:r>
          </a:p>
        </p:txBody>
      </p:sp>
      <p:grpSp>
        <p:nvGrpSpPr>
          <p:cNvPr id="147" name="Group 147"/>
          <p:cNvGrpSpPr/>
          <p:nvPr/>
        </p:nvGrpSpPr>
        <p:grpSpPr>
          <a:xfrm>
            <a:off x="2179638" y="2071096"/>
            <a:ext cx="2018404" cy="1064711"/>
            <a:chOff x="0" y="0"/>
            <a:chExt cx="2870620" cy="1514253"/>
          </a:xfrm>
        </p:grpSpPr>
        <p:pic>
          <p:nvPicPr>
            <p:cNvPr id="145" name="pasted-imag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870620" cy="15142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6" name="Shape 146"/>
            <p:cNvSpPr/>
            <p:nvPr/>
          </p:nvSpPr>
          <p:spPr>
            <a:xfrm>
              <a:off x="307898" y="294879"/>
              <a:ext cx="2371020" cy="10213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ctr">
                <a:defRPr sz="2300" b="1">
                  <a:solidFill>
                    <a:schemeClr val="accent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sz="2000" dirty="0">
                  <a:solidFill>
                    <a:srgbClr val="C0504D"/>
                  </a:solidFill>
                  <a:latin typeface="Calibri"/>
                  <a:cs typeface="Calibri"/>
                </a:rPr>
                <a:t>Genomic </a:t>
              </a:r>
            </a:p>
            <a:p>
              <a:pPr algn="ctr">
                <a:defRPr sz="2300" b="1">
                  <a:solidFill>
                    <a:schemeClr val="accent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sz="2000" dirty="0">
                  <a:solidFill>
                    <a:srgbClr val="C0504D"/>
                  </a:solidFill>
                  <a:latin typeface="Calibri"/>
                  <a:cs typeface="Calibri"/>
                </a:rPr>
                <a:t>Characteristics</a:t>
              </a:r>
            </a:p>
          </p:txBody>
        </p:sp>
      </p:grpSp>
      <p:sp>
        <p:nvSpPr>
          <p:cNvPr id="148" name="Shape 148"/>
          <p:cNvSpPr/>
          <p:nvPr/>
        </p:nvSpPr>
        <p:spPr>
          <a:xfrm>
            <a:off x="274427" y="2000190"/>
            <a:ext cx="1461362" cy="827904"/>
          </a:xfrm>
          <a:prstGeom prst="roundRect">
            <a:avLst>
              <a:gd name="adj" fmla="val 15000"/>
            </a:avLst>
          </a:prstGeom>
          <a:gradFill>
            <a:gsLst>
              <a:gs pos="0">
                <a:schemeClr val="accent1"/>
              </a:gs>
              <a:gs pos="100000">
                <a:schemeClr val="accent1">
                  <a:hueOff val="321132"/>
                  <a:satOff val="-12043"/>
                  <a:lumOff val="-7113"/>
                </a:schemeClr>
              </a:gs>
            </a:gsLst>
            <a:lin ang="5400000"/>
          </a:gra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ctr"/>
          <a:lstStyle>
            <a:lvl1pPr>
              <a:spcBef>
                <a:spcPts val="4200"/>
              </a:spcBef>
              <a:defRPr sz="3500"/>
            </a:lvl1pPr>
          </a:lstStyle>
          <a:p>
            <a:pPr algn="ctr"/>
            <a:r>
              <a:rPr sz="2400" dirty="0"/>
              <a:t>Edit distance</a:t>
            </a:r>
          </a:p>
        </p:txBody>
      </p:sp>
      <p:sp>
        <p:nvSpPr>
          <p:cNvPr id="149" name="Shape 149"/>
          <p:cNvSpPr/>
          <p:nvPr/>
        </p:nvSpPr>
        <p:spPr>
          <a:xfrm>
            <a:off x="3215932" y="3794106"/>
            <a:ext cx="2006378" cy="752640"/>
          </a:xfrm>
          <a:prstGeom prst="roundRect">
            <a:avLst>
              <a:gd name="adj" fmla="val 15627"/>
            </a:avLst>
          </a:prstGeom>
          <a:gradFill>
            <a:gsLst>
              <a:gs pos="0">
                <a:schemeClr val="accent1"/>
              </a:gs>
              <a:gs pos="100000">
                <a:schemeClr val="accent1">
                  <a:hueOff val="321132"/>
                  <a:satOff val="-12043"/>
                  <a:lumOff val="-7113"/>
                </a:schemeClr>
              </a:gs>
            </a:gsLst>
            <a:lin ang="5400000"/>
          </a:gra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ctr"/>
          <a:lstStyle>
            <a:lvl1pPr>
              <a:spcBef>
                <a:spcPts val="4200"/>
              </a:spcBef>
              <a:defRPr sz="3500"/>
            </a:lvl1pPr>
          </a:lstStyle>
          <a:p>
            <a:pPr algn="ctr"/>
            <a:r>
              <a:rPr sz="2400" dirty="0"/>
              <a:t>Set difference size</a:t>
            </a:r>
          </a:p>
        </p:txBody>
      </p:sp>
      <p:sp>
        <p:nvSpPr>
          <p:cNvPr id="150" name="Shape 150"/>
          <p:cNvSpPr/>
          <p:nvPr/>
        </p:nvSpPr>
        <p:spPr>
          <a:xfrm>
            <a:off x="6780091" y="5417445"/>
            <a:ext cx="2006379" cy="752640"/>
          </a:xfrm>
          <a:prstGeom prst="roundRect">
            <a:avLst>
              <a:gd name="adj" fmla="val 15627"/>
            </a:avLst>
          </a:prstGeom>
          <a:gradFill>
            <a:gsLst>
              <a:gs pos="0">
                <a:schemeClr val="accent1"/>
              </a:gs>
              <a:gs pos="100000">
                <a:schemeClr val="accent1">
                  <a:hueOff val="321132"/>
                  <a:satOff val="-12043"/>
                  <a:lumOff val="-7113"/>
                </a:schemeClr>
              </a:gs>
            </a:gsLst>
            <a:lin ang="5400000"/>
          </a:gra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ctr"/>
          <a:lstStyle>
            <a:lvl1pPr>
              <a:spcBef>
                <a:spcPts val="4200"/>
              </a:spcBef>
              <a:defRPr sz="3500"/>
            </a:lvl1pPr>
          </a:lstStyle>
          <a:p>
            <a:pPr algn="ctr"/>
            <a:r>
              <a:rPr sz="2400" dirty="0"/>
              <a:t>Our protocols</a:t>
            </a:r>
          </a:p>
        </p:txBody>
      </p:sp>
      <p:sp>
        <p:nvSpPr>
          <p:cNvPr id="151" name="Shape 151"/>
          <p:cNvSpPr/>
          <p:nvPr/>
        </p:nvSpPr>
        <p:spPr>
          <a:xfrm rot="2220961">
            <a:off x="1631589" y="2984637"/>
            <a:ext cx="1732821" cy="699627"/>
          </a:xfrm>
          <a:prstGeom prst="rightArrow">
            <a:avLst>
              <a:gd name="adj1" fmla="val 32000"/>
              <a:gd name="adj2" fmla="val 81686"/>
            </a:avLst>
          </a:prstGeom>
          <a:solidFill>
            <a:srgbClr val="DCDEE0"/>
          </a:soli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</p:spPr>
        <p:txBody>
          <a:bodyPr lIns="35717" tIns="35717" rIns="35717" bIns="35717" anchor="ctr"/>
          <a:lstStyle/>
          <a:p>
            <a:pPr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52" name="Shape 152"/>
          <p:cNvSpPr/>
          <p:nvPr/>
        </p:nvSpPr>
        <p:spPr>
          <a:xfrm rot="1946924">
            <a:off x="5132112" y="4647654"/>
            <a:ext cx="1741107" cy="699627"/>
          </a:xfrm>
          <a:prstGeom prst="rightArrow">
            <a:avLst>
              <a:gd name="adj1" fmla="val 32000"/>
              <a:gd name="adj2" fmla="val 81686"/>
            </a:avLst>
          </a:prstGeom>
          <a:solidFill>
            <a:srgbClr val="DCDEE0"/>
          </a:soli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</p:spPr>
        <p:txBody>
          <a:bodyPr lIns="35717" tIns="35717" rIns="35717" bIns="35717" anchor="ctr"/>
          <a:lstStyle/>
          <a:p>
            <a:pPr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  <p:grpSp>
        <p:nvGrpSpPr>
          <p:cNvPr id="155" name="Group 155"/>
          <p:cNvGrpSpPr/>
          <p:nvPr/>
        </p:nvGrpSpPr>
        <p:grpSpPr>
          <a:xfrm>
            <a:off x="5589734" y="3736491"/>
            <a:ext cx="2018406" cy="1064710"/>
            <a:chOff x="0" y="0"/>
            <a:chExt cx="2870620" cy="1514253"/>
          </a:xfrm>
        </p:grpSpPr>
        <p:pic>
          <p:nvPicPr>
            <p:cNvPr id="153" name="pasted-imag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870620" cy="15142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4" name="Shape 154"/>
            <p:cNvSpPr/>
            <p:nvPr/>
          </p:nvSpPr>
          <p:spPr>
            <a:xfrm>
              <a:off x="631508" y="338938"/>
              <a:ext cx="1693162" cy="10213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ctr">
                <a:defRPr sz="2300" b="1">
                  <a:solidFill>
                    <a:schemeClr val="accent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lang="en-US" sz="2000" dirty="0" smtClean="0">
                  <a:solidFill>
                    <a:srgbClr val="C0504D"/>
                  </a:solidFill>
                  <a:latin typeface="Calibri"/>
                  <a:cs typeface="Calibri"/>
                </a:rPr>
                <a:t>Sketch</a:t>
              </a:r>
              <a:endParaRPr sz="2000" dirty="0">
                <a:solidFill>
                  <a:srgbClr val="C0504D"/>
                </a:solidFill>
                <a:latin typeface="Calibri"/>
                <a:cs typeface="Calibri"/>
              </a:endParaRPr>
            </a:p>
            <a:p>
              <a:pPr algn="ctr">
                <a:defRPr sz="2300" b="1">
                  <a:solidFill>
                    <a:schemeClr val="accent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sz="2000" dirty="0">
                  <a:solidFill>
                    <a:srgbClr val="C0504D"/>
                  </a:solidFill>
                  <a:latin typeface="Calibri"/>
                  <a:cs typeface="Calibri"/>
                </a:rPr>
                <a:t>Algorithm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18888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 animBg="1"/>
      <p:bldP spid="150" grpId="0" animBg="1"/>
      <p:bldP spid="151" grpId="0" animBg="1"/>
      <p:bldP spid="15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/>
        </p:nvSpPr>
        <p:spPr>
          <a:xfrm>
            <a:off x="3482894" y="2453136"/>
            <a:ext cx="2143412" cy="441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>
              <a:spcBef>
                <a:spcPts val="2953"/>
              </a:spcBef>
              <a:defRPr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400" dirty="0"/>
              <a:t>P</a:t>
            </a:r>
            <a:r>
              <a:rPr sz="2400" baseline="-5999" dirty="0"/>
              <a:t>A</a:t>
            </a:r>
            <a:r>
              <a:rPr sz="2400" dirty="0"/>
              <a:t> =  </a:t>
            </a:r>
            <a:r>
              <a:rPr sz="2400" dirty="0">
                <a:latin typeface="Courier"/>
                <a:ea typeface="Courier"/>
                <a:cs typeface="Courier"/>
                <a:sym typeface="Courier"/>
              </a:rPr>
              <a:t>GTT</a:t>
            </a:r>
            <a:r>
              <a:rPr sz="2400" dirty="0">
                <a:solidFill>
                  <a:srgbClr val="C0504D"/>
                </a:solidFill>
                <a:latin typeface="Courier"/>
                <a:ea typeface="Courier"/>
                <a:cs typeface="Courier"/>
                <a:sym typeface="Courier"/>
              </a:rPr>
              <a:t>GA</a:t>
            </a:r>
            <a:r>
              <a:rPr sz="2400" dirty="0">
                <a:solidFill>
                  <a:schemeClr val="accent5">
                    <a:hueOff val="100859"/>
                    <a:satOff val="-13629"/>
                    <a:lumOff val="23879"/>
                  </a:schemeClr>
                </a:solidFill>
                <a:latin typeface="Courier"/>
                <a:ea typeface="Courier"/>
                <a:cs typeface="Courier"/>
                <a:sym typeface="Courier"/>
              </a:rPr>
              <a:t> </a:t>
            </a:r>
            <a:r>
              <a:rPr sz="2400" dirty="0">
                <a:latin typeface="Courier"/>
                <a:ea typeface="Courier"/>
                <a:cs typeface="Courier"/>
                <a:sym typeface="Courier"/>
              </a:rPr>
              <a:t>T</a:t>
            </a:r>
          </a:p>
        </p:txBody>
      </p:sp>
      <p:sp>
        <p:nvSpPr>
          <p:cNvPr id="157" name="Shape 157"/>
          <p:cNvSpPr>
            <a:spLocks noGrp="1"/>
          </p:cNvSpPr>
          <p:nvPr>
            <p:ph type="body" sz="quarter" idx="1"/>
          </p:nvPr>
        </p:nvSpPr>
        <p:spPr>
          <a:xfrm>
            <a:off x="3408561" y="2479400"/>
            <a:ext cx="2744018" cy="58694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indent="0">
              <a:buNone/>
              <a:defRPr>
                <a:latin typeface="Helvetica"/>
                <a:ea typeface="Helvetica"/>
                <a:cs typeface="Helvetica"/>
                <a:sym typeface="Helvetica"/>
              </a:defRPr>
            </a:pPr>
            <a:r>
              <a:rPr sz="2400" dirty="0"/>
              <a:t>Ref = </a:t>
            </a:r>
            <a:r>
              <a:rPr sz="2400" dirty="0">
                <a:solidFill>
                  <a:schemeClr val="accent5">
                    <a:hueOff val="100859"/>
                    <a:satOff val="-13629"/>
                    <a:lumOff val="23879"/>
                  </a:schemeClr>
                </a:solidFill>
                <a:latin typeface="Courier"/>
                <a:ea typeface="Courier"/>
                <a:cs typeface="Courier"/>
                <a:sym typeface="Courier"/>
              </a:rPr>
              <a:t>A</a:t>
            </a:r>
            <a:r>
              <a:rPr sz="2400" dirty="0">
                <a:latin typeface="Courier"/>
                <a:ea typeface="Courier"/>
                <a:cs typeface="Courier"/>
                <a:sym typeface="Courier"/>
              </a:rPr>
              <a:t>TT</a:t>
            </a:r>
            <a:r>
              <a:rPr sz="2400" dirty="0">
                <a:solidFill>
                  <a:srgbClr val="C0504D"/>
                </a:solidFill>
                <a:latin typeface="Courier"/>
                <a:ea typeface="Courier"/>
                <a:cs typeface="Courier"/>
                <a:sym typeface="Courier"/>
              </a:rPr>
              <a:t>GAC</a:t>
            </a:r>
            <a:r>
              <a:rPr sz="2400" dirty="0">
                <a:latin typeface="Courier"/>
                <a:ea typeface="Courier"/>
                <a:cs typeface="Courier"/>
                <a:sym typeface="Courier"/>
              </a:rPr>
              <a:t>T</a:t>
            </a:r>
          </a:p>
        </p:txBody>
      </p:sp>
      <p:sp>
        <p:nvSpPr>
          <p:cNvPr id="158" name="Shape 158"/>
          <p:cNvSpPr/>
          <p:nvPr/>
        </p:nvSpPr>
        <p:spPr>
          <a:xfrm>
            <a:off x="3482894" y="2892355"/>
            <a:ext cx="2143412" cy="441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>
              <a:spcBef>
                <a:spcPts val="2953"/>
              </a:spcBef>
              <a:defRPr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400" dirty="0"/>
              <a:t>P</a:t>
            </a:r>
            <a:r>
              <a:rPr sz="2400" baseline="-5999" dirty="0"/>
              <a:t>B</a:t>
            </a:r>
            <a:r>
              <a:rPr sz="2400" dirty="0"/>
              <a:t> =  </a:t>
            </a:r>
            <a:r>
              <a:rPr sz="2400" dirty="0">
                <a:latin typeface="Courier"/>
                <a:ea typeface="Courier"/>
                <a:cs typeface="Courier"/>
                <a:sym typeface="Courier"/>
              </a:rPr>
              <a:t>GTT </a:t>
            </a:r>
            <a:r>
              <a:rPr sz="2400" dirty="0">
                <a:solidFill>
                  <a:srgbClr val="C0504D"/>
                </a:solidFill>
                <a:latin typeface="Courier"/>
                <a:ea typeface="Courier"/>
                <a:cs typeface="Courier"/>
                <a:sym typeface="Courier"/>
              </a:rPr>
              <a:t>AC</a:t>
            </a:r>
            <a:r>
              <a:rPr sz="2400" dirty="0">
                <a:latin typeface="Courier"/>
                <a:ea typeface="Courier"/>
                <a:cs typeface="Courier"/>
                <a:sym typeface="Courier"/>
              </a:rPr>
              <a:t>T</a:t>
            </a:r>
          </a:p>
        </p:txBody>
      </p:sp>
      <p:grpSp>
        <p:nvGrpSpPr>
          <p:cNvPr id="162" name="Group 162"/>
          <p:cNvGrpSpPr/>
          <p:nvPr/>
        </p:nvGrpSpPr>
        <p:grpSpPr>
          <a:xfrm>
            <a:off x="449164" y="3910524"/>
            <a:ext cx="8296132" cy="1262996"/>
            <a:chOff x="-102660" y="-378207"/>
            <a:chExt cx="11798934" cy="1796260"/>
          </a:xfrm>
        </p:grpSpPr>
        <p:sp>
          <p:nvSpPr>
            <p:cNvPr id="160" name="Shape 160"/>
            <p:cNvSpPr/>
            <p:nvPr/>
          </p:nvSpPr>
          <p:spPr>
            <a:xfrm>
              <a:off x="-102660" y="-373023"/>
              <a:ext cx="5780924" cy="17910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lnSpc>
                  <a:spcPct val="40000"/>
                </a:lnSpc>
                <a:spcBef>
                  <a:spcPts val="2250"/>
                </a:spcBef>
                <a:defRPr sz="34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sz="2400" dirty="0"/>
                <a:t> Edit</a:t>
              </a:r>
              <a:r>
                <a:rPr sz="2400" dirty="0" smtClean="0"/>
                <a:t>(</a:t>
              </a:r>
              <a:r>
                <a:rPr lang="en-US" sz="2400" dirty="0" smtClean="0"/>
                <a:t>P</a:t>
              </a:r>
              <a:r>
                <a:rPr sz="2400" baseline="-25000" dirty="0" smtClean="0"/>
                <a:t>A</a:t>
              </a:r>
              <a:r>
                <a:rPr sz="2400" dirty="0"/>
                <a:t>, </a:t>
              </a:r>
              <a:r>
                <a:rPr lang="en-US" sz="2400" dirty="0" smtClean="0"/>
                <a:t>R</a:t>
              </a:r>
              <a:r>
                <a:rPr sz="2400" dirty="0" smtClean="0"/>
                <a:t>ef</a:t>
              </a:r>
              <a:r>
                <a:rPr sz="2400" dirty="0"/>
                <a:t>)=</a:t>
              </a:r>
              <a:endParaRPr sz="2400" dirty="0">
                <a:latin typeface="Courier"/>
                <a:ea typeface="Courier"/>
                <a:cs typeface="Courier"/>
                <a:sym typeface="Courier"/>
              </a:endParaRPr>
            </a:p>
            <a:p>
              <a:pPr algn="ctr">
                <a:lnSpc>
                  <a:spcPct val="40000"/>
                </a:lnSpc>
                <a:spcBef>
                  <a:spcPts val="2250"/>
                </a:spcBef>
                <a:defRPr sz="34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sz="2400" dirty="0">
                  <a:latin typeface="Courier"/>
                  <a:ea typeface="Courier"/>
                  <a:cs typeface="Courier"/>
                  <a:sym typeface="Courier"/>
                </a:rPr>
                <a:t>{(1,SUB,G),(6,DEL,1)}</a:t>
              </a:r>
            </a:p>
          </p:txBody>
        </p:sp>
        <p:sp>
          <p:nvSpPr>
            <p:cNvPr id="161" name="Shape 161"/>
            <p:cNvSpPr/>
            <p:nvPr/>
          </p:nvSpPr>
          <p:spPr>
            <a:xfrm>
              <a:off x="6035073" y="-378207"/>
              <a:ext cx="5661201" cy="17384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lnSpc>
                  <a:spcPct val="40000"/>
                </a:lnSpc>
                <a:spcBef>
                  <a:spcPts val="2250"/>
                </a:spcBef>
                <a:defRPr sz="34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sz="2400" dirty="0"/>
                <a:t> Edit</a:t>
              </a:r>
              <a:r>
                <a:rPr sz="2400" dirty="0" smtClean="0"/>
                <a:t>(</a:t>
              </a:r>
              <a:r>
                <a:rPr lang="en-US" sz="2400" dirty="0" smtClean="0"/>
                <a:t>P</a:t>
              </a:r>
              <a:r>
                <a:rPr sz="2400" baseline="-25000" dirty="0" smtClean="0"/>
                <a:t>B</a:t>
              </a:r>
              <a:r>
                <a:rPr sz="2400" dirty="0"/>
                <a:t>, </a:t>
              </a:r>
              <a:r>
                <a:rPr lang="en-US" sz="2400" dirty="0" smtClean="0"/>
                <a:t>R</a:t>
              </a:r>
              <a:r>
                <a:rPr sz="2400" dirty="0" smtClean="0"/>
                <a:t>ef</a:t>
              </a:r>
              <a:r>
                <a:rPr sz="2400" dirty="0"/>
                <a:t>)=</a:t>
              </a:r>
              <a:endParaRPr sz="2400" dirty="0">
                <a:latin typeface="Courier"/>
                <a:ea typeface="Courier"/>
                <a:cs typeface="Courier"/>
                <a:sym typeface="Courier"/>
              </a:endParaRPr>
            </a:p>
            <a:p>
              <a:pPr algn="ctr">
                <a:lnSpc>
                  <a:spcPct val="40000"/>
                </a:lnSpc>
                <a:spcBef>
                  <a:spcPts val="2250"/>
                </a:spcBef>
                <a:defRPr sz="34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sz="2400" dirty="0">
                  <a:latin typeface="Courier"/>
                  <a:ea typeface="Courier"/>
                  <a:cs typeface="Courier"/>
                  <a:sym typeface="Courier"/>
                </a:rPr>
                <a:t>{(1,SUB,G),(4,DEL,1)}</a:t>
              </a:r>
            </a:p>
          </p:txBody>
        </p:sp>
      </p:grpSp>
      <p:sp>
        <p:nvSpPr>
          <p:cNvPr id="163" name="Shape 163"/>
          <p:cNvSpPr>
            <a:spLocks noGrp="1"/>
          </p:cNvSpPr>
          <p:nvPr>
            <p:ph type="title"/>
          </p:nvPr>
        </p:nvSpPr>
        <p:spPr>
          <a:xfrm>
            <a:off x="308806" y="290215"/>
            <a:ext cx="8526388" cy="149125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sz="4400" dirty="0"/>
              <a:t>Edit distance → Set difference size</a:t>
            </a:r>
          </a:p>
        </p:txBody>
      </p:sp>
      <p:sp>
        <p:nvSpPr>
          <p:cNvPr id="164" name="Shape 164"/>
          <p:cNvSpPr/>
          <p:nvPr/>
        </p:nvSpPr>
        <p:spPr>
          <a:xfrm>
            <a:off x="3504435" y="3427550"/>
            <a:ext cx="2124076" cy="441463"/>
          </a:xfrm>
          <a:prstGeom prst="rect">
            <a:avLst/>
          </a:prstGeom>
          <a:ln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35717" tIns="35717" rIns="35717" bIns="35717" anchor="ctr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sz="2400" dirty="0"/>
              <a:t>Edit distance = 2</a:t>
            </a:r>
          </a:p>
        </p:txBody>
      </p:sp>
      <p:sp>
        <p:nvSpPr>
          <p:cNvPr id="165" name="Shape 165"/>
          <p:cNvSpPr/>
          <p:nvPr/>
        </p:nvSpPr>
        <p:spPr>
          <a:xfrm>
            <a:off x="3185127" y="5649700"/>
            <a:ext cx="2967451" cy="441463"/>
          </a:xfrm>
          <a:prstGeom prst="rect">
            <a:avLst/>
          </a:prstGeom>
          <a:ln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5717" tIns="35717" rIns="35717" bIns="35717" anchor="ctr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sz="2400" dirty="0"/>
              <a:t>Set </a:t>
            </a:r>
            <a:r>
              <a:rPr lang="en-US" sz="2400" dirty="0" smtClean="0"/>
              <a:t>d</a:t>
            </a:r>
            <a:r>
              <a:rPr sz="2400" dirty="0" smtClean="0"/>
              <a:t>ifference </a:t>
            </a:r>
            <a:r>
              <a:rPr sz="2400" dirty="0"/>
              <a:t>size = 2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455915" y="2892355"/>
            <a:ext cx="2756946" cy="1058809"/>
            <a:chOff x="1455915" y="2892355"/>
            <a:chExt cx="2756946" cy="1058809"/>
          </a:xfrm>
        </p:grpSpPr>
        <p:cxnSp>
          <p:nvCxnSpPr>
            <p:cNvPr id="3" name="Straight Arrow Connector 2"/>
            <p:cNvCxnSpPr/>
            <p:nvPr/>
          </p:nvCxnSpPr>
          <p:spPr>
            <a:xfrm>
              <a:off x="1455915" y="3066341"/>
              <a:ext cx="588562" cy="88482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3051227" y="2892355"/>
              <a:ext cx="1161634" cy="105880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4947920" y="2894599"/>
            <a:ext cx="2479041" cy="1056565"/>
            <a:chOff x="4947920" y="2894599"/>
            <a:chExt cx="2479041" cy="1056565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4947920" y="2894599"/>
              <a:ext cx="1204659" cy="105656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6817360" y="2966720"/>
              <a:ext cx="609601" cy="98444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3135406" y="4916531"/>
            <a:ext cx="2719962" cy="666329"/>
            <a:chOff x="1455915" y="3066341"/>
            <a:chExt cx="2719962" cy="666329"/>
          </a:xfrm>
        </p:grpSpPr>
        <p:cxnSp>
          <p:nvCxnSpPr>
            <p:cNvPr id="26" name="Straight Arrow Connector 25"/>
            <p:cNvCxnSpPr/>
            <p:nvPr/>
          </p:nvCxnSpPr>
          <p:spPr>
            <a:xfrm>
              <a:off x="1455915" y="3066341"/>
              <a:ext cx="768173" cy="66632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>
              <a:off x="3373773" y="3066341"/>
              <a:ext cx="802104" cy="66632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7884695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331798 0.009919" pathEditMode="relative">
                                      <p:cBhvr>
                                        <p:cTn id="11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-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313994 -0.054126" pathEditMode="relative">
                                      <p:cBhvr>
                                        <p:cTn id="14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3176E-6 -2.86904E-7 L -0.00139 -0.2369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118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3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 advAuto="0"/>
      <p:bldP spid="162" grpId="0" animBg="1" advAuto="0"/>
      <p:bldP spid="164" grpId="0" animBg="1" advAuto="0"/>
      <p:bldP spid="164" grpId="1" animBg="1"/>
      <p:bldP spid="164" grpId="2" animBg="1"/>
      <p:bldP spid="165" grpId="0" animBg="1" advAuto="0"/>
      <p:bldP spid="165" grpId="1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/>
          </p:cNvSpPr>
          <p:nvPr>
            <p:ph type="body" sz="quarter" idx="1"/>
          </p:nvPr>
        </p:nvSpPr>
        <p:spPr>
          <a:xfrm>
            <a:off x="3408561" y="2479400"/>
            <a:ext cx="2744018" cy="58694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indent="0">
              <a:buNone/>
              <a:defRPr>
                <a:latin typeface="Helvetica"/>
                <a:ea typeface="Helvetica"/>
                <a:cs typeface="Helvetica"/>
                <a:sym typeface="Helvetica"/>
              </a:defRPr>
            </a:pPr>
            <a:r>
              <a:rPr sz="2400" dirty="0"/>
              <a:t>Ref = </a:t>
            </a:r>
            <a:r>
              <a:rPr lang="en-US" sz="2400" dirty="0" smtClean="0">
                <a:solidFill>
                  <a:srgbClr val="C0504D"/>
                </a:solidFill>
                <a:latin typeface="Courier"/>
                <a:ea typeface="Courier"/>
                <a:cs typeface="Courier"/>
                <a:sym typeface="Courier"/>
              </a:rPr>
              <a:t>A</a:t>
            </a:r>
            <a:r>
              <a:rPr sz="2400" dirty="0" smtClean="0">
                <a:latin typeface="Courier"/>
                <a:ea typeface="Courier"/>
                <a:cs typeface="Courier"/>
                <a:sym typeface="Courier"/>
              </a:rPr>
              <a:t>TT</a:t>
            </a:r>
            <a:r>
              <a:rPr sz="2400" dirty="0" smtClean="0">
                <a:solidFill>
                  <a:srgbClr val="C0504D"/>
                </a:solidFill>
                <a:latin typeface="Courier"/>
                <a:ea typeface="Courier"/>
                <a:cs typeface="Courier"/>
                <a:sym typeface="Courier"/>
              </a:rPr>
              <a:t>GAC</a:t>
            </a:r>
            <a:r>
              <a:rPr sz="2400" dirty="0" smtClean="0">
                <a:latin typeface="Courier"/>
                <a:ea typeface="Courier"/>
                <a:cs typeface="Courier"/>
                <a:sym typeface="Courier"/>
              </a:rPr>
              <a:t>T</a:t>
            </a:r>
            <a:endParaRPr sz="2400" dirty="0">
              <a:latin typeface="Courier"/>
              <a:ea typeface="Courier"/>
              <a:cs typeface="Courier"/>
              <a:sym typeface="Courier"/>
            </a:endParaRPr>
          </a:p>
        </p:txBody>
      </p:sp>
      <p:sp>
        <p:nvSpPr>
          <p:cNvPr id="159" name="Shape 159"/>
          <p:cNvSpPr/>
          <p:nvPr/>
        </p:nvSpPr>
        <p:spPr>
          <a:xfrm>
            <a:off x="3482894" y="2453136"/>
            <a:ext cx="1958716" cy="441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>
              <a:spcBef>
                <a:spcPts val="2953"/>
              </a:spcBef>
              <a:defRPr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400" dirty="0"/>
              <a:t>P</a:t>
            </a:r>
            <a:r>
              <a:rPr sz="2400" baseline="-5999" dirty="0"/>
              <a:t>A</a:t>
            </a:r>
            <a:r>
              <a:rPr sz="2400" dirty="0"/>
              <a:t> =  </a:t>
            </a:r>
            <a:r>
              <a:rPr sz="2400" dirty="0" smtClean="0">
                <a:latin typeface="Courier"/>
                <a:ea typeface="Courier"/>
                <a:cs typeface="Courier"/>
                <a:sym typeface="Courier"/>
              </a:rPr>
              <a:t>GTT</a:t>
            </a:r>
            <a:r>
              <a:rPr sz="2400" dirty="0" smtClean="0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rPr>
              <a:t>G</a:t>
            </a:r>
            <a:r>
              <a:rPr sz="2400" dirty="0" smtClean="0">
                <a:solidFill>
                  <a:srgbClr val="C0504D"/>
                </a:solidFill>
                <a:latin typeface="Courier"/>
                <a:ea typeface="Courier"/>
                <a:cs typeface="Courier"/>
                <a:sym typeface="Courier"/>
              </a:rPr>
              <a:t>A</a:t>
            </a:r>
            <a:r>
              <a:rPr sz="2400" dirty="0" smtClean="0">
                <a:latin typeface="Courier"/>
                <a:ea typeface="Courier"/>
                <a:cs typeface="Courier"/>
                <a:sym typeface="Courier"/>
              </a:rPr>
              <a:t>T</a:t>
            </a:r>
            <a:endParaRPr sz="2400" dirty="0">
              <a:latin typeface="Courier"/>
              <a:ea typeface="Courier"/>
              <a:cs typeface="Courier"/>
              <a:sym typeface="Courier"/>
            </a:endParaRPr>
          </a:p>
        </p:txBody>
      </p:sp>
      <p:sp>
        <p:nvSpPr>
          <p:cNvPr id="158" name="Shape 158"/>
          <p:cNvSpPr/>
          <p:nvPr/>
        </p:nvSpPr>
        <p:spPr>
          <a:xfrm>
            <a:off x="3482894" y="2892355"/>
            <a:ext cx="1958716" cy="441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>
              <a:spcBef>
                <a:spcPts val="2953"/>
              </a:spcBef>
              <a:defRPr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400" dirty="0"/>
              <a:t>P</a:t>
            </a:r>
            <a:r>
              <a:rPr sz="2400" baseline="-5999" dirty="0"/>
              <a:t>B</a:t>
            </a:r>
            <a:r>
              <a:rPr sz="2400" dirty="0"/>
              <a:t> =  </a:t>
            </a:r>
            <a:r>
              <a:rPr sz="2400" dirty="0" smtClean="0">
                <a:latin typeface="Courier"/>
                <a:ea typeface="Courier"/>
                <a:cs typeface="Courier"/>
                <a:sym typeface="Courier"/>
              </a:rPr>
              <a:t>GTT</a:t>
            </a:r>
            <a:r>
              <a:rPr lang="en-US" sz="2400" dirty="0" smtClean="0">
                <a:latin typeface="Courier"/>
                <a:ea typeface="Courier"/>
                <a:cs typeface="Courier"/>
                <a:sym typeface="Courier"/>
              </a:rPr>
              <a:t>G</a:t>
            </a:r>
            <a:r>
              <a:rPr sz="2400" dirty="0" smtClean="0">
                <a:solidFill>
                  <a:srgbClr val="C0504D"/>
                </a:solidFill>
                <a:latin typeface="Courier"/>
                <a:ea typeface="Courier"/>
                <a:cs typeface="Courier"/>
                <a:sym typeface="Courier"/>
              </a:rPr>
              <a:t>C</a:t>
            </a:r>
            <a:r>
              <a:rPr sz="2400" dirty="0" smtClean="0">
                <a:latin typeface="Courier"/>
                <a:ea typeface="Courier"/>
                <a:cs typeface="Courier"/>
                <a:sym typeface="Courier"/>
              </a:rPr>
              <a:t>T</a:t>
            </a:r>
            <a:endParaRPr sz="2400" dirty="0">
              <a:latin typeface="Courier"/>
              <a:ea typeface="Courier"/>
              <a:cs typeface="Courier"/>
              <a:sym typeface="Courier"/>
            </a:endParaRPr>
          </a:p>
        </p:txBody>
      </p:sp>
      <p:grpSp>
        <p:nvGrpSpPr>
          <p:cNvPr id="162" name="Group 162"/>
          <p:cNvGrpSpPr/>
          <p:nvPr/>
        </p:nvGrpSpPr>
        <p:grpSpPr>
          <a:xfrm>
            <a:off x="449164" y="3910524"/>
            <a:ext cx="8296132" cy="1262996"/>
            <a:chOff x="-102660" y="-378207"/>
            <a:chExt cx="11798934" cy="1796260"/>
          </a:xfrm>
        </p:grpSpPr>
        <p:sp>
          <p:nvSpPr>
            <p:cNvPr id="160" name="Shape 160"/>
            <p:cNvSpPr/>
            <p:nvPr/>
          </p:nvSpPr>
          <p:spPr>
            <a:xfrm>
              <a:off x="-102660" y="-373023"/>
              <a:ext cx="5780924" cy="17910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lnSpc>
                  <a:spcPct val="40000"/>
                </a:lnSpc>
                <a:spcBef>
                  <a:spcPts val="2250"/>
                </a:spcBef>
                <a:defRPr sz="34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sz="2400" dirty="0"/>
                <a:t> Edit</a:t>
              </a:r>
              <a:r>
                <a:rPr sz="2400" dirty="0" smtClean="0"/>
                <a:t>(</a:t>
              </a:r>
              <a:r>
                <a:rPr lang="en-US" sz="2400" dirty="0" smtClean="0"/>
                <a:t>P</a:t>
              </a:r>
              <a:r>
                <a:rPr sz="2400" baseline="-25000" dirty="0" smtClean="0"/>
                <a:t>A</a:t>
              </a:r>
              <a:r>
                <a:rPr sz="2400" dirty="0"/>
                <a:t>, </a:t>
              </a:r>
              <a:r>
                <a:rPr lang="en-US" sz="2400" dirty="0" smtClean="0"/>
                <a:t>R</a:t>
              </a:r>
              <a:r>
                <a:rPr sz="2400" dirty="0" smtClean="0"/>
                <a:t>ef</a:t>
              </a:r>
              <a:r>
                <a:rPr sz="2400" dirty="0"/>
                <a:t>)=</a:t>
              </a:r>
              <a:endParaRPr sz="2400" dirty="0">
                <a:latin typeface="Courier"/>
                <a:ea typeface="Courier"/>
                <a:cs typeface="Courier"/>
                <a:sym typeface="Courier"/>
              </a:endParaRPr>
            </a:p>
            <a:p>
              <a:pPr algn="ctr">
                <a:lnSpc>
                  <a:spcPct val="40000"/>
                </a:lnSpc>
                <a:spcBef>
                  <a:spcPts val="2250"/>
                </a:spcBef>
                <a:defRPr sz="34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sz="2400" dirty="0">
                  <a:latin typeface="Courier"/>
                  <a:ea typeface="Courier"/>
                  <a:cs typeface="Courier"/>
                  <a:sym typeface="Courier"/>
                </a:rPr>
                <a:t>{(1,SUB,G),(6,DEL,1)}</a:t>
              </a:r>
            </a:p>
          </p:txBody>
        </p:sp>
        <p:sp>
          <p:nvSpPr>
            <p:cNvPr id="161" name="Shape 161"/>
            <p:cNvSpPr/>
            <p:nvPr/>
          </p:nvSpPr>
          <p:spPr>
            <a:xfrm>
              <a:off x="6035073" y="-378207"/>
              <a:ext cx="5661201" cy="17384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lnSpc>
                  <a:spcPct val="40000"/>
                </a:lnSpc>
                <a:spcBef>
                  <a:spcPts val="2250"/>
                </a:spcBef>
                <a:defRPr sz="34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sz="2400" dirty="0"/>
                <a:t> Edit</a:t>
              </a:r>
              <a:r>
                <a:rPr sz="2400" dirty="0" smtClean="0"/>
                <a:t>(</a:t>
              </a:r>
              <a:r>
                <a:rPr lang="en-US" sz="2400" dirty="0" smtClean="0"/>
                <a:t>P</a:t>
              </a:r>
              <a:r>
                <a:rPr sz="2400" baseline="-25000" dirty="0" smtClean="0"/>
                <a:t>B</a:t>
              </a:r>
              <a:r>
                <a:rPr sz="2400" dirty="0"/>
                <a:t>, </a:t>
              </a:r>
              <a:r>
                <a:rPr lang="en-US" sz="2400" dirty="0" smtClean="0"/>
                <a:t>R</a:t>
              </a:r>
              <a:r>
                <a:rPr sz="2400" dirty="0" smtClean="0"/>
                <a:t>ef</a:t>
              </a:r>
              <a:r>
                <a:rPr sz="2400" dirty="0"/>
                <a:t>)=</a:t>
              </a:r>
              <a:endParaRPr sz="2400" dirty="0">
                <a:latin typeface="Courier"/>
                <a:ea typeface="Courier"/>
                <a:cs typeface="Courier"/>
                <a:sym typeface="Courier"/>
              </a:endParaRPr>
            </a:p>
            <a:p>
              <a:pPr algn="ctr">
                <a:lnSpc>
                  <a:spcPct val="40000"/>
                </a:lnSpc>
                <a:spcBef>
                  <a:spcPts val="2250"/>
                </a:spcBef>
                <a:defRPr sz="34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sz="2400" dirty="0">
                  <a:latin typeface="Courier"/>
                  <a:ea typeface="Courier"/>
                  <a:cs typeface="Courier"/>
                  <a:sym typeface="Courier"/>
                </a:rPr>
                <a:t>{(1,SUB,G),</a:t>
              </a:r>
              <a:r>
                <a:rPr sz="2400" dirty="0" smtClean="0">
                  <a:latin typeface="Courier"/>
                  <a:ea typeface="Courier"/>
                  <a:cs typeface="Courier"/>
                  <a:sym typeface="Courier"/>
                </a:rPr>
                <a:t>(</a:t>
              </a:r>
              <a:r>
                <a:rPr lang="en-US" sz="2400" dirty="0" smtClean="0">
                  <a:latin typeface="Courier"/>
                  <a:ea typeface="Courier"/>
                  <a:cs typeface="Courier"/>
                  <a:sym typeface="Courier"/>
                </a:rPr>
                <a:t>5</a:t>
              </a:r>
              <a:r>
                <a:rPr sz="2400" dirty="0" smtClean="0">
                  <a:latin typeface="Courier"/>
                  <a:ea typeface="Courier"/>
                  <a:cs typeface="Courier"/>
                  <a:sym typeface="Courier"/>
                </a:rPr>
                <a:t>,</a:t>
              </a:r>
              <a:r>
                <a:rPr sz="2400" dirty="0">
                  <a:latin typeface="Courier"/>
                  <a:ea typeface="Courier"/>
                  <a:cs typeface="Courier"/>
                  <a:sym typeface="Courier"/>
                </a:rPr>
                <a:t>DEL,1)}</a:t>
              </a:r>
            </a:p>
          </p:txBody>
        </p:sp>
      </p:grpSp>
      <p:sp>
        <p:nvSpPr>
          <p:cNvPr id="163" name="Shape 163"/>
          <p:cNvSpPr>
            <a:spLocks noGrp="1"/>
          </p:cNvSpPr>
          <p:nvPr>
            <p:ph type="title"/>
          </p:nvPr>
        </p:nvSpPr>
        <p:spPr>
          <a:xfrm>
            <a:off x="308806" y="290215"/>
            <a:ext cx="8526388" cy="149125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sz="4400" dirty="0"/>
              <a:t>Edit distance → Set difference size</a:t>
            </a:r>
          </a:p>
        </p:txBody>
      </p:sp>
      <p:sp>
        <p:nvSpPr>
          <p:cNvPr id="164" name="Shape 164"/>
          <p:cNvSpPr/>
          <p:nvPr/>
        </p:nvSpPr>
        <p:spPr>
          <a:xfrm>
            <a:off x="3504435" y="3427550"/>
            <a:ext cx="2124076" cy="441463"/>
          </a:xfrm>
          <a:prstGeom prst="rect">
            <a:avLst/>
          </a:prstGeom>
          <a:ln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35717" tIns="35717" rIns="35717" bIns="35717" anchor="ctr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sz="2400" dirty="0"/>
              <a:t>Edit distance = </a:t>
            </a:r>
            <a:r>
              <a:rPr lang="en-US" sz="2400" dirty="0" smtClean="0"/>
              <a:t>1</a:t>
            </a:r>
            <a:endParaRPr sz="2400" dirty="0"/>
          </a:p>
        </p:txBody>
      </p:sp>
      <p:sp>
        <p:nvSpPr>
          <p:cNvPr id="165" name="Shape 165"/>
          <p:cNvSpPr/>
          <p:nvPr/>
        </p:nvSpPr>
        <p:spPr>
          <a:xfrm>
            <a:off x="3185127" y="5649700"/>
            <a:ext cx="2967451" cy="441463"/>
          </a:xfrm>
          <a:prstGeom prst="rect">
            <a:avLst/>
          </a:prstGeom>
          <a:ln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5717" tIns="35717" rIns="35717" bIns="35717" anchor="ctr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sz="2400" dirty="0"/>
              <a:t>Set </a:t>
            </a:r>
            <a:r>
              <a:rPr lang="en-US" sz="2400" dirty="0" smtClean="0"/>
              <a:t>d</a:t>
            </a:r>
            <a:r>
              <a:rPr sz="2400" dirty="0" smtClean="0"/>
              <a:t>ifference </a:t>
            </a:r>
            <a:r>
              <a:rPr sz="2400" dirty="0"/>
              <a:t>size = 2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455915" y="2892355"/>
            <a:ext cx="2756946" cy="1058809"/>
            <a:chOff x="1455915" y="2892355"/>
            <a:chExt cx="2756946" cy="1058809"/>
          </a:xfrm>
        </p:grpSpPr>
        <p:cxnSp>
          <p:nvCxnSpPr>
            <p:cNvPr id="3" name="Straight Arrow Connector 2"/>
            <p:cNvCxnSpPr/>
            <p:nvPr/>
          </p:nvCxnSpPr>
          <p:spPr>
            <a:xfrm>
              <a:off x="1455915" y="3066341"/>
              <a:ext cx="588562" cy="88482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3051227" y="2892355"/>
              <a:ext cx="1161634" cy="105880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4947920" y="2894599"/>
            <a:ext cx="2479041" cy="1056565"/>
            <a:chOff x="4947920" y="2894599"/>
            <a:chExt cx="2479041" cy="1056565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4947920" y="2894599"/>
              <a:ext cx="1204659" cy="105656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6817360" y="2966720"/>
              <a:ext cx="609601" cy="98444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3135406" y="4916531"/>
            <a:ext cx="2719962" cy="666329"/>
            <a:chOff x="1455915" y="3066341"/>
            <a:chExt cx="2719962" cy="666329"/>
          </a:xfrm>
        </p:grpSpPr>
        <p:cxnSp>
          <p:nvCxnSpPr>
            <p:cNvPr id="26" name="Straight Arrow Connector 25"/>
            <p:cNvCxnSpPr/>
            <p:nvPr/>
          </p:nvCxnSpPr>
          <p:spPr>
            <a:xfrm>
              <a:off x="1455915" y="3066341"/>
              <a:ext cx="768173" cy="66632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>
              <a:off x="3373773" y="3066341"/>
              <a:ext cx="802104" cy="66632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1957391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331798 0.009919" pathEditMode="relative">
                                      <p:cBhvr>
                                        <p:cTn id="11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-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313994 -0.054126" pathEditMode="relative">
                                      <p:cBhvr>
                                        <p:cTn id="14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3176E-6 -2.86904E-7 L -0.00139 -0.2369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118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3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 advAuto="0"/>
      <p:bldP spid="162" grpId="0" animBg="1" advAuto="0"/>
      <p:bldP spid="164" grpId="0" animBg="1" advAuto="0"/>
      <p:bldP spid="164" grpId="1" animBg="1"/>
      <p:bldP spid="164" grpId="2" animBg="1"/>
      <p:bldP spid="165" grpId="0" animBg="1" advAuto="0"/>
      <p:bldP spid="165" grpId="1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Effects</a:t>
            </a:r>
          </a:p>
        </p:txBody>
      </p:sp>
      <p:sp>
        <p:nvSpPr>
          <p:cNvPr id="178" name="Shape 178"/>
          <p:cNvSpPr>
            <a:spLocks noGrp="1"/>
          </p:cNvSpPr>
          <p:nvPr>
            <p:ph type="body" sz="half" idx="1"/>
          </p:nvPr>
        </p:nvSpPr>
        <p:spPr>
          <a:xfrm>
            <a:off x="173784" y="5026521"/>
            <a:ext cx="9143999" cy="144265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2700" dirty="0"/>
              <a:t>Originally: </a:t>
            </a:r>
            <a:r>
              <a:rPr lang="en-US" sz="2700" dirty="0" smtClean="0"/>
              <a:t>edit distance, </a:t>
            </a:r>
            <a:r>
              <a:rPr lang="is-IS" sz="2700" i="1" dirty="0" smtClean="0">
                <a:latin typeface="Times"/>
                <a:ea typeface="Times"/>
                <a:cs typeface="Times"/>
                <a:sym typeface="Times"/>
              </a:rPr>
              <a:t>O</a:t>
            </a:r>
            <a:r>
              <a:rPr lang="is-IS" sz="2700" dirty="0">
                <a:latin typeface="Times"/>
                <a:ea typeface="Times"/>
                <a:cs typeface="Times"/>
                <a:sym typeface="Times"/>
              </a:rPr>
              <a:t>(</a:t>
            </a:r>
            <a:r>
              <a:rPr lang="is-IS" sz="2700" i="1" dirty="0">
                <a:latin typeface="Times"/>
                <a:ea typeface="Times"/>
                <a:cs typeface="Times"/>
                <a:sym typeface="Times"/>
              </a:rPr>
              <a:t>N</a:t>
            </a:r>
            <a:r>
              <a:rPr lang="is-IS" sz="2700" i="1" baseline="31999" dirty="0">
                <a:latin typeface="Times"/>
                <a:ea typeface="Times"/>
                <a:cs typeface="Times"/>
                <a:sym typeface="Times"/>
              </a:rPr>
              <a:t>2</a:t>
            </a:r>
            <a:r>
              <a:rPr lang="is-IS" sz="2700" dirty="0" smtClean="0">
                <a:latin typeface="Times"/>
                <a:ea typeface="Times"/>
                <a:cs typeface="Times"/>
                <a:sym typeface="Times"/>
              </a:rPr>
              <a:t>), </a:t>
            </a:r>
            <a:r>
              <a:rPr lang="is-IS" sz="2700" i="1" dirty="0" smtClean="0">
                <a:latin typeface="Times"/>
                <a:ea typeface="Times"/>
                <a:cs typeface="Times"/>
                <a:sym typeface="Times"/>
              </a:rPr>
              <a:t>N </a:t>
            </a:r>
            <a:r>
              <a:rPr lang="is-IS" sz="2700" dirty="0" smtClean="0">
                <a:latin typeface="Times"/>
                <a:ea typeface="Times"/>
                <a:cs typeface="Times"/>
                <a:sym typeface="Times"/>
              </a:rPr>
              <a:t>= </a:t>
            </a:r>
            <a:r>
              <a:rPr sz="2700" dirty="0" smtClean="0">
                <a:solidFill>
                  <a:schemeClr val="accent2"/>
                </a:solidFill>
              </a:rPr>
              <a:t>3 billion </a:t>
            </a:r>
            <a:r>
              <a:rPr sz="2700" dirty="0" smtClean="0"/>
              <a:t>Nucleotides</a:t>
            </a:r>
            <a:endParaRPr sz="2700" dirty="0">
              <a:latin typeface="Times"/>
              <a:ea typeface="Times"/>
              <a:cs typeface="Times"/>
              <a:sym typeface="Times"/>
            </a:endParaRPr>
          </a:p>
          <a:p>
            <a:r>
              <a:rPr sz="2700" dirty="0"/>
              <a:t>Now: </a:t>
            </a:r>
            <a:r>
              <a:rPr lang="en-US" sz="2700" dirty="0" smtClean="0"/>
              <a:t>Set Intersection Size, </a:t>
            </a:r>
            <a:r>
              <a:rPr lang="en-US" sz="2700" i="1" dirty="0" smtClean="0">
                <a:latin typeface="Times"/>
                <a:ea typeface="Times"/>
                <a:cs typeface="Times"/>
                <a:sym typeface="Times"/>
              </a:rPr>
              <a:t>O</a:t>
            </a:r>
            <a:r>
              <a:rPr lang="en-US" sz="2700" dirty="0">
                <a:latin typeface="Times"/>
                <a:ea typeface="Times"/>
                <a:cs typeface="Times"/>
                <a:sym typeface="Times"/>
              </a:rPr>
              <a:t>(</a:t>
            </a:r>
            <a:r>
              <a:rPr lang="en-US" sz="2700" i="1" dirty="0">
                <a:latin typeface="Times"/>
                <a:ea typeface="Times"/>
                <a:cs typeface="Times"/>
                <a:sym typeface="Times"/>
              </a:rPr>
              <a:t>N </a:t>
            </a:r>
            <a:r>
              <a:rPr lang="en-US" sz="2700" dirty="0">
                <a:latin typeface="Times"/>
                <a:ea typeface="Times"/>
                <a:cs typeface="Times"/>
                <a:sym typeface="Times"/>
              </a:rPr>
              <a:t>log</a:t>
            </a:r>
            <a:r>
              <a:rPr lang="en-US" sz="2700" i="1" dirty="0">
                <a:latin typeface="Times"/>
                <a:ea typeface="Times"/>
                <a:cs typeface="Times"/>
                <a:sym typeface="Times"/>
              </a:rPr>
              <a:t> N</a:t>
            </a:r>
            <a:r>
              <a:rPr lang="en-US" sz="2700" dirty="0" smtClean="0">
                <a:latin typeface="Times"/>
                <a:ea typeface="Times"/>
                <a:cs typeface="Times"/>
                <a:sym typeface="Times"/>
              </a:rPr>
              <a:t>), </a:t>
            </a:r>
            <a:r>
              <a:rPr lang="en-US" sz="2700" i="1" dirty="0" smtClean="0">
                <a:latin typeface="Times"/>
                <a:ea typeface="Times"/>
                <a:cs typeface="Times"/>
                <a:sym typeface="Times"/>
              </a:rPr>
              <a:t>N </a:t>
            </a:r>
            <a:r>
              <a:rPr lang="en-US" sz="2700" dirty="0" smtClean="0">
                <a:latin typeface="Times"/>
                <a:ea typeface="Times"/>
                <a:cs typeface="Times"/>
                <a:sym typeface="Times"/>
              </a:rPr>
              <a:t>= </a:t>
            </a:r>
            <a:r>
              <a:rPr sz="2700" dirty="0" smtClean="0">
                <a:solidFill>
                  <a:srgbClr val="C0504D"/>
                </a:solidFill>
              </a:rPr>
              <a:t>4 </a:t>
            </a:r>
            <a:r>
              <a:rPr sz="2700" dirty="0">
                <a:solidFill>
                  <a:srgbClr val="C0504D"/>
                </a:solidFill>
              </a:rPr>
              <a:t>million </a:t>
            </a:r>
            <a:r>
              <a:rPr sz="2700" dirty="0"/>
              <a:t>“Edits</a:t>
            </a:r>
            <a:r>
              <a:rPr sz="2700" dirty="0" smtClean="0"/>
              <a:t>”</a:t>
            </a:r>
            <a:endParaRPr sz="2700" dirty="0"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179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7587" y="1753723"/>
            <a:ext cx="6348826" cy="1410851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Shape 180"/>
          <p:cNvSpPr/>
          <p:nvPr/>
        </p:nvSpPr>
        <p:spPr>
          <a:xfrm>
            <a:off x="2289495" y="3353664"/>
            <a:ext cx="4565011" cy="1303251"/>
          </a:xfrm>
          <a:prstGeom prst="roundRect">
            <a:avLst>
              <a:gd name="adj" fmla="val 7384"/>
            </a:avLst>
          </a:prstGeom>
          <a:solidFill>
            <a:srgbClr val="DCDEE0"/>
          </a:soli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ctr"/>
          <a:lstStyle/>
          <a:p>
            <a:pPr algn="l">
              <a:defRPr sz="3900">
                <a:solidFill>
                  <a:srgbClr val="000000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r>
              <a:rPr sz="2800" dirty="0"/>
              <a:t>  Most edits are </a:t>
            </a:r>
            <a:r>
              <a:rPr sz="2800" dirty="0" smtClean="0"/>
              <a:t>substitution</a:t>
            </a:r>
            <a:r>
              <a:rPr lang="en-US" sz="2800" dirty="0" smtClean="0"/>
              <a:t>s</a:t>
            </a:r>
            <a:r>
              <a:rPr sz="2800" dirty="0" smtClean="0"/>
              <a:t>;</a:t>
            </a:r>
            <a:endParaRPr sz="2800" dirty="0"/>
          </a:p>
          <a:p>
            <a:pPr algn="l">
              <a:defRPr sz="3900">
                <a:solidFill>
                  <a:srgbClr val="000000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r>
              <a:rPr sz="2800" dirty="0"/>
              <a:t>  Insertions are </a:t>
            </a:r>
            <a:r>
              <a:rPr sz="2800" dirty="0" smtClean="0"/>
              <a:t>sparse</a:t>
            </a:r>
            <a:r>
              <a:rPr lang="en-US" sz="2800" dirty="0" smtClean="0"/>
              <a:t>.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347532430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" grpId="0" advAuto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/>
          </p:cNvSpPr>
          <p:nvPr>
            <p:ph type="title"/>
          </p:nvPr>
        </p:nvSpPr>
        <p:spPr>
          <a:xfrm>
            <a:off x="824607" y="290215"/>
            <a:ext cx="7616599" cy="133618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 sz="7800"/>
            </a:pPr>
            <a:r>
              <a:rPr sz="5400" dirty="0"/>
              <a:t>Methodology</a:t>
            </a:r>
            <a:r>
              <a:rPr sz="2800" dirty="0"/>
              <a:t> </a:t>
            </a:r>
            <a:r>
              <a:rPr sz="5400" dirty="0"/>
              <a:t>Insights</a:t>
            </a:r>
          </a:p>
        </p:txBody>
      </p:sp>
      <p:grpSp>
        <p:nvGrpSpPr>
          <p:cNvPr id="147" name="Group 147"/>
          <p:cNvGrpSpPr/>
          <p:nvPr/>
        </p:nvGrpSpPr>
        <p:grpSpPr>
          <a:xfrm>
            <a:off x="2179638" y="2071096"/>
            <a:ext cx="2018404" cy="1064711"/>
            <a:chOff x="0" y="0"/>
            <a:chExt cx="2870620" cy="1514253"/>
          </a:xfrm>
        </p:grpSpPr>
        <p:pic>
          <p:nvPicPr>
            <p:cNvPr id="145" name="pasted-imag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870620" cy="15142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6" name="Shape 146"/>
            <p:cNvSpPr/>
            <p:nvPr/>
          </p:nvSpPr>
          <p:spPr>
            <a:xfrm>
              <a:off x="307898" y="294879"/>
              <a:ext cx="2371020" cy="10213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ctr">
                <a:defRPr sz="2300" b="1">
                  <a:solidFill>
                    <a:schemeClr val="accent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sz="2000" dirty="0">
                  <a:solidFill>
                    <a:srgbClr val="C0504D"/>
                  </a:solidFill>
                  <a:latin typeface="Calibri"/>
                  <a:cs typeface="Calibri"/>
                </a:rPr>
                <a:t>Genomic </a:t>
              </a:r>
            </a:p>
            <a:p>
              <a:pPr algn="ctr">
                <a:defRPr sz="2300" b="1">
                  <a:solidFill>
                    <a:schemeClr val="accent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sz="2000" dirty="0">
                  <a:solidFill>
                    <a:srgbClr val="C0504D"/>
                  </a:solidFill>
                  <a:latin typeface="Calibri"/>
                  <a:cs typeface="Calibri"/>
                </a:rPr>
                <a:t>Characteristics</a:t>
              </a:r>
            </a:p>
          </p:txBody>
        </p:sp>
      </p:grpSp>
      <p:sp>
        <p:nvSpPr>
          <p:cNvPr id="148" name="Shape 148"/>
          <p:cNvSpPr/>
          <p:nvPr/>
        </p:nvSpPr>
        <p:spPr>
          <a:xfrm>
            <a:off x="274427" y="2000190"/>
            <a:ext cx="1461362" cy="827904"/>
          </a:xfrm>
          <a:prstGeom prst="roundRect">
            <a:avLst>
              <a:gd name="adj" fmla="val 15000"/>
            </a:avLst>
          </a:prstGeom>
          <a:gradFill>
            <a:gsLst>
              <a:gs pos="0">
                <a:schemeClr val="accent1"/>
              </a:gs>
              <a:gs pos="100000">
                <a:schemeClr val="accent1">
                  <a:hueOff val="321132"/>
                  <a:satOff val="-12043"/>
                  <a:lumOff val="-7113"/>
                </a:schemeClr>
              </a:gs>
            </a:gsLst>
            <a:lin ang="5400000"/>
          </a:gra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ctr"/>
          <a:lstStyle>
            <a:lvl1pPr>
              <a:spcBef>
                <a:spcPts val="4200"/>
              </a:spcBef>
              <a:defRPr sz="3500"/>
            </a:lvl1pPr>
          </a:lstStyle>
          <a:p>
            <a:pPr algn="ctr"/>
            <a:r>
              <a:rPr sz="2400" dirty="0"/>
              <a:t>Edit distance</a:t>
            </a:r>
          </a:p>
        </p:txBody>
      </p:sp>
      <p:sp>
        <p:nvSpPr>
          <p:cNvPr id="149" name="Shape 149"/>
          <p:cNvSpPr/>
          <p:nvPr/>
        </p:nvSpPr>
        <p:spPr>
          <a:xfrm>
            <a:off x="3215932" y="3794106"/>
            <a:ext cx="2006378" cy="752640"/>
          </a:xfrm>
          <a:prstGeom prst="roundRect">
            <a:avLst>
              <a:gd name="adj" fmla="val 15627"/>
            </a:avLst>
          </a:prstGeom>
          <a:gradFill>
            <a:gsLst>
              <a:gs pos="0">
                <a:schemeClr val="accent1"/>
              </a:gs>
              <a:gs pos="100000">
                <a:schemeClr val="accent1">
                  <a:hueOff val="321132"/>
                  <a:satOff val="-12043"/>
                  <a:lumOff val="-7113"/>
                </a:schemeClr>
              </a:gs>
            </a:gsLst>
            <a:lin ang="5400000"/>
          </a:gra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ctr"/>
          <a:lstStyle>
            <a:lvl1pPr>
              <a:spcBef>
                <a:spcPts val="4200"/>
              </a:spcBef>
              <a:defRPr sz="3500"/>
            </a:lvl1pPr>
          </a:lstStyle>
          <a:p>
            <a:pPr algn="ctr"/>
            <a:r>
              <a:rPr sz="2400" dirty="0"/>
              <a:t>Set difference size</a:t>
            </a:r>
          </a:p>
        </p:txBody>
      </p:sp>
      <p:sp>
        <p:nvSpPr>
          <p:cNvPr id="150" name="Shape 150"/>
          <p:cNvSpPr/>
          <p:nvPr/>
        </p:nvSpPr>
        <p:spPr>
          <a:xfrm>
            <a:off x="6780091" y="5417445"/>
            <a:ext cx="2006379" cy="752640"/>
          </a:xfrm>
          <a:prstGeom prst="roundRect">
            <a:avLst>
              <a:gd name="adj" fmla="val 15627"/>
            </a:avLst>
          </a:prstGeom>
          <a:gradFill>
            <a:gsLst>
              <a:gs pos="0">
                <a:schemeClr val="accent1"/>
              </a:gs>
              <a:gs pos="100000">
                <a:schemeClr val="accent1">
                  <a:hueOff val="321132"/>
                  <a:satOff val="-12043"/>
                  <a:lumOff val="-7113"/>
                </a:schemeClr>
              </a:gs>
            </a:gsLst>
            <a:lin ang="5400000"/>
          </a:gra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ctr"/>
          <a:lstStyle>
            <a:lvl1pPr>
              <a:spcBef>
                <a:spcPts val="4200"/>
              </a:spcBef>
              <a:defRPr sz="3500"/>
            </a:lvl1pPr>
          </a:lstStyle>
          <a:p>
            <a:pPr algn="ctr"/>
            <a:r>
              <a:rPr sz="2400" dirty="0"/>
              <a:t>Our protocols</a:t>
            </a:r>
          </a:p>
        </p:txBody>
      </p:sp>
      <p:sp>
        <p:nvSpPr>
          <p:cNvPr id="151" name="Shape 151"/>
          <p:cNvSpPr/>
          <p:nvPr/>
        </p:nvSpPr>
        <p:spPr>
          <a:xfrm rot="2220961">
            <a:off x="1631589" y="2984637"/>
            <a:ext cx="1732821" cy="699627"/>
          </a:xfrm>
          <a:prstGeom prst="rightArrow">
            <a:avLst>
              <a:gd name="adj1" fmla="val 32000"/>
              <a:gd name="adj2" fmla="val 81686"/>
            </a:avLst>
          </a:prstGeom>
          <a:solidFill>
            <a:srgbClr val="DCDEE0"/>
          </a:soli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</p:spPr>
        <p:txBody>
          <a:bodyPr lIns="35717" tIns="35717" rIns="35717" bIns="35717" anchor="ctr"/>
          <a:lstStyle/>
          <a:p>
            <a:pPr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52" name="Shape 152"/>
          <p:cNvSpPr/>
          <p:nvPr/>
        </p:nvSpPr>
        <p:spPr>
          <a:xfrm rot="1946924">
            <a:off x="5132112" y="4647654"/>
            <a:ext cx="1741107" cy="699627"/>
          </a:xfrm>
          <a:prstGeom prst="rightArrow">
            <a:avLst>
              <a:gd name="adj1" fmla="val 32000"/>
              <a:gd name="adj2" fmla="val 81686"/>
            </a:avLst>
          </a:prstGeom>
          <a:solidFill>
            <a:srgbClr val="DCDEE0"/>
          </a:soli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</p:spPr>
        <p:txBody>
          <a:bodyPr lIns="35717" tIns="35717" rIns="35717" bIns="35717" anchor="ctr"/>
          <a:lstStyle/>
          <a:p>
            <a:pPr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  <p:grpSp>
        <p:nvGrpSpPr>
          <p:cNvPr id="155" name="Group 155"/>
          <p:cNvGrpSpPr/>
          <p:nvPr/>
        </p:nvGrpSpPr>
        <p:grpSpPr>
          <a:xfrm>
            <a:off x="5589734" y="3736491"/>
            <a:ext cx="2018406" cy="1064710"/>
            <a:chOff x="0" y="0"/>
            <a:chExt cx="2870620" cy="1514253"/>
          </a:xfrm>
        </p:grpSpPr>
        <p:pic>
          <p:nvPicPr>
            <p:cNvPr id="153" name="pasted-imag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870620" cy="15142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4" name="Shape 154"/>
            <p:cNvSpPr/>
            <p:nvPr/>
          </p:nvSpPr>
          <p:spPr>
            <a:xfrm>
              <a:off x="631508" y="338938"/>
              <a:ext cx="1693162" cy="10213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ctr">
                <a:defRPr sz="2300" b="1">
                  <a:solidFill>
                    <a:schemeClr val="accent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lang="en-US" sz="2000" dirty="0" smtClean="0">
                  <a:solidFill>
                    <a:srgbClr val="C0504D"/>
                  </a:solidFill>
                  <a:latin typeface="Calibri"/>
                  <a:cs typeface="Calibri"/>
                </a:rPr>
                <a:t>Sketch</a:t>
              </a:r>
              <a:endParaRPr sz="2000" dirty="0">
                <a:solidFill>
                  <a:srgbClr val="C0504D"/>
                </a:solidFill>
                <a:latin typeface="Calibri"/>
                <a:cs typeface="Calibri"/>
              </a:endParaRPr>
            </a:p>
            <a:p>
              <a:pPr algn="ctr">
                <a:defRPr sz="2300" b="1">
                  <a:solidFill>
                    <a:schemeClr val="accent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sz="2000" dirty="0">
                  <a:solidFill>
                    <a:srgbClr val="C0504D"/>
                  </a:solidFill>
                  <a:latin typeface="Calibri"/>
                  <a:cs typeface="Calibri"/>
                </a:rPr>
                <a:t>Algorithm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415561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Through Sketching Intersection Size?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122930" y="2205790"/>
            <a:ext cx="4064000" cy="299452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788593" y="2205790"/>
            <a:ext cx="4064000" cy="2994526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72093" y="5775163"/>
            <a:ext cx="47404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|A-B|=|A|+|B|-2|A∩B|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3823336" y="2847475"/>
            <a:ext cx="1326245" cy="1794031"/>
            <a:chOff x="3823336" y="2847475"/>
            <a:chExt cx="1326245" cy="1794031"/>
          </a:xfrm>
        </p:grpSpPr>
        <p:cxnSp>
          <p:nvCxnSpPr>
            <p:cNvPr id="8" name="Straight Connector 7"/>
            <p:cNvCxnSpPr/>
            <p:nvPr/>
          </p:nvCxnSpPr>
          <p:spPr>
            <a:xfrm flipV="1">
              <a:off x="4023895" y="2847475"/>
              <a:ext cx="748631" cy="21389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3977377" y="3039979"/>
              <a:ext cx="905843" cy="21389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3887615" y="3232483"/>
              <a:ext cx="1096070" cy="21389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3878268" y="3424987"/>
              <a:ext cx="1205677" cy="21389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3823336" y="3617491"/>
              <a:ext cx="1326245" cy="21389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3929076" y="3823363"/>
              <a:ext cx="1205677" cy="21389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4002599" y="4042603"/>
              <a:ext cx="1096070" cy="21389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4116433" y="4221739"/>
              <a:ext cx="905843" cy="21389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4265354" y="4427611"/>
              <a:ext cx="618704" cy="21389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Rectangle 18"/>
          <p:cNvSpPr/>
          <p:nvPr/>
        </p:nvSpPr>
        <p:spPr>
          <a:xfrm>
            <a:off x="2072093" y="5775163"/>
            <a:ext cx="336885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3866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19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By Sketching Intersection Size?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271585" y="2120228"/>
            <a:ext cx="4064000" cy="299452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411655" y="2141619"/>
            <a:ext cx="4064000" cy="2994526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12540" y="5304949"/>
            <a:ext cx="39365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|A∩B|</a:t>
            </a:r>
            <a:r>
              <a:rPr lang="en-US" sz="3600" dirty="0" smtClean="0"/>
              <a:t>≈</a:t>
            </a:r>
            <a:r>
              <a:rPr lang="en-US" sz="3600" dirty="0" smtClean="0">
                <a:solidFill>
                  <a:schemeClr val="accent2"/>
                </a:solidFill>
              </a:rPr>
              <a:t>10000</a:t>
            </a:r>
            <a:r>
              <a:rPr lang="en-US" sz="3600" dirty="0" smtClean="0"/>
              <a:t>|A-B</a:t>
            </a:r>
            <a:r>
              <a:rPr lang="en-US" sz="3600" dirty="0"/>
              <a:t>|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946964" y="2473158"/>
            <a:ext cx="2584478" cy="21389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185488" y="2259263"/>
            <a:ext cx="1797129" cy="21389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738361" y="2711131"/>
            <a:ext cx="3127219" cy="21389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525864" y="2997212"/>
            <a:ext cx="3619954" cy="21389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447443" y="3256555"/>
            <a:ext cx="3783935" cy="21389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447443" y="3569372"/>
            <a:ext cx="3842759" cy="21389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498251" y="3855451"/>
            <a:ext cx="3783935" cy="21389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702336" y="4128163"/>
            <a:ext cx="3439941" cy="21389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904153" y="4374139"/>
            <a:ext cx="3127219" cy="21389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645148" y="5858389"/>
            <a:ext cx="34215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i="1" dirty="0">
                <a:latin typeface="Times New Roman"/>
                <a:cs typeface="Times New Roman"/>
              </a:rPr>
              <a:t>ε</a:t>
            </a:r>
            <a:r>
              <a:rPr lang="en-US" sz="2800" baseline="-25000" dirty="0" smtClean="0"/>
              <a:t>|</a:t>
            </a:r>
            <a:r>
              <a:rPr lang="en-US" sz="2800" baseline="-25000" dirty="0"/>
              <a:t>A-B|</a:t>
            </a:r>
            <a:r>
              <a:rPr lang="en-US" sz="3600" dirty="0" smtClean="0"/>
              <a:t>≈ </a:t>
            </a:r>
            <a:r>
              <a:rPr lang="en-US" sz="3600" dirty="0" smtClean="0">
                <a:solidFill>
                  <a:schemeClr val="accent2"/>
                </a:solidFill>
              </a:rPr>
              <a:t>10000 </a:t>
            </a:r>
            <a:r>
              <a:rPr lang="el-GR" sz="3600" i="1" dirty="0" smtClean="0">
                <a:latin typeface="Times New Roman"/>
                <a:cs typeface="Times New Roman"/>
              </a:rPr>
              <a:t>ε</a:t>
            </a:r>
            <a:r>
              <a:rPr lang="en-US" sz="2800" baseline="-25000" dirty="0" smtClean="0"/>
              <a:t>|</a:t>
            </a:r>
            <a:r>
              <a:rPr lang="en-US" sz="2800" baseline="-25000" dirty="0"/>
              <a:t>A∩B|</a:t>
            </a:r>
            <a:endParaRPr lang="en-US" sz="3600" baseline="-25000" dirty="0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3194243" y="4593379"/>
            <a:ext cx="2584478" cy="21389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3641268" y="4772515"/>
            <a:ext cx="1941756" cy="21389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60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Better Sketching Difference Size Directly</a:t>
            </a:r>
            <a:endParaRPr lang="en-US" sz="3600" dirty="0"/>
          </a:p>
        </p:txBody>
      </p:sp>
      <p:sp>
        <p:nvSpPr>
          <p:cNvPr id="4" name="Oval 3"/>
          <p:cNvSpPr/>
          <p:nvPr/>
        </p:nvSpPr>
        <p:spPr>
          <a:xfrm>
            <a:off x="2271585" y="2120228"/>
            <a:ext cx="4064000" cy="299452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411655" y="2141619"/>
            <a:ext cx="4064000" cy="2994526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5358184" y="2419684"/>
            <a:ext cx="1194658" cy="2559116"/>
            <a:chOff x="5358184" y="2419684"/>
            <a:chExt cx="1194658" cy="2559116"/>
          </a:xfrm>
        </p:grpSpPr>
        <p:sp>
          <p:nvSpPr>
            <p:cNvPr id="3" name="TextBox 2"/>
            <p:cNvSpPr txBox="1"/>
            <p:nvPr/>
          </p:nvSpPr>
          <p:spPr>
            <a:xfrm>
              <a:off x="5828632" y="2419684"/>
              <a:ext cx="242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.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981032" y="2585452"/>
              <a:ext cx="242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.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120064" y="2751220"/>
              <a:ext cx="242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.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205624" y="2916988"/>
              <a:ext cx="242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.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224344" y="3042652"/>
              <a:ext cx="242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.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309904" y="3195052"/>
              <a:ext cx="242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.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61784" y="3146932"/>
              <a:ext cx="242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.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267136" y="3312700"/>
              <a:ext cx="242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.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299224" y="3451732"/>
              <a:ext cx="242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.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291208" y="3617500"/>
              <a:ext cx="242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.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256456" y="3542644"/>
              <a:ext cx="242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.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221704" y="3708412"/>
              <a:ext cx="242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.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213688" y="3834076"/>
              <a:ext cx="242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.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125464" y="3906268"/>
              <a:ext cx="242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.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130816" y="3991828"/>
              <a:ext cx="242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.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069328" y="4064020"/>
              <a:ext cx="242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.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954368" y="4176316"/>
              <a:ext cx="242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.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879512" y="4275244"/>
              <a:ext cx="242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.</a:t>
              </a:r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777920" y="4347436"/>
              <a:ext cx="242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.</a:t>
              </a:r>
              <a:endParaRPr 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703064" y="4432996"/>
              <a:ext cx="242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.</a:t>
              </a:r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601472" y="4478452"/>
              <a:ext cx="242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.</a:t>
              </a:r>
              <a:endParaRPr lang="en-US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499880" y="4564012"/>
              <a:ext cx="242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.</a:t>
              </a:r>
              <a:endParaRPr 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358184" y="4609468"/>
              <a:ext cx="242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.</a:t>
              </a:r>
              <a:endParaRPr lang="en-US" dirty="0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5149648" y="4708396"/>
            <a:ext cx="242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</a:t>
            </a:r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 flipH="1" flipV="1">
            <a:off x="2208589" y="2275300"/>
            <a:ext cx="1194658" cy="2559116"/>
            <a:chOff x="5358184" y="2419684"/>
            <a:chExt cx="1194658" cy="2559116"/>
          </a:xfrm>
        </p:grpSpPr>
        <p:sp>
          <p:nvSpPr>
            <p:cNvPr id="45" name="TextBox 44"/>
            <p:cNvSpPr txBox="1"/>
            <p:nvPr/>
          </p:nvSpPr>
          <p:spPr>
            <a:xfrm>
              <a:off x="5828632" y="2419684"/>
              <a:ext cx="242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.</a:t>
              </a:r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981032" y="2585452"/>
              <a:ext cx="242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.</a:t>
              </a:r>
              <a:endParaRPr 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120064" y="2751220"/>
              <a:ext cx="242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.</a:t>
              </a:r>
              <a:endParaRPr lang="en-US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205624" y="2916988"/>
              <a:ext cx="242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.</a:t>
              </a:r>
              <a:endParaRPr 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224344" y="3042652"/>
              <a:ext cx="242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.</a:t>
              </a:r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309904" y="3195052"/>
              <a:ext cx="242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.</a:t>
              </a:r>
              <a:endParaRPr lang="en-US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261784" y="3146932"/>
              <a:ext cx="242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.</a:t>
              </a:r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267136" y="3312700"/>
              <a:ext cx="242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.</a:t>
              </a:r>
              <a:endParaRPr lang="en-US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299224" y="3451732"/>
              <a:ext cx="242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.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291208" y="3617500"/>
              <a:ext cx="242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.</a:t>
              </a:r>
              <a:endParaRPr lang="en-US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256456" y="3542644"/>
              <a:ext cx="242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.</a:t>
              </a:r>
              <a:endParaRPr lang="en-US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221704" y="3708412"/>
              <a:ext cx="242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.</a:t>
              </a:r>
              <a:endParaRPr lang="en-US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213688" y="3834076"/>
              <a:ext cx="242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.</a:t>
              </a:r>
              <a:endParaRPr lang="en-US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125464" y="3906268"/>
              <a:ext cx="242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.</a:t>
              </a:r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130816" y="3991828"/>
              <a:ext cx="242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.</a:t>
              </a:r>
              <a:endParaRPr lang="en-US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069328" y="4064020"/>
              <a:ext cx="242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.</a:t>
              </a:r>
              <a:endParaRPr lang="en-US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954368" y="4176316"/>
              <a:ext cx="242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.</a:t>
              </a:r>
              <a:endParaRPr lang="en-US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879512" y="4275244"/>
              <a:ext cx="242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.</a:t>
              </a:r>
              <a:endParaRPr lang="en-US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777920" y="4347436"/>
              <a:ext cx="242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.</a:t>
              </a:r>
              <a:endParaRPr lang="en-US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703064" y="4432996"/>
              <a:ext cx="242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.</a:t>
              </a:r>
              <a:endParaRPr lang="en-US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601472" y="4478452"/>
              <a:ext cx="242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.</a:t>
              </a:r>
              <a:endParaRPr lang="en-US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499880" y="4564012"/>
              <a:ext cx="242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.</a:t>
              </a:r>
              <a:endParaRPr lang="en-US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358184" y="4609468"/>
              <a:ext cx="242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.</a:t>
              </a:r>
              <a:endParaRPr lang="en-US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790459" y="5614738"/>
            <a:ext cx="1028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|A-B|</a:t>
            </a:r>
          </a:p>
        </p:txBody>
      </p:sp>
    </p:spTree>
    <p:extLst>
      <p:ext uri="{BB962C8B-B14F-4D97-AF65-F5344CB8AC3E}">
        <p14:creationId xmlns:p14="http://schemas.microsoft.com/office/powerpoint/2010/main" val="202751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>
              <a:defRPr sz="6100"/>
            </a:pPr>
            <a:r>
              <a:rPr sz="4800" dirty="0"/>
              <a:t>Basic Protocol: </a:t>
            </a:r>
            <a:r>
              <a:rPr sz="4800" i="1" dirty="0">
                <a:latin typeface="Times"/>
                <a:ea typeface="Times"/>
                <a:cs typeface="Times"/>
                <a:sym typeface="Times"/>
              </a:rPr>
              <a:t>SketchDiffSize</a:t>
            </a:r>
          </a:p>
        </p:txBody>
      </p:sp>
      <p:sp>
        <p:nvSpPr>
          <p:cNvPr id="214" name="Shape 214"/>
          <p:cNvSpPr>
            <a:spLocks noGrp="1"/>
          </p:cNvSpPr>
          <p:nvPr>
            <p:ph type="body" idx="1"/>
          </p:nvPr>
        </p:nvSpPr>
        <p:spPr>
          <a:xfrm>
            <a:off x="329734" y="1804042"/>
            <a:ext cx="8571697" cy="3289326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453254" indent="-453254" defTabSz="386106">
              <a:spcBef>
                <a:spcPts val="2742"/>
              </a:spcBef>
              <a:buSzPct val="100000"/>
              <a:buAutoNum type="arabicPeriod"/>
              <a:defRPr sz="3290"/>
            </a:pPr>
            <a:r>
              <a:rPr sz="2400" dirty="0"/>
              <a:t>Agree on randomness </a:t>
            </a:r>
            <a:r>
              <a:rPr sz="2400" i="1" dirty="0">
                <a:latin typeface="Times"/>
                <a:ea typeface="Times"/>
                <a:cs typeface="Times"/>
                <a:sym typeface="Times"/>
              </a:rPr>
              <a:t>r, </a:t>
            </a:r>
            <a:r>
              <a:rPr sz="2400" dirty="0"/>
              <a:t>a hash function </a:t>
            </a:r>
            <a:r>
              <a:rPr sz="2400" i="1" dirty="0">
                <a:latin typeface="Times"/>
                <a:ea typeface="Times"/>
                <a:cs typeface="Times"/>
                <a:sym typeface="Times"/>
              </a:rPr>
              <a:t>h() </a:t>
            </a:r>
            <a:r>
              <a:rPr sz="2400" dirty="0"/>
              <a:t>with range {1, -1}</a:t>
            </a:r>
          </a:p>
          <a:p>
            <a:pPr marL="453254" indent="-453254" defTabSz="386106">
              <a:spcBef>
                <a:spcPts val="2742"/>
              </a:spcBef>
              <a:buSzPct val="100000"/>
              <a:buAutoNum type="arabicPeriod"/>
              <a:defRPr sz="3572"/>
            </a:pPr>
            <a:r>
              <a:rPr sz="2800" dirty="0"/>
              <a:t>Compute </a:t>
            </a:r>
          </a:p>
          <a:p>
            <a:pPr marL="453254" indent="-453254" defTabSz="386106">
              <a:spcBef>
                <a:spcPts val="2742"/>
              </a:spcBef>
              <a:buSzPct val="100000"/>
              <a:buAutoNum type="arabicPeriod"/>
              <a:defRPr sz="3572"/>
            </a:pPr>
            <a:r>
              <a:rPr sz="2800" dirty="0"/>
              <a:t>Compute </a:t>
            </a:r>
            <a:endParaRPr sz="2800" i="1" dirty="0">
              <a:latin typeface="Times"/>
              <a:ea typeface="Times"/>
              <a:cs typeface="Times"/>
              <a:sym typeface="Times"/>
            </a:endParaRPr>
          </a:p>
          <a:p>
            <a:pPr marL="453254" indent="-453254" defTabSz="386106">
              <a:spcBef>
                <a:spcPts val="5200"/>
              </a:spcBef>
              <a:buSzPct val="100000"/>
              <a:buAutoNum type="arabicPeriod"/>
              <a:defRPr sz="3572"/>
            </a:pPr>
            <a:r>
              <a:rPr sz="2800" dirty="0"/>
              <a:t>Estimate set difference size using </a:t>
            </a:r>
            <a:r>
              <a:rPr sz="2800" dirty="0">
                <a:latin typeface="Times"/>
                <a:ea typeface="Times"/>
                <a:cs typeface="Times"/>
                <a:sym typeface="Times"/>
              </a:rPr>
              <a:t>(</a:t>
            </a:r>
            <a:r>
              <a:rPr sz="2800" i="1" dirty="0">
                <a:latin typeface="Times"/>
                <a:ea typeface="Times"/>
                <a:cs typeface="Times"/>
                <a:sym typeface="Times"/>
              </a:rPr>
              <a:t>d</a:t>
            </a:r>
            <a:r>
              <a:rPr sz="2800" i="1" baseline="-5999" dirty="0">
                <a:latin typeface="Times"/>
                <a:ea typeface="Times"/>
                <a:cs typeface="Times"/>
                <a:sym typeface="Times"/>
              </a:rPr>
              <a:t>A </a:t>
            </a:r>
            <a:r>
              <a:rPr sz="2800" i="1" dirty="0">
                <a:latin typeface="Times"/>
                <a:ea typeface="Times"/>
                <a:cs typeface="Times"/>
                <a:sym typeface="Times"/>
              </a:rPr>
              <a:t>- d</a:t>
            </a:r>
            <a:r>
              <a:rPr sz="2800" i="1" baseline="-5999" dirty="0">
                <a:latin typeface="Times"/>
                <a:ea typeface="Times"/>
                <a:cs typeface="Times"/>
                <a:sym typeface="Times"/>
              </a:rPr>
              <a:t>B</a:t>
            </a:r>
            <a:r>
              <a:rPr sz="2800" dirty="0">
                <a:latin typeface="Times"/>
                <a:ea typeface="Times"/>
                <a:cs typeface="Times"/>
                <a:sym typeface="Times"/>
              </a:rPr>
              <a:t>)</a:t>
            </a:r>
            <a:r>
              <a:rPr sz="2800" baseline="31999" dirty="0">
                <a:latin typeface="Times"/>
                <a:ea typeface="Times"/>
                <a:cs typeface="Times"/>
                <a:sym typeface="Times"/>
              </a:rPr>
              <a:t>2</a:t>
            </a:r>
          </a:p>
        </p:txBody>
      </p:sp>
      <p:grpSp>
        <p:nvGrpSpPr>
          <p:cNvPr id="217" name="Group 217"/>
          <p:cNvGrpSpPr/>
          <p:nvPr/>
        </p:nvGrpSpPr>
        <p:grpSpPr>
          <a:xfrm>
            <a:off x="-36167" y="3309635"/>
            <a:ext cx="9216334" cy="1461939"/>
            <a:chOff x="0" y="-201514"/>
            <a:chExt cx="13107674" cy="2079202"/>
          </a:xfrm>
        </p:grpSpPr>
        <p:sp>
          <p:nvSpPr>
            <p:cNvPr id="215" name="Shape 215"/>
            <p:cNvSpPr/>
            <p:nvPr/>
          </p:nvSpPr>
          <p:spPr>
            <a:xfrm>
              <a:off x="0" y="990185"/>
              <a:ext cx="13107674" cy="0"/>
            </a:xfrm>
            <a:prstGeom prst="line">
              <a:avLst/>
            </a:prstGeom>
            <a:ln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16" name="Shape 216"/>
            <p:cNvSpPr/>
            <p:nvPr/>
          </p:nvSpPr>
          <p:spPr>
            <a:xfrm>
              <a:off x="11014009" y="-201514"/>
              <a:ext cx="1551030" cy="20792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lnSpc>
                  <a:spcPct val="150000"/>
                </a:lnSpc>
                <a:defRPr>
                  <a:solidFill>
                    <a:srgbClr val="000000"/>
                  </a:solidFill>
                </a:defRPr>
              </a:pPr>
              <a:r>
                <a:rPr sz="2800" dirty="0" smtClean="0">
                  <a:solidFill>
                    <a:schemeClr val="accent3"/>
                  </a:solidFill>
                </a:rPr>
                <a:t>Local</a:t>
              </a:r>
              <a:endParaRPr lang="en-US" sz="2800" dirty="0" smtClean="0">
                <a:solidFill>
                  <a:schemeClr val="accent3"/>
                </a:solidFill>
              </a:endParaRPr>
            </a:p>
            <a:p>
              <a:pPr>
                <a:spcBef>
                  <a:spcPts val="2200"/>
                </a:spcBef>
                <a:defRPr>
                  <a:solidFill>
                    <a:srgbClr val="000000"/>
                  </a:solidFill>
                </a:defRPr>
              </a:pPr>
              <a:r>
                <a:rPr sz="2800" dirty="0" smtClean="0">
                  <a:solidFill>
                    <a:schemeClr val="accent2"/>
                  </a:solidFill>
                </a:rPr>
                <a:t>Secure</a:t>
              </a:r>
              <a:endParaRPr sz="2800" dirty="0">
                <a:solidFill>
                  <a:schemeClr val="accent2"/>
                </a:solidFill>
              </a:endParaRPr>
            </a:p>
          </p:txBody>
        </p:sp>
      </p:grp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7352542"/>
              </p:ext>
            </p:extLst>
          </p:nvPr>
        </p:nvGraphicFramePr>
        <p:xfrm>
          <a:off x="2333838" y="2493411"/>
          <a:ext cx="1932875" cy="762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88" name="Equation" r:id="rId3" imgW="901700" imgH="355600" progId="Equation.DSMT4">
                  <p:embed/>
                </p:oleObj>
              </mc:Choice>
              <mc:Fallback>
                <p:oleObj name="Equation" r:id="rId3" imgW="901700" imgH="355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33838" y="2493411"/>
                        <a:ext cx="1932875" cy="7622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0034254"/>
              </p:ext>
            </p:extLst>
          </p:nvPr>
        </p:nvGraphicFramePr>
        <p:xfrm>
          <a:off x="2333838" y="3309635"/>
          <a:ext cx="1932875" cy="762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89" name="Equation" r:id="rId5" imgW="901700" imgH="355600" progId="Equation.DSMT4">
                  <p:embed/>
                </p:oleObj>
              </mc:Choice>
              <mc:Fallback>
                <p:oleObj name="Equation" r:id="rId5" imgW="901700" imgH="355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33838" y="3309635"/>
                        <a:ext cx="1932875" cy="7622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249561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" grpId="0" animBg="1" advAuto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Example</a:t>
            </a:r>
          </a:p>
        </p:txBody>
      </p:sp>
      <p:sp>
        <p:nvSpPr>
          <p:cNvPr id="222" name="Shape 222"/>
          <p:cNvSpPr/>
          <p:nvPr/>
        </p:nvSpPr>
        <p:spPr>
          <a:xfrm>
            <a:off x="275741" y="2391610"/>
            <a:ext cx="1919092" cy="15494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>
              <a:defRPr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2400" dirty="0"/>
              <a:t>(1,INS,A)</a:t>
            </a:r>
          </a:p>
          <a:p>
            <a:pPr>
              <a:defRPr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2400" dirty="0"/>
              <a:t>(10,DEL,1)</a:t>
            </a:r>
          </a:p>
          <a:p>
            <a:pPr>
              <a:defRPr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2400" dirty="0">
                <a:solidFill>
                  <a:srgbClr val="800000"/>
                </a:solidFill>
              </a:rPr>
              <a:t>(11,SUB,A)</a:t>
            </a:r>
          </a:p>
          <a:p>
            <a:pPr>
              <a:defRPr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2400" dirty="0"/>
              <a:t>(20,INS,T)</a:t>
            </a:r>
          </a:p>
        </p:txBody>
      </p:sp>
      <p:sp>
        <p:nvSpPr>
          <p:cNvPr id="223" name="Shape 223"/>
          <p:cNvSpPr/>
          <p:nvPr/>
        </p:nvSpPr>
        <p:spPr>
          <a:xfrm>
            <a:off x="6935136" y="2398763"/>
            <a:ext cx="1919092" cy="1180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>
              <a:defRPr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2400" dirty="0"/>
              <a:t>(2,INS,A)</a:t>
            </a:r>
          </a:p>
          <a:p>
            <a:pPr>
              <a:defRPr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2400" dirty="0"/>
              <a:t>(7,SUB,C)</a:t>
            </a:r>
          </a:p>
          <a:p>
            <a:pPr>
              <a:defRPr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2400" dirty="0">
                <a:solidFill>
                  <a:srgbClr val="800000"/>
                </a:solidFill>
              </a:rPr>
              <a:t>(11,SUB,A)</a:t>
            </a:r>
          </a:p>
        </p:txBody>
      </p:sp>
      <p:sp>
        <p:nvSpPr>
          <p:cNvPr id="224" name="Shape 224"/>
          <p:cNvSpPr/>
          <p:nvPr/>
        </p:nvSpPr>
        <p:spPr>
          <a:xfrm>
            <a:off x="3734961" y="4871894"/>
            <a:ext cx="1359143" cy="441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>
              <a:defRPr>
                <a:solidFill>
                  <a:srgbClr val="000000"/>
                </a:solidFill>
              </a:defRPr>
            </a:pPr>
            <a:r>
              <a:rPr sz="2400" dirty="0"/>
              <a:t>(2-(-1))</a:t>
            </a:r>
            <a:r>
              <a:rPr sz="2400" baseline="31999" dirty="0"/>
              <a:t>2</a:t>
            </a:r>
            <a:r>
              <a:rPr sz="2400" dirty="0"/>
              <a:t>=9</a:t>
            </a:r>
          </a:p>
        </p:txBody>
      </p:sp>
      <p:grpSp>
        <p:nvGrpSpPr>
          <p:cNvPr id="230" name="Group 230"/>
          <p:cNvGrpSpPr/>
          <p:nvPr/>
        </p:nvGrpSpPr>
        <p:grpSpPr>
          <a:xfrm>
            <a:off x="2194833" y="2376382"/>
            <a:ext cx="4758763" cy="1579920"/>
            <a:chOff x="46215" y="758914"/>
            <a:chExt cx="6768018" cy="2246996"/>
          </a:xfrm>
        </p:grpSpPr>
        <p:grpSp>
          <p:nvGrpSpPr>
            <p:cNvPr id="227" name="Group 227"/>
            <p:cNvGrpSpPr/>
            <p:nvPr/>
          </p:nvGrpSpPr>
          <p:grpSpPr>
            <a:xfrm>
              <a:off x="1117464" y="758914"/>
              <a:ext cx="4675055" cy="2246996"/>
              <a:chOff x="-1" y="387805"/>
              <a:chExt cx="4675054" cy="2246995"/>
            </a:xfrm>
          </p:grpSpPr>
          <p:sp>
            <p:nvSpPr>
              <p:cNvPr id="225" name="Shape 225"/>
              <p:cNvSpPr/>
              <p:nvPr/>
            </p:nvSpPr>
            <p:spPr>
              <a:xfrm>
                <a:off x="-1" y="387805"/>
                <a:ext cx="501775" cy="224699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r>
                  <a:rPr sz="2400" dirty="0"/>
                  <a:t>-1</a:t>
                </a:r>
              </a:p>
              <a:p>
                <a:pPr>
                  <a:defRPr>
                    <a:solidFill>
                      <a:srgbClr val="000000"/>
                    </a:solidFill>
                  </a:defRPr>
                </a:pPr>
                <a:r>
                  <a:rPr lang="en-US" sz="2400" dirty="0" smtClean="0"/>
                  <a:t> </a:t>
                </a:r>
                <a:r>
                  <a:rPr sz="2400" dirty="0" smtClean="0"/>
                  <a:t>1</a:t>
                </a:r>
                <a:endParaRPr sz="2400" dirty="0"/>
              </a:p>
              <a:p>
                <a:pPr>
                  <a:defRPr>
                    <a:solidFill>
                      <a:srgbClr val="000000"/>
                    </a:solidFill>
                  </a:defRPr>
                </a:pPr>
                <a:r>
                  <a:rPr lang="en-US" sz="2400" dirty="0" smtClean="0"/>
                  <a:t> </a:t>
                </a:r>
                <a:r>
                  <a:rPr sz="2400" dirty="0" smtClean="0"/>
                  <a:t>1</a:t>
                </a:r>
                <a:endParaRPr sz="2400" dirty="0"/>
              </a:p>
              <a:p>
                <a:pPr>
                  <a:defRPr>
                    <a:solidFill>
                      <a:srgbClr val="000000"/>
                    </a:solidFill>
                  </a:defRPr>
                </a:pPr>
                <a:r>
                  <a:rPr lang="en-US" sz="2400" dirty="0" smtClean="0"/>
                  <a:t> </a:t>
                </a:r>
                <a:r>
                  <a:rPr sz="2400" dirty="0" smtClean="0"/>
                  <a:t>1</a:t>
                </a:r>
                <a:endParaRPr sz="2400" dirty="0"/>
              </a:p>
            </p:txBody>
          </p:sp>
          <p:sp>
            <p:nvSpPr>
              <p:cNvPr id="226" name="Shape 226"/>
              <p:cNvSpPr/>
              <p:nvPr/>
            </p:nvSpPr>
            <p:spPr>
              <a:xfrm>
                <a:off x="4173278" y="397977"/>
                <a:ext cx="501775" cy="172172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r>
                  <a:rPr sz="2400" dirty="0"/>
                  <a:t>-1</a:t>
                </a:r>
              </a:p>
              <a:p>
                <a:pPr>
                  <a:defRPr>
                    <a:solidFill>
                      <a:srgbClr val="000000"/>
                    </a:solidFill>
                  </a:defRPr>
                </a:pPr>
                <a:r>
                  <a:rPr sz="2400" dirty="0"/>
                  <a:t>-1</a:t>
                </a:r>
              </a:p>
              <a:p>
                <a:pPr>
                  <a:defRPr>
                    <a:solidFill>
                      <a:srgbClr val="000000"/>
                    </a:solidFill>
                  </a:defRPr>
                </a:pPr>
                <a:r>
                  <a:rPr lang="en-US" sz="2400" dirty="0" smtClean="0"/>
                  <a:t> </a:t>
                </a:r>
                <a:r>
                  <a:rPr sz="2400" dirty="0" smtClean="0"/>
                  <a:t>1</a:t>
                </a:r>
                <a:endParaRPr sz="2400" dirty="0"/>
              </a:p>
            </p:txBody>
          </p:sp>
        </p:grpSp>
        <p:sp>
          <p:nvSpPr>
            <p:cNvPr id="228" name="Shape 228"/>
            <p:cNvSpPr/>
            <p:nvPr/>
          </p:nvSpPr>
          <p:spPr>
            <a:xfrm>
              <a:off x="46215" y="1581213"/>
              <a:ext cx="960050" cy="570260"/>
            </a:xfrm>
            <a:prstGeom prst="rightArrow">
              <a:avLst>
                <a:gd name="adj1" fmla="val 49270"/>
                <a:gd name="adj2" fmla="val 73871"/>
              </a:avLst>
            </a:prstGeom>
            <a:solidFill>
              <a:srgbClr val="DCDEE0"/>
            </a:solidFill>
            <a:ln w="12700" cap="flat">
              <a:noFill/>
              <a:miter lim="400000"/>
            </a:ln>
            <a:effectLst>
              <a:outerShdw blurRad="76200" dir="18900000" rotWithShape="0">
                <a:srgbClr val="000000">
                  <a:alpha val="8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29" name="Shape 229"/>
            <p:cNvSpPr/>
            <p:nvPr/>
          </p:nvSpPr>
          <p:spPr>
            <a:xfrm rot="10809066">
              <a:off x="5854183" y="1573954"/>
              <a:ext cx="960050" cy="570260"/>
            </a:xfrm>
            <a:prstGeom prst="rightArrow">
              <a:avLst>
                <a:gd name="adj1" fmla="val 49270"/>
                <a:gd name="adj2" fmla="val 73871"/>
              </a:avLst>
            </a:prstGeom>
            <a:solidFill>
              <a:srgbClr val="DCDEE0"/>
            </a:solidFill>
            <a:ln w="12700" cap="flat">
              <a:noFill/>
              <a:miter lim="400000"/>
            </a:ln>
            <a:effectLst>
              <a:outerShdw blurRad="76200" dir="18900000" rotWithShape="0">
                <a:srgbClr val="000000">
                  <a:alpha val="8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</p:grpSp>
      <p:grpSp>
        <p:nvGrpSpPr>
          <p:cNvPr id="236" name="Group 236"/>
          <p:cNvGrpSpPr/>
          <p:nvPr/>
        </p:nvGrpSpPr>
        <p:grpSpPr>
          <a:xfrm>
            <a:off x="2256984" y="4063617"/>
            <a:ext cx="4021050" cy="471926"/>
            <a:chOff x="-38175" y="425043"/>
            <a:chExt cx="5718829" cy="671184"/>
          </a:xfrm>
        </p:grpSpPr>
        <p:grpSp>
          <p:nvGrpSpPr>
            <p:cNvPr id="233" name="Group 233"/>
            <p:cNvGrpSpPr/>
            <p:nvPr/>
          </p:nvGrpSpPr>
          <p:grpSpPr>
            <a:xfrm>
              <a:off x="1088325" y="425045"/>
              <a:ext cx="4592329" cy="671182"/>
              <a:chOff x="-1" y="7311"/>
              <a:chExt cx="4592327" cy="671181"/>
            </a:xfrm>
          </p:grpSpPr>
          <p:sp>
            <p:nvSpPr>
              <p:cNvPr id="231" name="Shape 231"/>
              <p:cNvSpPr/>
              <p:nvPr/>
            </p:nvSpPr>
            <p:spPr>
              <a:xfrm>
                <a:off x="-1" y="7311"/>
                <a:ext cx="367764" cy="67118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>
                    <a:solidFill>
                      <a:srgbClr val="000000"/>
                    </a:solidFill>
                  </a:defRPr>
                </a:lvl1pPr>
              </a:lstStyle>
              <a:p>
                <a:r>
                  <a:rPr sz="2400" dirty="0"/>
                  <a:t>2</a:t>
                </a:r>
              </a:p>
            </p:txBody>
          </p:sp>
          <p:sp>
            <p:nvSpPr>
              <p:cNvPr id="232" name="Shape 232"/>
              <p:cNvSpPr/>
              <p:nvPr/>
            </p:nvSpPr>
            <p:spPr>
              <a:xfrm>
                <a:off x="4090550" y="7311"/>
                <a:ext cx="501776" cy="67118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>
                    <a:solidFill>
                      <a:srgbClr val="000000"/>
                    </a:solidFill>
                  </a:defRPr>
                </a:lvl1pPr>
              </a:lstStyle>
              <a:p>
                <a:r>
                  <a:rPr sz="2400" dirty="0"/>
                  <a:t>-1</a:t>
                </a:r>
              </a:p>
            </p:txBody>
          </p:sp>
        </p:grpSp>
        <p:sp>
          <p:nvSpPr>
            <p:cNvPr id="234" name="Shape 234"/>
            <p:cNvSpPr/>
            <p:nvPr/>
          </p:nvSpPr>
          <p:spPr>
            <a:xfrm>
              <a:off x="-38175" y="425044"/>
              <a:ext cx="145909" cy="6711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0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lang="en-US" sz="2400" dirty="0" smtClean="0"/>
                <a:t> </a:t>
              </a:r>
              <a:endParaRPr sz="2400" dirty="0"/>
            </a:p>
          </p:txBody>
        </p:sp>
        <p:sp>
          <p:nvSpPr>
            <p:cNvPr id="235" name="Shape 235"/>
            <p:cNvSpPr/>
            <p:nvPr/>
          </p:nvSpPr>
          <p:spPr>
            <a:xfrm>
              <a:off x="4012729" y="425043"/>
              <a:ext cx="145909" cy="6711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0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lang="en-US" sz="2400" dirty="0" smtClean="0"/>
                <a:t> </a:t>
              </a:r>
              <a:endParaRPr sz="2400" dirty="0"/>
            </a:p>
          </p:txBody>
        </p:sp>
      </p:grpSp>
      <p:sp>
        <p:nvSpPr>
          <p:cNvPr id="237" name="Shape 237"/>
          <p:cNvSpPr/>
          <p:nvPr/>
        </p:nvSpPr>
        <p:spPr>
          <a:xfrm>
            <a:off x="1931612" y="1733931"/>
            <a:ext cx="1060800" cy="5030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>
              <a:defRPr i="1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sz="2800" dirty="0"/>
              <a:t>h</a:t>
            </a:r>
            <a:r>
              <a:rPr sz="2800" i="0" dirty="0"/>
              <a:t>(</a:t>
            </a:r>
            <a:r>
              <a:rPr sz="2800" dirty="0" smtClean="0"/>
              <a:t>r</a:t>
            </a:r>
            <a:r>
              <a:rPr lang="en-US" sz="2800" baseline="-25000" dirty="0" smtClean="0"/>
              <a:t>1</a:t>
            </a:r>
            <a:r>
              <a:rPr sz="2800" dirty="0" smtClean="0"/>
              <a:t>, </a:t>
            </a:r>
            <a:r>
              <a:rPr sz="2800" dirty="0"/>
              <a:t>⋅</a:t>
            </a:r>
            <a:r>
              <a:rPr sz="2800" i="0" dirty="0"/>
              <a:t>)</a:t>
            </a:r>
          </a:p>
        </p:txBody>
      </p:sp>
      <p:sp>
        <p:nvSpPr>
          <p:cNvPr id="238" name="Shape 238"/>
          <p:cNvSpPr/>
          <p:nvPr/>
        </p:nvSpPr>
        <p:spPr>
          <a:xfrm>
            <a:off x="852210" y="5568452"/>
            <a:ext cx="306120" cy="626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 sz="5200">
                <a:solidFill>
                  <a:srgbClr val="000000"/>
                </a:solidFill>
              </a:defRPr>
            </a:lvl1pPr>
          </a:lstStyle>
          <a:p>
            <a:r>
              <a:rPr sz="3600" dirty="0"/>
              <a:t>9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120316" y="3941069"/>
            <a:ext cx="9023684" cy="152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Shape 237"/>
          <p:cNvSpPr/>
          <p:nvPr/>
        </p:nvSpPr>
        <p:spPr>
          <a:xfrm>
            <a:off x="6103206" y="1733931"/>
            <a:ext cx="1060800" cy="5030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>
              <a:defRPr i="1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sz="2800" dirty="0"/>
              <a:t>h</a:t>
            </a:r>
            <a:r>
              <a:rPr sz="2800" i="0" dirty="0"/>
              <a:t>(</a:t>
            </a:r>
            <a:r>
              <a:rPr sz="2800" dirty="0" smtClean="0"/>
              <a:t>r</a:t>
            </a:r>
            <a:r>
              <a:rPr lang="en-US" sz="2800" baseline="-25000" dirty="0" smtClean="0"/>
              <a:t>1</a:t>
            </a:r>
            <a:r>
              <a:rPr sz="2800" dirty="0" smtClean="0"/>
              <a:t>, </a:t>
            </a:r>
            <a:r>
              <a:rPr sz="2800" dirty="0"/>
              <a:t>⋅</a:t>
            </a:r>
            <a:r>
              <a:rPr sz="2800" i="0" dirty="0"/>
              <a:t>)</a:t>
            </a: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6277642"/>
              </p:ext>
            </p:extLst>
          </p:nvPr>
        </p:nvGraphicFramePr>
        <p:xfrm>
          <a:off x="1463502" y="4117975"/>
          <a:ext cx="1487488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9" name="Equation" r:id="rId3" imgW="1016000" imgH="355600" progId="Equation.DSMT4">
                  <p:embed/>
                </p:oleObj>
              </mc:Choice>
              <mc:Fallback>
                <p:oleObj name="Equation" r:id="rId3" imgW="1016000" imgH="355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63502" y="4117975"/>
                        <a:ext cx="1487488" cy="519113"/>
                      </a:xfrm>
                      <a:prstGeom prst="rect">
                        <a:avLst/>
                      </a:prstGeom>
                      <a:ln w="19050" cmpd="sng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758250"/>
              </p:ext>
            </p:extLst>
          </p:nvPr>
        </p:nvGraphicFramePr>
        <p:xfrm>
          <a:off x="4344901" y="4116388"/>
          <a:ext cx="14859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80" name="Equation" r:id="rId5" imgW="1016000" imgH="355600" progId="Equation.DSMT4">
                  <p:embed/>
                </p:oleObj>
              </mc:Choice>
              <mc:Fallback>
                <p:oleObj name="Equation" r:id="rId5" imgW="1016000" imgH="355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44901" y="4116388"/>
                        <a:ext cx="1485900" cy="520700"/>
                      </a:xfrm>
                      <a:prstGeom prst="rect">
                        <a:avLst/>
                      </a:prstGeom>
                      <a:ln w="19050" cmpd="sng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Group 217"/>
          <p:cNvGrpSpPr/>
          <p:nvPr/>
        </p:nvGrpSpPr>
        <p:grpSpPr>
          <a:xfrm>
            <a:off x="-36167" y="3991403"/>
            <a:ext cx="9216334" cy="1461939"/>
            <a:chOff x="0" y="-201514"/>
            <a:chExt cx="13107674" cy="2079202"/>
          </a:xfrm>
        </p:grpSpPr>
        <p:sp>
          <p:nvSpPr>
            <p:cNvPr id="25" name="Shape 215"/>
            <p:cNvSpPr/>
            <p:nvPr/>
          </p:nvSpPr>
          <p:spPr>
            <a:xfrm>
              <a:off x="0" y="990185"/>
              <a:ext cx="13107674" cy="0"/>
            </a:xfrm>
            <a:prstGeom prst="line">
              <a:avLst/>
            </a:prstGeom>
            <a:ln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6" name="Shape 216"/>
            <p:cNvSpPr/>
            <p:nvPr/>
          </p:nvSpPr>
          <p:spPr>
            <a:xfrm>
              <a:off x="11413267" y="-201514"/>
              <a:ext cx="1551030" cy="20792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lnSpc>
                  <a:spcPct val="150000"/>
                </a:lnSpc>
                <a:defRPr>
                  <a:solidFill>
                    <a:srgbClr val="000000"/>
                  </a:solidFill>
                </a:defRPr>
              </a:pPr>
              <a:r>
                <a:rPr sz="2800" dirty="0" smtClean="0">
                  <a:solidFill>
                    <a:schemeClr val="accent3"/>
                  </a:solidFill>
                </a:rPr>
                <a:t>Local</a:t>
              </a:r>
              <a:endParaRPr lang="en-US" sz="2800" dirty="0" smtClean="0">
                <a:solidFill>
                  <a:schemeClr val="accent3"/>
                </a:solidFill>
              </a:endParaRPr>
            </a:p>
            <a:p>
              <a:pPr>
                <a:spcBef>
                  <a:spcPts val="2200"/>
                </a:spcBef>
                <a:defRPr>
                  <a:solidFill>
                    <a:srgbClr val="000000"/>
                  </a:solidFill>
                </a:defRPr>
              </a:pPr>
              <a:r>
                <a:rPr sz="2800" dirty="0" smtClean="0">
                  <a:solidFill>
                    <a:schemeClr val="accent2"/>
                  </a:solidFill>
                </a:rPr>
                <a:t>Secure</a:t>
              </a:r>
              <a:endParaRPr sz="280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716614" y="4807081"/>
            <a:ext cx="194202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dirty="0">
                <a:solidFill>
                  <a:schemeClr val="accent2"/>
                </a:solidFill>
                <a:latin typeface="Times"/>
                <a:ea typeface="Times"/>
                <a:cs typeface="Times"/>
                <a:sym typeface="Times"/>
              </a:rPr>
              <a:t>(</a:t>
            </a:r>
            <a:r>
              <a:rPr lang="nl-NL" sz="3200" i="1" dirty="0" err="1">
                <a:solidFill>
                  <a:schemeClr val="accent2"/>
                </a:solidFill>
                <a:latin typeface="Times"/>
                <a:ea typeface="Times"/>
                <a:cs typeface="Times"/>
                <a:sym typeface="Times"/>
              </a:rPr>
              <a:t>d</a:t>
            </a:r>
            <a:r>
              <a:rPr lang="nl-NL" sz="3200" i="1" baseline="-5999" dirty="0" err="1">
                <a:solidFill>
                  <a:schemeClr val="accent2"/>
                </a:solidFill>
                <a:latin typeface="Times"/>
                <a:ea typeface="Times"/>
                <a:cs typeface="Times"/>
                <a:sym typeface="Times"/>
              </a:rPr>
              <a:t>A</a:t>
            </a:r>
            <a:r>
              <a:rPr lang="nl-NL" sz="3200" i="1" baseline="-5999" dirty="0">
                <a:solidFill>
                  <a:schemeClr val="accent2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nl-NL" sz="3200" i="1" dirty="0">
                <a:solidFill>
                  <a:schemeClr val="accent2"/>
                </a:solidFill>
                <a:latin typeface="Times"/>
                <a:ea typeface="Times"/>
                <a:cs typeface="Times"/>
                <a:sym typeface="Times"/>
              </a:rPr>
              <a:t>- d</a:t>
            </a:r>
            <a:r>
              <a:rPr lang="nl-NL" sz="3200" i="1" baseline="-5999" dirty="0">
                <a:solidFill>
                  <a:schemeClr val="accent2"/>
                </a:solidFill>
                <a:latin typeface="Times"/>
                <a:ea typeface="Times"/>
                <a:cs typeface="Times"/>
                <a:sym typeface="Times"/>
              </a:rPr>
              <a:t>B</a:t>
            </a:r>
            <a:r>
              <a:rPr lang="nl-NL" sz="3200" dirty="0">
                <a:solidFill>
                  <a:schemeClr val="accent2"/>
                </a:solidFill>
                <a:latin typeface="Times"/>
                <a:ea typeface="Times"/>
                <a:cs typeface="Times"/>
                <a:sym typeface="Times"/>
              </a:rPr>
              <a:t>)</a:t>
            </a:r>
            <a:r>
              <a:rPr lang="nl-NL" sz="3200" baseline="31999" dirty="0" smtClean="0">
                <a:solidFill>
                  <a:schemeClr val="accent2"/>
                </a:solidFill>
                <a:latin typeface="Times"/>
                <a:ea typeface="Times"/>
                <a:cs typeface="Times"/>
                <a:sym typeface="Times"/>
              </a:rPr>
              <a:t>2 </a:t>
            </a:r>
            <a:r>
              <a:rPr lang="nl-NL" sz="3200" dirty="0" smtClean="0">
                <a:latin typeface="Times"/>
                <a:ea typeface="Times"/>
                <a:cs typeface="Times"/>
                <a:sym typeface="Times"/>
              </a:rPr>
              <a:t>=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3828718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" grpId="0" animBg="1" advAuto="0"/>
      <p:bldP spid="230" grpId="0" animBg="1" advAuto="0"/>
      <p:bldP spid="236" grpId="0" animBg="1" advAuto="0"/>
      <p:bldP spid="238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add </a:t>
            </a:r>
            <a:r>
              <a:rPr lang="en-US" i="1" dirty="0" smtClean="0"/>
              <a:t>n</a:t>
            </a:r>
            <a:r>
              <a:rPr lang="en-US" dirty="0" smtClean="0"/>
              <a:t>-bit numbers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F25215-25AD-48EA-9D0C-C980D60D832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3400" y="1981200"/>
            <a:ext cx="7924800" cy="31085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nl-NL" sz="2800" b="1" dirty="0" err="1" smtClean="0">
                <a:solidFill>
                  <a:schemeClr val="accent6">
                    <a:lumMod val="50000"/>
                  </a:schemeClr>
                </a:solidFill>
                <a:latin typeface="Courier"/>
                <a:cs typeface="Courier"/>
              </a:rPr>
              <a:t>def</a:t>
            </a:r>
            <a:r>
              <a:rPr lang="nl-NL" sz="2800" dirty="0" smtClean="0">
                <a:solidFill>
                  <a:schemeClr val="accent6">
                    <a:lumMod val="50000"/>
                  </a:schemeClr>
                </a:solidFill>
                <a:latin typeface="Courier"/>
                <a:cs typeface="Courier"/>
              </a:rPr>
              <a:t> </a:t>
            </a:r>
            <a:r>
              <a:rPr lang="nl-NL" sz="2800" b="1" dirty="0" err="1" smtClean="0">
                <a:solidFill>
                  <a:schemeClr val="accent3">
                    <a:lumMod val="75000"/>
                  </a:schemeClr>
                </a:solidFill>
                <a:latin typeface="Courier"/>
                <a:cs typeface="Courier"/>
              </a:rPr>
              <a:t>add</a:t>
            </a:r>
            <a:r>
              <a:rPr lang="nl-NL" sz="2800" dirty="0" smtClean="0">
                <a:latin typeface="Courier"/>
                <a:cs typeface="Courier"/>
              </a:rPr>
              <a:t>(x, y, </a:t>
            </a:r>
            <a:r>
              <a:rPr lang="nl-NL" sz="2800" dirty="0" err="1" smtClean="0">
                <a:latin typeface="Courier"/>
                <a:cs typeface="Courier"/>
              </a:rPr>
              <a:t>carry</a:t>
            </a:r>
            <a:r>
              <a:rPr lang="nl-NL" sz="2800" dirty="0" smtClean="0">
                <a:latin typeface="Courier"/>
                <a:cs typeface="Courier"/>
              </a:rPr>
              <a:t>):</a:t>
            </a:r>
            <a:endParaRPr lang="nl-NL" sz="2800" dirty="0">
              <a:latin typeface="Courier"/>
              <a:cs typeface="Courier"/>
            </a:endParaRPr>
          </a:p>
          <a:p>
            <a:r>
              <a:rPr lang="nl-NL" sz="2800" dirty="0" smtClean="0">
                <a:latin typeface="Courier"/>
                <a:cs typeface="Courier"/>
              </a:rPr>
              <a:t>  s = </a:t>
            </a:r>
            <a:r>
              <a:rPr lang="nl-NL" sz="2800" dirty="0" smtClean="0">
                <a:solidFill>
                  <a:srgbClr val="E46C0A"/>
                </a:solidFill>
                <a:latin typeface="Courier"/>
                <a:cs typeface="Courier"/>
              </a:rPr>
              <a:t>range</a:t>
            </a:r>
            <a:r>
              <a:rPr lang="nl-NL" sz="2800" dirty="0" smtClean="0">
                <a:latin typeface="Courier"/>
                <a:cs typeface="Courier"/>
              </a:rPr>
              <a:t>(</a:t>
            </a:r>
            <a:r>
              <a:rPr lang="nl-NL" sz="2800" dirty="0" err="1" smtClean="0">
                <a:solidFill>
                  <a:schemeClr val="accent6">
                    <a:lumMod val="75000"/>
                  </a:schemeClr>
                </a:solidFill>
                <a:latin typeface="Courier"/>
                <a:cs typeface="Courier"/>
              </a:rPr>
              <a:t>len</a:t>
            </a:r>
            <a:r>
              <a:rPr lang="nl-NL" sz="2800" dirty="0" smtClean="0">
                <a:latin typeface="Courier"/>
                <a:cs typeface="Courier"/>
              </a:rPr>
              <a:t>(x))</a:t>
            </a:r>
          </a:p>
          <a:p>
            <a:r>
              <a:rPr lang="nl-NL" sz="2800" dirty="0">
                <a:latin typeface="Courier"/>
                <a:cs typeface="Courier"/>
              </a:rPr>
              <a:t> </a:t>
            </a:r>
            <a:r>
              <a:rPr lang="nl-NL" sz="2800" dirty="0" smtClean="0">
                <a:latin typeface="Courier"/>
                <a:cs typeface="Courier"/>
              </a:rPr>
              <a:t> t = </a:t>
            </a:r>
            <a:r>
              <a:rPr lang="nl-NL" sz="2800" dirty="0" err="1" smtClean="0">
                <a:latin typeface="Courier"/>
                <a:cs typeface="Courier"/>
              </a:rPr>
              <a:t>carry</a:t>
            </a:r>
            <a:endParaRPr lang="nl-NL" sz="2800" dirty="0" smtClean="0">
              <a:latin typeface="Courier"/>
              <a:cs typeface="Courier"/>
            </a:endParaRPr>
          </a:p>
          <a:p>
            <a:r>
              <a:rPr lang="nl-NL" sz="2800" dirty="0" smtClean="0">
                <a:latin typeface="Courier"/>
                <a:cs typeface="Courier"/>
              </a:rPr>
              <a:t>  </a:t>
            </a:r>
            <a:r>
              <a:rPr lang="nl-NL" sz="2800" dirty="0" err="1" smtClean="0">
                <a:latin typeface="Courier"/>
                <a:cs typeface="Courier"/>
              </a:rPr>
              <a:t>for</a:t>
            </a:r>
            <a:r>
              <a:rPr lang="nl-NL" sz="2800" dirty="0" smtClean="0">
                <a:latin typeface="Courier"/>
                <a:cs typeface="Courier"/>
              </a:rPr>
              <a:t> i </a:t>
            </a:r>
            <a:r>
              <a:rPr lang="nl-NL" sz="2800" b="1" dirty="0" smtClean="0">
                <a:solidFill>
                  <a:srgbClr val="800000"/>
                </a:solidFill>
                <a:latin typeface="Courier"/>
                <a:cs typeface="Courier"/>
              </a:rPr>
              <a:t>in</a:t>
            </a:r>
            <a:r>
              <a:rPr lang="nl-NL" sz="2800" dirty="0" smtClean="0">
                <a:solidFill>
                  <a:srgbClr val="800000"/>
                </a:solidFill>
                <a:latin typeface="Courier"/>
                <a:cs typeface="Courier"/>
              </a:rPr>
              <a:t> </a:t>
            </a:r>
            <a:r>
              <a:rPr lang="nl-NL" sz="2800" dirty="0" smtClean="0">
                <a:solidFill>
                  <a:srgbClr val="E46C0A"/>
                </a:solidFill>
                <a:latin typeface="Courier"/>
                <a:cs typeface="Courier"/>
              </a:rPr>
              <a:t>range</a:t>
            </a:r>
            <a:r>
              <a:rPr lang="nl-NL" sz="2800" dirty="0" smtClean="0">
                <a:latin typeface="Courier"/>
                <a:cs typeface="Courier"/>
              </a:rPr>
              <a:t>(</a:t>
            </a:r>
            <a:r>
              <a:rPr lang="nl-NL" sz="2800" dirty="0" err="1" smtClean="0">
                <a:solidFill>
                  <a:srgbClr val="E46C0A"/>
                </a:solidFill>
                <a:latin typeface="Courier"/>
                <a:cs typeface="Courier"/>
              </a:rPr>
              <a:t>len</a:t>
            </a:r>
            <a:r>
              <a:rPr lang="nl-NL" sz="2800" dirty="0" smtClean="0">
                <a:latin typeface="Courier"/>
                <a:cs typeface="Courier"/>
              </a:rPr>
              <a:t>(x)):</a:t>
            </a:r>
            <a:endParaRPr lang="nl-NL" sz="2800" dirty="0">
              <a:latin typeface="Courier"/>
              <a:cs typeface="Courier"/>
            </a:endParaRPr>
          </a:p>
          <a:p>
            <a:r>
              <a:rPr lang="nl-NL" sz="2800" dirty="0" smtClean="0">
                <a:latin typeface="Courier"/>
                <a:cs typeface="Courier"/>
              </a:rPr>
              <a:t>    s[i],t = </a:t>
            </a:r>
            <a:r>
              <a:rPr lang="nl-NL" sz="2800" dirty="0" smtClean="0">
                <a:solidFill>
                  <a:srgbClr val="558ED5"/>
                </a:solidFill>
                <a:latin typeface="Courier"/>
                <a:cs typeface="Courier"/>
              </a:rPr>
              <a:t>add1bit</a:t>
            </a:r>
            <a:r>
              <a:rPr lang="nl-NL" sz="2800" dirty="0" smtClean="0">
                <a:latin typeface="Courier"/>
                <a:cs typeface="Courier"/>
              </a:rPr>
              <a:t>(x[i], y[i], t)</a:t>
            </a:r>
            <a:endParaRPr lang="nl-NL" sz="2800" dirty="0">
              <a:latin typeface="Courier"/>
              <a:cs typeface="Courier"/>
            </a:endParaRPr>
          </a:p>
          <a:p>
            <a:endParaRPr lang="nl-NL" sz="2800" dirty="0">
              <a:latin typeface="Courier"/>
              <a:cs typeface="Courier"/>
            </a:endParaRPr>
          </a:p>
          <a:p>
            <a:r>
              <a:rPr lang="nl-NL" sz="2800" b="1" dirty="0" smtClean="0">
                <a:solidFill>
                  <a:srgbClr val="984807"/>
                </a:solidFill>
                <a:latin typeface="Courier"/>
                <a:cs typeface="Courier"/>
              </a:rPr>
              <a:t>  return</a:t>
            </a:r>
            <a:r>
              <a:rPr lang="nl-NL" sz="2800" dirty="0" smtClean="0">
                <a:latin typeface="Courier"/>
                <a:cs typeface="Courier"/>
              </a:rPr>
              <a:t> 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9407" y="1828800"/>
            <a:ext cx="3959793" cy="119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749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Example</a:t>
            </a:r>
          </a:p>
        </p:txBody>
      </p:sp>
      <p:sp>
        <p:nvSpPr>
          <p:cNvPr id="222" name="Shape 222"/>
          <p:cNvSpPr/>
          <p:nvPr/>
        </p:nvSpPr>
        <p:spPr>
          <a:xfrm>
            <a:off x="275741" y="2391610"/>
            <a:ext cx="1919092" cy="15494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>
              <a:defRPr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2400" dirty="0"/>
              <a:t>(1,INS,A)</a:t>
            </a:r>
          </a:p>
          <a:p>
            <a:pPr>
              <a:defRPr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2400" dirty="0"/>
              <a:t>(10,DEL,1)</a:t>
            </a:r>
          </a:p>
          <a:p>
            <a:pPr>
              <a:defRPr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2400" dirty="0">
                <a:solidFill>
                  <a:srgbClr val="800000"/>
                </a:solidFill>
              </a:rPr>
              <a:t>(11,SUB,A)</a:t>
            </a:r>
          </a:p>
          <a:p>
            <a:pPr>
              <a:defRPr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2400" dirty="0"/>
              <a:t>(20,INS,T)</a:t>
            </a:r>
          </a:p>
        </p:txBody>
      </p:sp>
      <p:sp>
        <p:nvSpPr>
          <p:cNvPr id="223" name="Shape 223"/>
          <p:cNvSpPr/>
          <p:nvPr/>
        </p:nvSpPr>
        <p:spPr>
          <a:xfrm>
            <a:off x="6935136" y="2398763"/>
            <a:ext cx="1919092" cy="1180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>
              <a:defRPr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2400" dirty="0"/>
              <a:t>(2,INS,A)</a:t>
            </a:r>
          </a:p>
          <a:p>
            <a:pPr>
              <a:defRPr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2400" dirty="0"/>
              <a:t>(7,SUB,C)</a:t>
            </a:r>
          </a:p>
          <a:p>
            <a:pPr>
              <a:defRPr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2400" dirty="0">
                <a:solidFill>
                  <a:srgbClr val="800000"/>
                </a:solidFill>
              </a:rPr>
              <a:t>(11,SUB,A)</a:t>
            </a:r>
          </a:p>
        </p:txBody>
      </p:sp>
      <p:sp>
        <p:nvSpPr>
          <p:cNvPr id="224" name="Shape 224"/>
          <p:cNvSpPr/>
          <p:nvPr/>
        </p:nvSpPr>
        <p:spPr>
          <a:xfrm>
            <a:off x="3734961" y="4871894"/>
            <a:ext cx="1475110" cy="441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>
              <a:defRPr>
                <a:solidFill>
                  <a:srgbClr val="000000"/>
                </a:solidFill>
              </a:defRPr>
            </a:pPr>
            <a:r>
              <a:rPr sz="2400" dirty="0" smtClean="0"/>
              <a:t>(</a:t>
            </a:r>
            <a:r>
              <a:rPr lang="en-US" sz="2400" dirty="0" smtClean="0"/>
              <a:t>0</a:t>
            </a:r>
            <a:r>
              <a:rPr sz="2400" dirty="0" smtClean="0"/>
              <a:t>-</a:t>
            </a:r>
            <a:r>
              <a:rPr sz="2400" dirty="0"/>
              <a:t>(-1))</a:t>
            </a:r>
            <a:r>
              <a:rPr sz="2400" baseline="31999" dirty="0" smtClean="0"/>
              <a:t>2</a:t>
            </a:r>
            <a:r>
              <a:rPr lang="en-US" sz="2400" baseline="31999" dirty="0" smtClean="0"/>
              <a:t> </a:t>
            </a:r>
            <a:r>
              <a:rPr sz="2400" dirty="0" smtClean="0"/>
              <a:t>=</a:t>
            </a:r>
            <a:r>
              <a:rPr lang="en-US" sz="2400" dirty="0" smtClean="0"/>
              <a:t> 1</a:t>
            </a:r>
            <a:endParaRPr sz="2400" dirty="0"/>
          </a:p>
        </p:txBody>
      </p:sp>
      <p:grpSp>
        <p:nvGrpSpPr>
          <p:cNvPr id="230" name="Group 230"/>
          <p:cNvGrpSpPr/>
          <p:nvPr/>
        </p:nvGrpSpPr>
        <p:grpSpPr>
          <a:xfrm>
            <a:off x="2194833" y="2376382"/>
            <a:ext cx="4758763" cy="1579920"/>
            <a:chOff x="46215" y="758914"/>
            <a:chExt cx="6768018" cy="2246996"/>
          </a:xfrm>
        </p:grpSpPr>
        <p:grpSp>
          <p:nvGrpSpPr>
            <p:cNvPr id="227" name="Group 227"/>
            <p:cNvGrpSpPr/>
            <p:nvPr/>
          </p:nvGrpSpPr>
          <p:grpSpPr>
            <a:xfrm>
              <a:off x="1117464" y="758914"/>
              <a:ext cx="4675055" cy="2246996"/>
              <a:chOff x="-1" y="387805"/>
              <a:chExt cx="4675054" cy="2246995"/>
            </a:xfrm>
          </p:grpSpPr>
          <p:sp>
            <p:nvSpPr>
              <p:cNvPr id="225" name="Shape 225"/>
              <p:cNvSpPr/>
              <p:nvPr/>
            </p:nvSpPr>
            <p:spPr>
              <a:xfrm>
                <a:off x="-1" y="387805"/>
                <a:ext cx="501776" cy="224699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r>
                  <a:rPr lang="en-US" sz="2400" dirty="0" smtClean="0"/>
                  <a:t> </a:t>
                </a:r>
                <a:r>
                  <a:rPr sz="2400" dirty="0" smtClean="0"/>
                  <a:t>1</a:t>
                </a:r>
                <a:endParaRPr sz="2400" dirty="0"/>
              </a:p>
              <a:p>
                <a:pPr>
                  <a:defRPr>
                    <a:solidFill>
                      <a:srgbClr val="000000"/>
                    </a:solidFill>
                  </a:defRPr>
                </a:pPr>
                <a:r>
                  <a:rPr lang="en-US" sz="2400" dirty="0" smtClean="0"/>
                  <a:t>-</a:t>
                </a:r>
                <a:r>
                  <a:rPr sz="2400" dirty="0" smtClean="0"/>
                  <a:t>1</a:t>
                </a:r>
                <a:endParaRPr sz="2400" dirty="0"/>
              </a:p>
              <a:p>
                <a:pPr>
                  <a:defRPr>
                    <a:solidFill>
                      <a:srgbClr val="000000"/>
                    </a:solidFill>
                  </a:defRPr>
                </a:pPr>
                <a:r>
                  <a:rPr lang="en-US" sz="2400" dirty="0" smtClean="0"/>
                  <a:t>-</a:t>
                </a:r>
                <a:r>
                  <a:rPr sz="2400" dirty="0" smtClean="0"/>
                  <a:t>1</a:t>
                </a:r>
                <a:endParaRPr sz="2400" dirty="0"/>
              </a:p>
              <a:p>
                <a:pPr>
                  <a:defRPr>
                    <a:solidFill>
                      <a:srgbClr val="000000"/>
                    </a:solidFill>
                  </a:defRPr>
                </a:pPr>
                <a:r>
                  <a:rPr lang="en-US" sz="2400" dirty="0" smtClean="0"/>
                  <a:t> </a:t>
                </a:r>
                <a:r>
                  <a:rPr sz="2400" dirty="0" smtClean="0"/>
                  <a:t>1</a:t>
                </a:r>
                <a:endParaRPr sz="2400" dirty="0"/>
              </a:p>
            </p:txBody>
          </p:sp>
          <p:sp>
            <p:nvSpPr>
              <p:cNvPr id="226" name="Shape 226"/>
              <p:cNvSpPr/>
              <p:nvPr/>
            </p:nvSpPr>
            <p:spPr>
              <a:xfrm>
                <a:off x="4173278" y="397977"/>
                <a:ext cx="501775" cy="172172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r>
                  <a:rPr lang="en-US" sz="2400" dirty="0" smtClean="0"/>
                  <a:t> </a:t>
                </a:r>
                <a:r>
                  <a:rPr sz="2400" dirty="0" smtClean="0"/>
                  <a:t>1</a:t>
                </a:r>
                <a:endParaRPr sz="2400" dirty="0"/>
              </a:p>
              <a:p>
                <a:pPr>
                  <a:defRPr>
                    <a:solidFill>
                      <a:srgbClr val="000000"/>
                    </a:solidFill>
                  </a:defRPr>
                </a:pPr>
                <a:r>
                  <a:rPr sz="2400" dirty="0"/>
                  <a:t>-1</a:t>
                </a:r>
              </a:p>
              <a:p>
                <a:pPr>
                  <a:defRPr>
                    <a:solidFill>
                      <a:srgbClr val="000000"/>
                    </a:solidFill>
                  </a:defRPr>
                </a:pPr>
                <a:r>
                  <a:rPr lang="en-US" sz="2400" dirty="0" smtClean="0"/>
                  <a:t>-</a:t>
                </a:r>
                <a:r>
                  <a:rPr sz="2400" dirty="0" smtClean="0"/>
                  <a:t>1</a:t>
                </a:r>
                <a:endParaRPr sz="2400" dirty="0"/>
              </a:p>
            </p:txBody>
          </p:sp>
        </p:grpSp>
        <p:sp>
          <p:nvSpPr>
            <p:cNvPr id="228" name="Shape 228"/>
            <p:cNvSpPr/>
            <p:nvPr/>
          </p:nvSpPr>
          <p:spPr>
            <a:xfrm>
              <a:off x="46215" y="1581213"/>
              <a:ext cx="960050" cy="570260"/>
            </a:xfrm>
            <a:prstGeom prst="rightArrow">
              <a:avLst>
                <a:gd name="adj1" fmla="val 49270"/>
                <a:gd name="adj2" fmla="val 73871"/>
              </a:avLst>
            </a:prstGeom>
            <a:solidFill>
              <a:srgbClr val="DCDEE0"/>
            </a:solidFill>
            <a:ln w="12700" cap="flat">
              <a:noFill/>
              <a:miter lim="400000"/>
            </a:ln>
            <a:effectLst>
              <a:outerShdw blurRad="76200" dir="18900000" rotWithShape="0">
                <a:srgbClr val="000000">
                  <a:alpha val="8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29" name="Shape 229"/>
            <p:cNvSpPr/>
            <p:nvPr/>
          </p:nvSpPr>
          <p:spPr>
            <a:xfrm rot="10809066">
              <a:off x="5854183" y="1573954"/>
              <a:ext cx="960050" cy="570260"/>
            </a:xfrm>
            <a:prstGeom prst="rightArrow">
              <a:avLst>
                <a:gd name="adj1" fmla="val 49270"/>
                <a:gd name="adj2" fmla="val 73871"/>
              </a:avLst>
            </a:prstGeom>
            <a:solidFill>
              <a:srgbClr val="DCDEE0"/>
            </a:solidFill>
            <a:ln w="12700" cap="flat">
              <a:noFill/>
              <a:miter lim="400000"/>
            </a:ln>
            <a:effectLst>
              <a:outerShdw blurRad="76200" dir="18900000" rotWithShape="0">
                <a:srgbClr val="000000">
                  <a:alpha val="8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</p:grpSp>
      <p:grpSp>
        <p:nvGrpSpPr>
          <p:cNvPr id="236" name="Group 236"/>
          <p:cNvGrpSpPr/>
          <p:nvPr/>
        </p:nvGrpSpPr>
        <p:grpSpPr>
          <a:xfrm>
            <a:off x="2256984" y="4063617"/>
            <a:ext cx="4021050" cy="471926"/>
            <a:chOff x="-38175" y="425043"/>
            <a:chExt cx="5718829" cy="671184"/>
          </a:xfrm>
        </p:grpSpPr>
        <p:grpSp>
          <p:nvGrpSpPr>
            <p:cNvPr id="233" name="Group 233"/>
            <p:cNvGrpSpPr/>
            <p:nvPr/>
          </p:nvGrpSpPr>
          <p:grpSpPr>
            <a:xfrm>
              <a:off x="1088325" y="425045"/>
              <a:ext cx="4592329" cy="671182"/>
              <a:chOff x="-1" y="7311"/>
              <a:chExt cx="4592327" cy="671181"/>
            </a:xfrm>
          </p:grpSpPr>
          <p:sp>
            <p:nvSpPr>
              <p:cNvPr id="231" name="Shape 231"/>
              <p:cNvSpPr/>
              <p:nvPr/>
            </p:nvSpPr>
            <p:spPr>
              <a:xfrm>
                <a:off x="-1" y="7311"/>
                <a:ext cx="367764" cy="67118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>
                    <a:solidFill>
                      <a:srgbClr val="000000"/>
                    </a:solidFill>
                  </a:defRPr>
                </a:lvl1pPr>
              </a:lstStyle>
              <a:p>
                <a:r>
                  <a:rPr lang="en-US" sz="2400" dirty="0" smtClean="0"/>
                  <a:t>0</a:t>
                </a:r>
                <a:endParaRPr sz="2400" dirty="0"/>
              </a:p>
            </p:txBody>
          </p:sp>
          <p:sp>
            <p:nvSpPr>
              <p:cNvPr id="232" name="Shape 232"/>
              <p:cNvSpPr/>
              <p:nvPr/>
            </p:nvSpPr>
            <p:spPr>
              <a:xfrm>
                <a:off x="4090550" y="7311"/>
                <a:ext cx="501776" cy="67118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>
                    <a:solidFill>
                      <a:srgbClr val="000000"/>
                    </a:solidFill>
                  </a:defRPr>
                </a:lvl1pPr>
              </a:lstStyle>
              <a:p>
                <a:r>
                  <a:rPr sz="2400" dirty="0"/>
                  <a:t>-1</a:t>
                </a:r>
              </a:p>
            </p:txBody>
          </p:sp>
        </p:grpSp>
        <p:sp>
          <p:nvSpPr>
            <p:cNvPr id="234" name="Shape 234"/>
            <p:cNvSpPr/>
            <p:nvPr/>
          </p:nvSpPr>
          <p:spPr>
            <a:xfrm>
              <a:off x="-38175" y="425044"/>
              <a:ext cx="145909" cy="6711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0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endParaRPr sz="2400" dirty="0"/>
            </a:p>
          </p:txBody>
        </p:sp>
        <p:sp>
          <p:nvSpPr>
            <p:cNvPr id="235" name="Shape 235"/>
            <p:cNvSpPr/>
            <p:nvPr/>
          </p:nvSpPr>
          <p:spPr>
            <a:xfrm>
              <a:off x="4012729" y="425043"/>
              <a:ext cx="145909" cy="6711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0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endParaRPr sz="2400" dirty="0"/>
            </a:p>
          </p:txBody>
        </p:sp>
      </p:grpSp>
      <p:sp>
        <p:nvSpPr>
          <p:cNvPr id="238" name="Shape 238"/>
          <p:cNvSpPr/>
          <p:nvPr/>
        </p:nvSpPr>
        <p:spPr>
          <a:xfrm>
            <a:off x="852210" y="5568452"/>
            <a:ext cx="306120" cy="626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 sz="5200">
                <a:solidFill>
                  <a:srgbClr val="000000"/>
                </a:solidFill>
              </a:defRPr>
            </a:lvl1pPr>
          </a:lstStyle>
          <a:p>
            <a:r>
              <a:rPr lang="en-US" sz="3600" dirty="0"/>
              <a:t>9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120316" y="3941069"/>
            <a:ext cx="9023684" cy="152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Shape 238"/>
          <p:cNvSpPr/>
          <p:nvPr/>
        </p:nvSpPr>
        <p:spPr>
          <a:xfrm>
            <a:off x="1499242" y="5554253"/>
            <a:ext cx="306120" cy="626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 sz="5200">
                <a:solidFill>
                  <a:srgbClr val="000000"/>
                </a:solidFill>
              </a:defRPr>
            </a:lvl1pPr>
          </a:lstStyle>
          <a:p>
            <a:r>
              <a:rPr lang="en-US" sz="3600" dirty="0" smtClean="0"/>
              <a:t>1</a:t>
            </a:r>
            <a:endParaRPr lang="en-US" sz="3600" dirty="0"/>
          </a:p>
        </p:txBody>
      </p:sp>
      <p:grpSp>
        <p:nvGrpSpPr>
          <p:cNvPr id="2" name="Group 1"/>
          <p:cNvGrpSpPr/>
          <p:nvPr/>
        </p:nvGrpSpPr>
        <p:grpSpPr>
          <a:xfrm>
            <a:off x="156734" y="6138086"/>
            <a:ext cx="1600286" cy="379591"/>
            <a:chOff x="156734" y="6138086"/>
            <a:chExt cx="1600286" cy="379591"/>
          </a:xfrm>
        </p:grpSpPr>
        <p:sp>
          <p:nvSpPr>
            <p:cNvPr id="22" name="Shape 259"/>
            <p:cNvSpPr/>
            <p:nvPr/>
          </p:nvSpPr>
          <p:spPr>
            <a:xfrm>
              <a:off x="1537434" y="6138086"/>
              <a:ext cx="219586" cy="3795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rgbClr val="000000"/>
                  </a:solidFill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23" name="Shape 260"/>
            <p:cNvSpPr/>
            <p:nvPr/>
          </p:nvSpPr>
          <p:spPr>
            <a:xfrm>
              <a:off x="156734" y="6138086"/>
              <a:ext cx="646649" cy="3795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rgbClr val="000000"/>
                  </a:solidFill>
                </a:defRPr>
              </a:lvl1pPr>
            </a:lstStyle>
            <a:p>
              <a:r>
                <a:rPr dirty="0"/>
                <a:t>Mean</a:t>
              </a:r>
            </a:p>
          </p:txBody>
        </p:sp>
      </p:grpSp>
      <p:sp>
        <p:nvSpPr>
          <p:cNvPr id="25" name="Shape 237"/>
          <p:cNvSpPr/>
          <p:nvPr/>
        </p:nvSpPr>
        <p:spPr>
          <a:xfrm>
            <a:off x="1931612" y="1733931"/>
            <a:ext cx="1060800" cy="5030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>
              <a:defRPr i="1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sz="2800" dirty="0"/>
              <a:t>h</a:t>
            </a:r>
            <a:r>
              <a:rPr sz="2800" i="0" dirty="0"/>
              <a:t>(</a:t>
            </a:r>
            <a:r>
              <a:rPr sz="2800" dirty="0" smtClean="0"/>
              <a:t>r</a:t>
            </a:r>
            <a:r>
              <a:rPr lang="en-US" sz="2800" baseline="-25000" dirty="0" smtClean="0"/>
              <a:t>2</a:t>
            </a:r>
            <a:r>
              <a:rPr sz="2800" dirty="0" smtClean="0"/>
              <a:t>, </a:t>
            </a:r>
            <a:r>
              <a:rPr sz="2800" dirty="0"/>
              <a:t>⋅</a:t>
            </a:r>
            <a:r>
              <a:rPr sz="2800" i="0" dirty="0"/>
              <a:t>)</a:t>
            </a:r>
          </a:p>
        </p:txBody>
      </p:sp>
      <p:sp>
        <p:nvSpPr>
          <p:cNvPr id="26" name="Shape 237"/>
          <p:cNvSpPr/>
          <p:nvPr/>
        </p:nvSpPr>
        <p:spPr>
          <a:xfrm>
            <a:off x="6103206" y="1733931"/>
            <a:ext cx="1060800" cy="5030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>
              <a:defRPr i="1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sz="2800" dirty="0"/>
              <a:t>h</a:t>
            </a:r>
            <a:r>
              <a:rPr sz="2800" i="0" dirty="0"/>
              <a:t>(</a:t>
            </a:r>
            <a:r>
              <a:rPr sz="2800" dirty="0" smtClean="0"/>
              <a:t>r</a:t>
            </a:r>
            <a:r>
              <a:rPr lang="en-US" sz="2800" baseline="-25000" dirty="0" smtClean="0"/>
              <a:t>2</a:t>
            </a:r>
            <a:r>
              <a:rPr sz="2800" dirty="0" smtClean="0"/>
              <a:t>, </a:t>
            </a:r>
            <a:r>
              <a:rPr sz="2800" dirty="0"/>
              <a:t>⋅</a:t>
            </a:r>
            <a:r>
              <a:rPr sz="2800" i="0" dirty="0"/>
              <a:t>)</a:t>
            </a: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3297295"/>
              </p:ext>
            </p:extLst>
          </p:nvPr>
        </p:nvGraphicFramePr>
        <p:xfrm>
          <a:off x="1463502" y="4117975"/>
          <a:ext cx="1487488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3" name="Equation" r:id="rId3" imgW="1016000" imgH="355600" progId="Equation.DSMT4">
                  <p:embed/>
                </p:oleObj>
              </mc:Choice>
              <mc:Fallback>
                <p:oleObj name="Equation" r:id="rId3" imgW="1016000" imgH="355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63502" y="4117975"/>
                        <a:ext cx="1487488" cy="519113"/>
                      </a:xfrm>
                      <a:prstGeom prst="rect">
                        <a:avLst/>
                      </a:prstGeom>
                      <a:ln w="19050" cmpd="sng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4480643"/>
              </p:ext>
            </p:extLst>
          </p:nvPr>
        </p:nvGraphicFramePr>
        <p:xfrm>
          <a:off x="4344901" y="4116388"/>
          <a:ext cx="14859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4" name="Equation" r:id="rId5" imgW="1016000" imgH="355600" progId="Equation.DSMT4">
                  <p:embed/>
                </p:oleObj>
              </mc:Choice>
              <mc:Fallback>
                <p:oleObj name="Equation" r:id="rId5" imgW="1016000" imgH="355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44901" y="4116388"/>
                        <a:ext cx="1485900" cy="520700"/>
                      </a:xfrm>
                      <a:prstGeom prst="rect">
                        <a:avLst/>
                      </a:prstGeom>
                      <a:ln w="19050" cmpd="sng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" name="Group 217"/>
          <p:cNvGrpSpPr/>
          <p:nvPr/>
        </p:nvGrpSpPr>
        <p:grpSpPr>
          <a:xfrm>
            <a:off x="-36167" y="3991403"/>
            <a:ext cx="9216334" cy="1461939"/>
            <a:chOff x="0" y="-201514"/>
            <a:chExt cx="13107674" cy="2079202"/>
          </a:xfrm>
        </p:grpSpPr>
        <p:sp>
          <p:nvSpPr>
            <p:cNvPr id="30" name="Shape 215"/>
            <p:cNvSpPr/>
            <p:nvPr/>
          </p:nvSpPr>
          <p:spPr>
            <a:xfrm>
              <a:off x="0" y="990185"/>
              <a:ext cx="13107674" cy="0"/>
            </a:xfrm>
            <a:prstGeom prst="line">
              <a:avLst/>
            </a:prstGeom>
            <a:ln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1" name="Shape 216"/>
            <p:cNvSpPr/>
            <p:nvPr/>
          </p:nvSpPr>
          <p:spPr>
            <a:xfrm>
              <a:off x="11413267" y="-201514"/>
              <a:ext cx="1551030" cy="20792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lnSpc>
                  <a:spcPct val="150000"/>
                </a:lnSpc>
                <a:defRPr>
                  <a:solidFill>
                    <a:srgbClr val="000000"/>
                  </a:solidFill>
                </a:defRPr>
              </a:pPr>
              <a:r>
                <a:rPr sz="2800" dirty="0" smtClean="0">
                  <a:solidFill>
                    <a:schemeClr val="accent3"/>
                  </a:solidFill>
                </a:rPr>
                <a:t>Local</a:t>
              </a:r>
              <a:endParaRPr lang="en-US" sz="2800" dirty="0" smtClean="0">
                <a:solidFill>
                  <a:schemeClr val="accent3"/>
                </a:solidFill>
              </a:endParaRPr>
            </a:p>
            <a:p>
              <a:pPr>
                <a:spcBef>
                  <a:spcPts val="2200"/>
                </a:spcBef>
                <a:defRPr>
                  <a:solidFill>
                    <a:srgbClr val="000000"/>
                  </a:solidFill>
                </a:defRPr>
              </a:pPr>
              <a:r>
                <a:rPr sz="2800" dirty="0" smtClean="0">
                  <a:solidFill>
                    <a:schemeClr val="accent2"/>
                  </a:solidFill>
                </a:rPr>
                <a:t>Secure</a:t>
              </a:r>
              <a:endParaRPr sz="280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1716614" y="4807081"/>
            <a:ext cx="194202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dirty="0">
                <a:solidFill>
                  <a:schemeClr val="accent2"/>
                </a:solidFill>
                <a:latin typeface="Times"/>
                <a:ea typeface="Times"/>
                <a:cs typeface="Times"/>
                <a:sym typeface="Times"/>
              </a:rPr>
              <a:t>(</a:t>
            </a:r>
            <a:r>
              <a:rPr lang="nl-NL" sz="3200" i="1" dirty="0" err="1">
                <a:solidFill>
                  <a:schemeClr val="accent2"/>
                </a:solidFill>
                <a:latin typeface="Times"/>
                <a:ea typeface="Times"/>
                <a:cs typeface="Times"/>
                <a:sym typeface="Times"/>
              </a:rPr>
              <a:t>d</a:t>
            </a:r>
            <a:r>
              <a:rPr lang="nl-NL" sz="3200" i="1" baseline="-5999" dirty="0" err="1">
                <a:solidFill>
                  <a:schemeClr val="accent2"/>
                </a:solidFill>
                <a:latin typeface="Times"/>
                <a:ea typeface="Times"/>
                <a:cs typeface="Times"/>
                <a:sym typeface="Times"/>
              </a:rPr>
              <a:t>A</a:t>
            </a:r>
            <a:r>
              <a:rPr lang="nl-NL" sz="3200" i="1" baseline="-5999" dirty="0">
                <a:solidFill>
                  <a:schemeClr val="accent2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nl-NL" sz="3200" i="1" dirty="0">
                <a:solidFill>
                  <a:schemeClr val="accent2"/>
                </a:solidFill>
                <a:latin typeface="Times"/>
                <a:ea typeface="Times"/>
                <a:cs typeface="Times"/>
                <a:sym typeface="Times"/>
              </a:rPr>
              <a:t>- d</a:t>
            </a:r>
            <a:r>
              <a:rPr lang="nl-NL" sz="3200" i="1" baseline="-5999" dirty="0">
                <a:solidFill>
                  <a:schemeClr val="accent2"/>
                </a:solidFill>
                <a:latin typeface="Times"/>
                <a:ea typeface="Times"/>
                <a:cs typeface="Times"/>
                <a:sym typeface="Times"/>
              </a:rPr>
              <a:t>B</a:t>
            </a:r>
            <a:r>
              <a:rPr lang="nl-NL" sz="3200" dirty="0">
                <a:solidFill>
                  <a:schemeClr val="accent2"/>
                </a:solidFill>
                <a:latin typeface="Times"/>
                <a:ea typeface="Times"/>
                <a:cs typeface="Times"/>
                <a:sym typeface="Times"/>
              </a:rPr>
              <a:t>)</a:t>
            </a:r>
            <a:r>
              <a:rPr lang="nl-NL" sz="3200" baseline="31999" dirty="0" smtClean="0">
                <a:solidFill>
                  <a:schemeClr val="accent2"/>
                </a:solidFill>
                <a:latin typeface="Times"/>
                <a:ea typeface="Times"/>
                <a:cs typeface="Times"/>
                <a:sym typeface="Times"/>
              </a:rPr>
              <a:t>2 </a:t>
            </a:r>
            <a:r>
              <a:rPr lang="nl-NL" sz="3200" dirty="0" smtClean="0">
                <a:latin typeface="Times"/>
                <a:ea typeface="Times"/>
                <a:cs typeface="Times"/>
                <a:sym typeface="Times"/>
              </a:rPr>
              <a:t>=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504646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" grpId="0" animBg="1" advAuto="0"/>
      <p:bldP spid="230" grpId="0" animBg="1" advAuto="0"/>
      <p:bldP spid="236" grpId="0" animBg="1" advAuto="0"/>
      <p:bldP spid="21" grpId="0" animBg="1" advAuto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Example</a:t>
            </a:r>
          </a:p>
        </p:txBody>
      </p:sp>
      <p:sp>
        <p:nvSpPr>
          <p:cNvPr id="222" name="Shape 222"/>
          <p:cNvSpPr/>
          <p:nvPr/>
        </p:nvSpPr>
        <p:spPr>
          <a:xfrm>
            <a:off x="275741" y="2391610"/>
            <a:ext cx="1919092" cy="15494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>
              <a:defRPr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2400" dirty="0"/>
              <a:t>(1,INS,A)</a:t>
            </a:r>
          </a:p>
          <a:p>
            <a:pPr>
              <a:defRPr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2400" dirty="0"/>
              <a:t>(10,DEL,1)</a:t>
            </a:r>
          </a:p>
          <a:p>
            <a:pPr>
              <a:defRPr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2400" dirty="0">
                <a:solidFill>
                  <a:srgbClr val="632523"/>
                </a:solidFill>
              </a:rPr>
              <a:t>(11,SUB,A)</a:t>
            </a:r>
          </a:p>
          <a:p>
            <a:pPr>
              <a:defRPr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2400" dirty="0"/>
              <a:t>(20,INS,T)</a:t>
            </a:r>
          </a:p>
        </p:txBody>
      </p:sp>
      <p:sp>
        <p:nvSpPr>
          <p:cNvPr id="223" name="Shape 223"/>
          <p:cNvSpPr/>
          <p:nvPr/>
        </p:nvSpPr>
        <p:spPr>
          <a:xfrm>
            <a:off x="6935136" y="2398763"/>
            <a:ext cx="1919092" cy="1180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>
              <a:defRPr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2400" dirty="0"/>
              <a:t>(2,INS,A)</a:t>
            </a:r>
          </a:p>
          <a:p>
            <a:pPr>
              <a:defRPr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2400" dirty="0"/>
              <a:t>(7,SUB,C)</a:t>
            </a:r>
          </a:p>
          <a:p>
            <a:pPr>
              <a:defRPr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2400" dirty="0">
                <a:solidFill>
                  <a:schemeClr val="accent2">
                    <a:lumMod val="50000"/>
                  </a:schemeClr>
                </a:solidFill>
              </a:rPr>
              <a:t>(11,SUB,A)</a:t>
            </a:r>
          </a:p>
        </p:txBody>
      </p:sp>
      <p:sp>
        <p:nvSpPr>
          <p:cNvPr id="224" name="Shape 224"/>
          <p:cNvSpPr/>
          <p:nvPr/>
        </p:nvSpPr>
        <p:spPr>
          <a:xfrm>
            <a:off x="3734961" y="4871894"/>
            <a:ext cx="1475110" cy="441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>
              <a:defRPr>
                <a:solidFill>
                  <a:srgbClr val="000000"/>
                </a:solidFill>
              </a:defRPr>
            </a:pPr>
            <a:r>
              <a:rPr sz="2400" dirty="0" smtClean="0"/>
              <a:t>(</a:t>
            </a:r>
            <a:r>
              <a:rPr lang="en-US" sz="2400" dirty="0" smtClean="0"/>
              <a:t>1</a:t>
            </a:r>
            <a:r>
              <a:rPr sz="2400" dirty="0" smtClean="0"/>
              <a:t>-</a:t>
            </a:r>
            <a:r>
              <a:rPr sz="2400" dirty="0"/>
              <a:t>(-1))</a:t>
            </a:r>
            <a:r>
              <a:rPr sz="2400" baseline="31999" dirty="0" smtClean="0"/>
              <a:t>2</a:t>
            </a:r>
            <a:r>
              <a:rPr lang="en-US" sz="2400" baseline="31999" dirty="0" smtClean="0"/>
              <a:t> </a:t>
            </a:r>
            <a:r>
              <a:rPr sz="2400" dirty="0" smtClean="0"/>
              <a:t>=</a:t>
            </a:r>
            <a:r>
              <a:rPr lang="en-US" sz="2400" dirty="0" smtClean="0"/>
              <a:t> 4</a:t>
            </a:r>
            <a:endParaRPr sz="2400" dirty="0"/>
          </a:p>
        </p:txBody>
      </p:sp>
      <p:grpSp>
        <p:nvGrpSpPr>
          <p:cNvPr id="230" name="Group 230"/>
          <p:cNvGrpSpPr/>
          <p:nvPr/>
        </p:nvGrpSpPr>
        <p:grpSpPr>
          <a:xfrm>
            <a:off x="2194833" y="2376382"/>
            <a:ext cx="4758763" cy="1579920"/>
            <a:chOff x="46215" y="758914"/>
            <a:chExt cx="6768018" cy="2246996"/>
          </a:xfrm>
        </p:grpSpPr>
        <p:grpSp>
          <p:nvGrpSpPr>
            <p:cNvPr id="227" name="Group 227"/>
            <p:cNvGrpSpPr/>
            <p:nvPr/>
          </p:nvGrpSpPr>
          <p:grpSpPr>
            <a:xfrm>
              <a:off x="1117464" y="758914"/>
              <a:ext cx="4675055" cy="2246996"/>
              <a:chOff x="-1" y="387805"/>
              <a:chExt cx="4675054" cy="2246995"/>
            </a:xfrm>
          </p:grpSpPr>
          <p:sp>
            <p:nvSpPr>
              <p:cNvPr id="225" name="Shape 225"/>
              <p:cNvSpPr/>
              <p:nvPr/>
            </p:nvSpPr>
            <p:spPr>
              <a:xfrm>
                <a:off x="-1" y="387805"/>
                <a:ext cx="501776" cy="224699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r>
                  <a:rPr lang="en-US" sz="2400" dirty="0" smtClean="0"/>
                  <a:t> </a:t>
                </a:r>
                <a:r>
                  <a:rPr sz="2400" dirty="0" smtClean="0"/>
                  <a:t>1</a:t>
                </a:r>
                <a:endParaRPr sz="2400" dirty="0"/>
              </a:p>
              <a:p>
                <a:pPr>
                  <a:defRPr>
                    <a:solidFill>
                      <a:srgbClr val="000000"/>
                    </a:solidFill>
                  </a:defRPr>
                </a:pPr>
                <a:r>
                  <a:rPr lang="en-US" sz="2400" dirty="0" smtClean="0"/>
                  <a:t> </a:t>
                </a:r>
                <a:r>
                  <a:rPr sz="2400" dirty="0" smtClean="0"/>
                  <a:t>1</a:t>
                </a:r>
                <a:endParaRPr sz="2400" dirty="0"/>
              </a:p>
              <a:p>
                <a:pPr>
                  <a:defRPr>
                    <a:solidFill>
                      <a:srgbClr val="000000"/>
                    </a:solidFill>
                  </a:defRPr>
                </a:pPr>
                <a:r>
                  <a:rPr lang="en-US" sz="2400" dirty="0" smtClean="0"/>
                  <a:t> </a:t>
                </a:r>
                <a:r>
                  <a:rPr sz="2400" dirty="0" smtClean="0"/>
                  <a:t>1</a:t>
                </a:r>
                <a:endParaRPr sz="2400" dirty="0"/>
              </a:p>
              <a:p>
                <a:pPr>
                  <a:defRPr>
                    <a:solidFill>
                      <a:srgbClr val="000000"/>
                    </a:solidFill>
                  </a:defRPr>
                </a:pPr>
                <a:r>
                  <a:rPr lang="en-US" sz="2400" dirty="0" smtClean="0"/>
                  <a:t>-</a:t>
                </a:r>
                <a:r>
                  <a:rPr sz="2400" dirty="0" smtClean="0"/>
                  <a:t>1</a:t>
                </a:r>
                <a:endParaRPr sz="2400" dirty="0"/>
              </a:p>
            </p:txBody>
          </p:sp>
          <p:sp>
            <p:nvSpPr>
              <p:cNvPr id="226" name="Shape 226"/>
              <p:cNvSpPr/>
              <p:nvPr/>
            </p:nvSpPr>
            <p:spPr>
              <a:xfrm>
                <a:off x="4173278" y="397977"/>
                <a:ext cx="501775" cy="172172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r>
                  <a:rPr lang="en-US" sz="2400" dirty="0" smtClean="0"/>
                  <a:t>-</a:t>
                </a:r>
                <a:r>
                  <a:rPr sz="2400" dirty="0" smtClean="0"/>
                  <a:t>1</a:t>
                </a:r>
                <a:endParaRPr sz="2400" dirty="0"/>
              </a:p>
              <a:p>
                <a:pPr>
                  <a:defRPr>
                    <a:solidFill>
                      <a:srgbClr val="000000"/>
                    </a:solidFill>
                  </a:defRPr>
                </a:pPr>
                <a:r>
                  <a:rPr lang="en-US" sz="2400" dirty="0" smtClean="0"/>
                  <a:t> </a:t>
                </a:r>
                <a:r>
                  <a:rPr sz="2400" dirty="0" smtClean="0"/>
                  <a:t>1</a:t>
                </a:r>
                <a:endParaRPr sz="2400" dirty="0"/>
              </a:p>
              <a:p>
                <a:pPr>
                  <a:defRPr>
                    <a:solidFill>
                      <a:srgbClr val="000000"/>
                    </a:solidFill>
                  </a:defRPr>
                </a:pPr>
                <a:r>
                  <a:rPr lang="en-US" sz="2400" dirty="0" smtClean="0"/>
                  <a:t>-</a:t>
                </a:r>
                <a:r>
                  <a:rPr sz="2400" dirty="0" smtClean="0"/>
                  <a:t>1</a:t>
                </a:r>
                <a:endParaRPr sz="2400" dirty="0"/>
              </a:p>
            </p:txBody>
          </p:sp>
        </p:grpSp>
        <p:sp>
          <p:nvSpPr>
            <p:cNvPr id="228" name="Shape 228"/>
            <p:cNvSpPr/>
            <p:nvPr/>
          </p:nvSpPr>
          <p:spPr>
            <a:xfrm>
              <a:off x="46215" y="1581213"/>
              <a:ext cx="960050" cy="570260"/>
            </a:xfrm>
            <a:prstGeom prst="rightArrow">
              <a:avLst>
                <a:gd name="adj1" fmla="val 49270"/>
                <a:gd name="adj2" fmla="val 73871"/>
              </a:avLst>
            </a:prstGeom>
            <a:solidFill>
              <a:srgbClr val="DCDEE0"/>
            </a:solidFill>
            <a:ln w="12700" cap="flat">
              <a:noFill/>
              <a:miter lim="400000"/>
            </a:ln>
            <a:effectLst>
              <a:outerShdw blurRad="76200" dir="18900000" rotWithShape="0">
                <a:srgbClr val="000000">
                  <a:alpha val="8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29" name="Shape 229"/>
            <p:cNvSpPr/>
            <p:nvPr/>
          </p:nvSpPr>
          <p:spPr>
            <a:xfrm rot="10809066">
              <a:off x="5854183" y="1573954"/>
              <a:ext cx="960050" cy="570260"/>
            </a:xfrm>
            <a:prstGeom prst="rightArrow">
              <a:avLst>
                <a:gd name="adj1" fmla="val 49270"/>
                <a:gd name="adj2" fmla="val 73871"/>
              </a:avLst>
            </a:prstGeom>
            <a:solidFill>
              <a:srgbClr val="DCDEE0"/>
            </a:solidFill>
            <a:ln w="12700" cap="flat">
              <a:noFill/>
              <a:miter lim="400000"/>
            </a:ln>
            <a:effectLst>
              <a:outerShdw blurRad="76200" dir="18900000" rotWithShape="0">
                <a:srgbClr val="000000">
                  <a:alpha val="8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</p:grpSp>
      <p:grpSp>
        <p:nvGrpSpPr>
          <p:cNvPr id="236" name="Group 236"/>
          <p:cNvGrpSpPr/>
          <p:nvPr/>
        </p:nvGrpSpPr>
        <p:grpSpPr>
          <a:xfrm>
            <a:off x="2256984" y="4063617"/>
            <a:ext cx="4021050" cy="471926"/>
            <a:chOff x="-38175" y="425043"/>
            <a:chExt cx="5718829" cy="671184"/>
          </a:xfrm>
        </p:grpSpPr>
        <p:grpSp>
          <p:nvGrpSpPr>
            <p:cNvPr id="233" name="Group 233"/>
            <p:cNvGrpSpPr/>
            <p:nvPr/>
          </p:nvGrpSpPr>
          <p:grpSpPr>
            <a:xfrm>
              <a:off x="1088325" y="425045"/>
              <a:ext cx="4592329" cy="671182"/>
              <a:chOff x="-1" y="7311"/>
              <a:chExt cx="4592327" cy="671181"/>
            </a:xfrm>
          </p:grpSpPr>
          <p:sp>
            <p:nvSpPr>
              <p:cNvPr id="231" name="Shape 231"/>
              <p:cNvSpPr/>
              <p:nvPr/>
            </p:nvSpPr>
            <p:spPr>
              <a:xfrm>
                <a:off x="-1" y="7311"/>
                <a:ext cx="367764" cy="67118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>
                    <a:solidFill>
                      <a:srgbClr val="000000"/>
                    </a:solidFill>
                  </a:defRPr>
                </a:lvl1pPr>
              </a:lstStyle>
              <a:p>
                <a:r>
                  <a:rPr lang="en-US" sz="2400" dirty="0" smtClean="0"/>
                  <a:t>1</a:t>
                </a:r>
                <a:endParaRPr sz="2400" dirty="0"/>
              </a:p>
            </p:txBody>
          </p:sp>
          <p:sp>
            <p:nvSpPr>
              <p:cNvPr id="232" name="Shape 232"/>
              <p:cNvSpPr/>
              <p:nvPr/>
            </p:nvSpPr>
            <p:spPr>
              <a:xfrm>
                <a:off x="4090550" y="7311"/>
                <a:ext cx="501776" cy="67118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>
                    <a:solidFill>
                      <a:srgbClr val="000000"/>
                    </a:solidFill>
                  </a:defRPr>
                </a:lvl1pPr>
              </a:lstStyle>
              <a:p>
                <a:r>
                  <a:rPr sz="2400" dirty="0"/>
                  <a:t>-1</a:t>
                </a:r>
              </a:p>
            </p:txBody>
          </p:sp>
        </p:grpSp>
        <p:sp>
          <p:nvSpPr>
            <p:cNvPr id="234" name="Shape 234"/>
            <p:cNvSpPr/>
            <p:nvPr/>
          </p:nvSpPr>
          <p:spPr>
            <a:xfrm>
              <a:off x="-38175" y="425044"/>
              <a:ext cx="145909" cy="6711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0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endParaRPr sz="2400" dirty="0"/>
            </a:p>
          </p:txBody>
        </p:sp>
        <p:sp>
          <p:nvSpPr>
            <p:cNvPr id="235" name="Shape 235"/>
            <p:cNvSpPr/>
            <p:nvPr/>
          </p:nvSpPr>
          <p:spPr>
            <a:xfrm>
              <a:off x="4012729" y="425043"/>
              <a:ext cx="145909" cy="6711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0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endParaRPr sz="2400" dirty="0"/>
            </a:p>
          </p:txBody>
        </p:sp>
      </p:grpSp>
      <p:sp>
        <p:nvSpPr>
          <p:cNvPr id="238" name="Shape 238"/>
          <p:cNvSpPr/>
          <p:nvPr/>
        </p:nvSpPr>
        <p:spPr>
          <a:xfrm>
            <a:off x="852210" y="5568452"/>
            <a:ext cx="306120" cy="626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 sz="5200">
                <a:solidFill>
                  <a:srgbClr val="000000"/>
                </a:solidFill>
              </a:defRPr>
            </a:lvl1pPr>
          </a:lstStyle>
          <a:p>
            <a:r>
              <a:rPr lang="en-US" sz="3600" dirty="0"/>
              <a:t>9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120316" y="3941069"/>
            <a:ext cx="9023684" cy="152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Shape 238"/>
          <p:cNvSpPr/>
          <p:nvPr/>
        </p:nvSpPr>
        <p:spPr>
          <a:xfrm>
            <a:off x="1499242" y="5554253"/>
            <a:ext cx="306120" cy="626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 sz="5200">
                <a:solidFill>
                  <a:srgbClr val="000000"/>
                </a:solidFill>
              </a:defRPr>
            </a:lvl1pPr>
          </a:lstStyle>
          <a:p>
            <a:r>
              <a:rPr lang="en-US" sz="3600" dirty="0" smtClean="0"/>
              <a:t>1</a:t>
            </a:r>
            <a:endParaRPr lang="en-US" sz="3600" dirty="0"/>
          </a:p>
        </p:txBody>
      </p:sp>
      <p:grpSp>
        <p:nvGrpSpPr>
          <p:cNvPr id="2" name="Group 1"/>
          <p:cNvGrpSpPr/>
          <p:nvPr/>
        </p:nvGrpSpPr>
        <p:grpSpPr>
          <a:xfrm>
            <a:off x="156734" y="6138086"/>
            <a:ext cx="1600286" cy="379591"/>
            <a:chOff x="156734" y="6138086"/>
            <a:chExt cx="1600286" cy="379591"/>
          </a:xfrm>
        </p:grpSpPr>
        <p:sp>
          <p:nvSpPr>
            <p:cNvPr id="22" name="Shape 259"/>
            <p:cNvSpPr/>
            <p:nvPr/>
          </p:nvSpPr>
          <p:spPr>
            <a:xfrm>
              <a:off x="1537434" y="6138086"/>
              <a:ext cx="219586" cy="3795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rgbClr val="000000"/>
                  </a:solidFill>
                </a:defRPr>
              </a:lvl1pPr>
            </a:lstStyle>
            <a:p>
              <a:r>
                <a:rPr dirty="0"/>
                <a:t>5</a:t>
              </a:r>
            </a:p>
          </p:txBody>
        </p:sp>
        <p:sp>
          <p:nvSpPr>
            <p:cNvPr id="23" name="Shape 260"/>
            <p:cNvSpPr/>
            <p:nvPr/>
          </p:nvSpPr>
          <p:spPr>
            <a:xfrm>
              <a:off x="156734" y="6138086"/>
              <a:ext cx="646649" cy="3795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rgbClr val="000000"/>
                  </a:solidFill>
                </a:defRPr>
              </a:lvl1pPr>
            </a:lstStyle>
            <a:p>
              <a:r>
                <a:rPr dirty="0"/>
                <a:t>Mean</a:t>
              </a:r>
            </a:p>
          </p:txBody>
        </p:sp>
      </p:grpSp>
      <p:sp>
        <p:nvSpPr>
          <p:cNvPr id="25" name="Shape 238"/>
          <p:cNvSpPr/>
          <p:nvPr/>
        </p:nvSpPr>
        <p:spPr>
          <a:xfrm>
            <a:off x="2103924" y="5568452"/>
            <a:ext cx="306120" cy="626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 sz="5200">
                <a:solidFill>
                  <a:srgbClr val="000000"/>
                </a:solidFill>
              </a:defRPr>
            </a:lvl1pPr>
          </a:lstStyle>
          <a:p>
            <a:r>
              <a:rPr lang="en-US" sz="3600" dirty="0" smtClean="0"/>
              <a:t>4</a:t>
            </a:r>
            <a:endParaRPr lang="en-US" sz="3600" dirty="0"/>
          </a:p>
        </p:txBody>
      </p:sp>
      <p:sp>
        <p:nvSpPr>
          <p:cNvPr id="26" name="Shape 259"/>
          <p:cNvSpPr/>
          <p:nvPr/>
        </p:nvSpPr>
        <p:spPr>
          <a:xfrm>
            <a:off x="2077506" y="6130070"/>
            <a:ext cx="39485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4.7</a:t>
            </a:r>
            <a:endParaRPr dirty="0"/>
          </a:p>
        </p:txBody>
      </p:sp>
      <p:sp>
        <p:nvSpPr>
          <p:cNvPr id="27" name="Shape 237"/>
          <p:cNvSpPr/>
          <p:nvPr/>
        </p:nvSpPr>
        <p:spPr>
          <a:xfrm>
            <a:off x="1931612" y="1733931"/>
            <a:ext cx="1060800" cy="5030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>
              <a:defRPr i="1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sz="2800" dirty="0"/>
              <a:t>h</a:t>
            </a:r>
            <a:r>
              <a:rPr sz="2800" i="0" dirty="0"/>
              <a:t>(</a:t>
            </a:r>
            <a:r>
              <a:rPr sz="2800" dirty="0" smtClean="0"/>
              <a:t>r</a:t>
            </a:r>
            <a:r>
              <a:rPr lang="en-US" sz="2800" baseline="-25000" dirty="0"/>
              <a:t>3</a:t>
            </a:r>
            <a:r>
              <a:rPr sz="2800" dirty="0" smtClean="0"/>
              <a:t>, </a:t>
            </a:r>
            <a:r>
              <a:rPr sz="2800" dirty="0"/>
              <a:t>⋅</a:t>
            </a:r>
            <a:r>
              <a:rPr sz="2800" i="0" dirty="0"/>
              <a:t>)</a:t>
            </a:r>
          </a:p>
        </p:txBody>
      </p:sp>
      <p:sp>
        <p:nvSpPr>
          <p:cNvPr id="28" name="Shape 237"/>
          <p:cNvSpPr/>
          <p:nvPr/>
        </p:nvSpPr>
        <p:spPr>
          <a:xfrm>
            <a:off x="6103206" y="1733931"/>
            <a:ext cx="1060800" cy="5030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>
              <a:defRPr i="1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sz="2800" dirty="0"/>
              <a:t>h</a:t>
            </a:r>
            <a:r>
              <a:rPr sz="2800" i="0" dirty="0"/>
              <a:t>(</a:t>
            </a:r>
            <a:r>
              <a:rPr sz="2800" dirty="0" smtClean="0"/>
              <a:t>r</a:t>
            </a:r>
            <a:r>
              <a:rPr lang="en-US" sz="2800" baseline="-25000" dirty="0" smtClean="0"/>
              <a:t>3</a:t>
            </a:r>
            <a:r>
              <a:rPr sz="2800" dirty="0" smtClean="0"/>
              <a:t>, </a:t>
            </a:r>
            <a:r>
              <a:rPr sz="2800" dirty="0"/>
              <a:t>⋅</a:t>
            </a:r>
            <a:r>
              <a:rPr sz="2800" i="0" dirty="0"/>
              <a:t>)</a:t>
            </a: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3297295"/>
              </p:ext>
            </p:extLst>
          </p:nvPr>
        </p:nvGraphicFramePr>
        <p:xfrm>
          <a:off x="1463502" y="4117975"/>
          <a:ext cx="1487488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5" name="Equation" r:id="rId3" imgW="1016000" imgH="355600" progId="Equation.DSMT4">
                  <p:embed/>
                </p:oleObj>
              </mc:Choice>
              <mc:Fallback>
                <p:oleObj name="Equation" r:id="rId3" imgW="1016000" imgH="355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63502" y="4117975"/>
                        <a:ext cx="1487488" cy="519113"/>
                      </a:xfrm>
                      <a:prstGeom prst="rect">
                        <a:avLst/>
                      </a:prstGeom>
                      <a:ln w="19050" cmpd="sng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4480643"/>
              </p:ext>
            </p:extLst>
          </p:nvPr>
        </p:nvGraphicFramePr>
        <p:xfrm>
          <a:off x="4344901" y="4116388"/>
          <a:ext cx="14859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6" name="Equation" r:id="rId5" imgW="1016000" imgH="355600" progId="Equation.DSMT4">
                  <p:embed/>
                </p:oleObj>
              </mc:Choice>
              <mc:Fallback>
                <p:oleObj name="Equation" r:id="rId5" imgW="1016000" imgH="355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44901" y="4116388"/>
                        <a:ext cx="1485900" cy="520700"/>
                      </a:xfrm>
                      <a:prstGeom prst="rect">
                        <a:avLst/>
                      </a:prstGeom>
                      <a:ln w="19050" cmpd="sng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" name="Group 217"/>
          <p:cNvGrpSpPr/>
          <p:nvPr/>
        </p:nvGrpSpPr>
        <p:grpSpPr>
          <a:xfrm>
            <a:off x="-36167" y="3991403"/>
            <a:ext cx="9216334" cy="1461939"/>
            <a:chOff x="0" y="-201514"/>
            <a:chExt cx="13107674" cy="2079202"/>
          </a:xfrm>
        </p:grpSpPr>
        <p:sp>
          <p:nvSpPr>
            <p:cNvPr id="32" name="Shape 215"/>
            <p:cNvSpPr/>
            <p:nvPr/>
          </p:nvSpPr>
          <p:spPr>
            <a:xfrm>
              <a:off x="0" y="990185"/>
              <a:ext cx="13107674" cy="0"/>
            </a:xfrm>
            <a:prstGeom prst="line">
              <a:avLst/>
            </a:prstGeom>
            <a:ln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3" name="Shape 216"/>
            <p:cNvSpPr/>
            <p:nvPr/>
          </p:nvSpPr>
          <p:spPr>
            <a:xfrm>
              <a:off x="11413267" y="-201514"/>
              <a:ext cx="1551030" cy="20792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lnSpc>
                  <a:spcPct val="150000"/>
                </a:lnSpc>
                <a:defRPr>
                  <a:solidFill>
                    <a:srgbClr val="000000"/>
                  </a:solidFill>
                </a:defRPr>
              </a:pPr>
              <a:r>
                <a:rPr sz="2800" dirty="0" smtClean="0">
                  <a:solidFill>
                    <a:schemeClr val="accent3"/>
                  </a:solidFill>
                </a:rPr>
                <a:t>Local</a:t>
              </a:r>
              <a:endParaRPr lang="en-US" sz="2800" dirty="0" smtClean="0">
                <a:solidFill>
                  <a:schemeClr val="accent3"/>
                </a:solidFill>
              </a:endParaRPr>
            </a:p>
            <a:p>
              <a:pPr>
                <a:spcBef>
                  <a:spcPts val="2200"/>
                </a:spcBef>
                <a:defRPr>
                  <a:solidFill>
                    <a:srgbClr val="000000"/>
                  </a:solidFill>
                </a:defRPr>
              </a:pPr>
              <a:r>
                <a:rPr sz="2800" dirty="0" smtClean="0">
                  <a:solidFill>
                    <a:schemeClr val="accent2"/>
                  </a:solidFill>
                </a:rPr>
                <a:t>Secure</a:t>
              </a:r>
              <a:endParaRPr sz="280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34" name="Rectangle 33"/>
          <p:cNvSpPr/>
          <p:nvPr/>
        </p:nvSpPr>
        <p:spPr>
          <a:xfrm>
            <a:off x="1716614" y="4807081"/>
            <a:ext cx="194202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dirty="0">
                <a:solidFill>
                  <a:schemeClr val="accent2"/>
                </a:solidFill>
                <a:latin typeface="Times"/>
                <a:ea typeface="Times"/>
                <a:cs typeface="Times"/>
                <a:sym typeface="Times"/>
              </a:rPr>
              <a:t>(</a:t>
            </a:r>
            <a:r>
              <a:rPr lang="nl-NL" sz="3200" i="1" dirty="0" err="1">
                <a:solidFill>
                  <a:schemeClr val="accent2"/>
                </a:solidFill>
                <a:latin typeface="Times"/>
                <a:ea typeface="Times"/>
                <a:cs typeface="Times"/>
                <a:sym typeface="Times"/>
              </a:rPr>
              <a:t>d</a:t>
            </a:r>
            <a:r>
              <a:rPr lang="nl-NL" sz="3200" i="1" baseline="-5999" dirty="0" err="1">
                <a:solidFill>
                  <a:schemeClr val="accent2"/>
                </a:solidFill>
                <a:latin typeface="Times"/>
                <a:ea typeface="Times"/>
                <a:cs typeface="Times"/>
                <a:sym typeface="Times"/>
              </a:rPr>
              <a:t>A</a:t>
            </a:r>
            <a:r>
              <a:rPr lang="nl-NL" sz="3200" i="1" baseline="-5999" dirty="0">
                <a:solidFill>
                  <a:schemeClr val="accent2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nl-NL" sz="3200" i="1" dirty="0">
                <a:solidFill>
                  <a:schemeClr val="accent2"/>
                </a:solidFill>
                <a:latin typeface="Times"/>
                <a:ea typeface="Times"/>
                <a:cs typeface="Times"/>
                <a:sym typeface="Times"/>
              </a:rPr>
              <a:t>- d</a:t>
            </a:r>
            <a:r>
              <a:rPr lang="nl-NL" sz="3200" i="1" baseline="-5999" dirty="0">
                <a:solidFill>
                  <a:schemeClr val="accent2"/>
                </a:solidFill>
                <a:latin typeface="Times"/>
                <a:ea typeface="Times"/>
                <a:cs typeface="Times"/>
                <a:sym typeface="Times"/>
              </a:rPr>
              <a:t>B</a:t>
            </a:r>
            <a:r>
              <a:rPr lang="nl-NL" sz="3200" dirty="0">
                <a:solidFill>
                  <a:schemeClr val="accent2"/>
                </a:solidFill>
                <a:latin typeface="Times"/>
                <a:ea typeface="Times"/>
                <a:cs typeface="Times"/>
                <a:sym typeface="Times"/>
              </a:rPr>
              <a:t>)</a:t>
            </a:r>
            <a:r>
              <a:rPr lang="nl-NL" sz="3200" baseline="31999" dirty="0" smtClean="0">
                <a:solidFill>
                  <a:schemeClr val="accent2"/>
                </a:solidFill>
                <a:latin typeface="Times"/>
                <a:ea typeface="Times"/>
                <a:cs typeface="Times"/>
                <a:sym typeface="Times"/>
              </a:rPr>
              <a:t>2 </a:t>
            </a:r>
            <a:r>
              <a:rPr lang="nl-NL" sz="3200" dirty="0" smtClean="0">
                <a:latin typeface="Times"/>
                <a:ea typeface="Times"/>
                <a:cs typeface="Times"/>
                <a:sym typeface="Times"/>
              </a:rPr>
              <a:t>=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7791352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Example</a:t>
            </a:r>
          </a:p>
        </p:txBody>
      </p:sp>
      <p:sp>
        <p:nvSpPr>
          <p:cNvPr id="222" name="Shape 222"/>
          <p:cNvSpPr/>
          <p:nvPr/>
        </p:nvSpPr>
        <p:spPr>
          <a:xfrm>
            <a:off x="275741" y="2391610"/>
            <a:ext cx="1919092" cy="15494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>
              <a:defRPr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2400" dirty="0"/>
              <a:t>(1,INS,A)</a:t>
            </a:r>
          </a:p>
          <a:p>
            <a:pPr>
              <a:defRPr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2400" dirty="0"/>
              <a:t>(10,DEL,1)</a:t>
            </a:r>
          </a:p>
          <a:p>
            <a:pPr>
              <a:defRPr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2400" dirty="0">
                <a:solidFill>
                  <a:srgbClr val="632523"/>
                </a:solidFill>
              </a:rPr>
              <a:t>(11,SUB,A)</a:t>
            </a:r>
          </a:p>
          <a:p>
            <a:pPr>
              <a:defRPr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2400" dirty="0"/>
              <a:t>(20,INS,T)</a:t>
            </a:r>
          </a:p>
        </p:txBody>
      </p:sp>
      <p:sp>
        <p:nvSpPr>
          <p:cNvPr id="223" name="Shape 223"/>
          <p:cNvSpPr/>
          <p:nvPr/>
        </p:nvSpPr>
        <p:spPr>
          <a:xfrm>
            <a:off x="6935136" y="2398763"/>
            <a:ext cx="1919092" cy="1180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>
              <a:defRPr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2400" dirty="0"/>
              <a:t>(2,INS,A)</a:t>
            </a:r>
          </a:p>
          <a:p>
            <a:pPr>
              <a:defRPr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2400" dirty="0"/>
              <a:t>(7,SUB,C)</a:t>
            </a:r>
          </a:p>
          <a:p>
            <a:pPr>
              <a:defRPr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2400" dirty="0">
                <a:solidFill>
                  <a:srgbClr val="632523"/>
                </a:solidFill>
              </a:rPr>
              <a:t>(11,SUB,A)</a:t>
            </a:r>
          </a:p>
        </p:txBody>
      </p:sp>
      <p:sp>
        <p:nvSpPr>
          <p:cNvPr id="224" name="Shape 224"/>
          <p:cNvSpPr/>
          <p:nvPr/>
        </p:nvSpPr>
        <p:spPr>
          <a:xfrm>
            <a:off x="3734961" y="4871894"/>
            <a:ext cx="1382687" cy="441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>
              <a:defRPr>
                <a:solidFill>
                  <a:srgbClr val="000000"/>
                </a:solidFill>
              </a:defRPr>
            </a:pPr>
            <a:r>
              <a:rPr sz="2400" dirty="0" smtClean="0"/>
              <a:t>(</a:t>
            </a:r>
            <a:r>
              <a:rPr lang="en-US" sz="2400" dirty="0" smtClean="0"/>
              <a:t>-1</a:t>
            </a:r>
            <a:r>
              <a:rPr sz="2400" dirty="0" smtClean="0"/>
              <a:t>-</a:t>
            </a:r>
            <a:r>
              <a:rPr lang="en-US" sz="2400" dirty="0" smtClean="0"/>
              <a:t>-</a:t>
            </a:r>
            <a:r>
              <a:rPr sz="2400" dirty="0" smtClean="0"/>
              <a:t>1)</a:t>
            </a:r>
            <a:r>
              <a:rPr sz="2400" baseline="31999" dirty="0" smtClean="0"/>
              <a:t>2</a:t>
            </a:r>
            <a:r>
              <a:rPr lang="en-US" sz="2400" baseline="31999" dirty="0" smtClean="0"/>
              <a:t> </a:t>
            </a:r>
            <a:r>
              <a:rPr sz="2400" dirty="0" smtClean="0"/>
              <a:t>=</a:t>
            </a:r>
            <a:r>
              <a:rPr lang="en-US" sz="2400" dirty="0" smtClean="0"/>
              <a:t> 4</a:t>
            </a:r>
            <a:endParaRPr sz="2400" dirty="0"/>
          </a:p>
        </p:txBody>
      </p:sp>
      <p:grpSp>
        <p:nvGrpSpPr>
          <p:cNvPr id="230" name="Group 230"/>
          <p:cNvGrpSpPr/>
          <p:nvPr/>
        </p:nvGrpSpPr>
        <p:grpSpPr>
          <a:xfrm>
            <a:off x="2194833" y="2376382"/>
            <a:ext cx="4758763" cy="1579920"/>
            <a:chOff x="46215" y="758914"/>
            <a:chExt cx="6768018" cy="2246996"/>
          </a:xfrm>
        </p:grpSpPr>
        <p:grpSp>
          <p:nvGrpSpPr>
            <p:cNvPr id="227" name="Group 227"/>
            <p:cNvGrpSpPr/>
            <p:nvPr/>
          </p:nvGrpSpPr>
          <p:grpSpPr>
            <a:xfrm>
              <a:off x="1117464" y="758914"/>
              <a:ext cx="4675055" cy="2246996"/>
              <a:chOff x="-1" y="387805"/>
              <a:chExt cx="4675054" cy="2246995"/>
            </a:xfrm>
          </p:grpSpPr>
          <p:sp>
            <p:nvSpPr>
              <p:cNvPr id="225" name="Shape 225"/>
              <p:cNvSpPr/>
              <p:nvPr/>
            </p:nvSpPr>
            <p:spPr>
              <a:xfrm>
                <a:off x="-1" y="387805"/>
                <a:ext cx="501776" cy="224699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r>
                  <a:rPr lang="en-US" sz="2400" dirty="0" smtClean="0"/>
                  <a:t>-</a:t>
                </a:r>
                <a:r>
                  <a:rPr sz="2400" dirty="0" smtClean="0"/>
                  <a:t>1</a:t>
                </a:r>
                <a:endParaRPr sz="2400" dirty="0"/>
              </a:p>
              <a:p>
                <a:pPr>
                  <a:defRPr>
                    <a:solidFill>
                      <a:srgbClr val="000000"/>
                    </a:solidFill>
                  </a:defRPr>
                </a:pPr>
                <a:r>
                  <a:rPr lang="en-US" sz="2400" dirty="0" smtClean="0"/>
                  <a:t>-</a:t>
                </a:r>
                <a:r>
                  <a:rPr sz="2400" dirty="0" smtClean="0"/>
                  <a:t>1</a:t>
                </a:r>
                <a:endParaRPr sz="2400" dirty="0"/>
              </a:p>
              <a:p>
                <a:pPr>
                  <a:defRPr>
                    <a:solidFill>
                      <a:srgbClr val="000000"/>
                    </a:solidFill>
                  </a:defRPr>
                </a:pPr>
                <a:r>
                  <a:rPr lang="en-US" sz="2400" dirty="0" smtClean="0"/>
                  <a:t> </a:t>
                </a:r>
                <a:r>
                  <a:rPr sz="2400" dirty="0" smtClean="0"/>
                  <a:t>1</a:t>
                </a:r>
                <a:endParaRPr sz="2400" dirty="0"/>
              </a:p>
              <a:p>
                <a:pPr>
                  <a:defRPr>
                    <a:solidFill>
                      <a:srgbClr val="000000"/>
                    </a:solidFill>
                  </a:defRPr>
                </a:pPr>
                <a:r>
                  <a:rPr lang="en-US" sz="2400" dirty="0" smtClean="0"/>
                  <a:t>-</a:t>
                </a:r>
                <a:r>
                  <a:rPr sz="2400" dirty="0" smtClean="0"/>
                  <a:t>1</a:t>
                </a:r>
                <a:endParaRPr sz="2400" dirty="0"/>
              </a:p>
            </p:txBody>
          </p:sp>
          <p:sp>
            <p:nvSpPr>
              <p:cNvPr id="226" name="Shape 226"/>
              <p:cNvSpPr/>
              <p:nvPr/>
            </p:nvSpPr>
            <p:spPr>
              <a:xfrm>
                <a:off x="4173278" y="397977"/>
                <a:ext cx="501775" cy="172172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r>
                  <a:rPr lang="en-US" sz="2400" dirty="0" smtClean="0"/>
                  <a:t>-</a:t>
                </a:r>
                <a:r>
                  <a:rPr sz="2400" dirty="0" smtClean="0"/>
                  <a:t>1</a:t>
                </a:r>
                <a:endParaRPr sz="2400" dirty="0"/>
              </a:p>
              <a:p>
                <a:pPr>
                  <a:defRPr>
                    <a:solidFill>
                      <a:srgbClr val="000000"/>
                    </a:solidFill>
                  </a:defRPr>
                </a:pPr>
                <a:r>
                  <a:rPr lang="en-US" sz="2400" dirty="0" smtClean="0"/>
                  <a:t> </a:t>
                </a:r>
                <a:r>
                  <a:rPr sz="2400" dirty="0" smtClean="0"/>
                  <a:t>1</a:t>
                </a:r>
                <a:endParaRPr sz="2400" dirty="0"/>
              </a:p>
              <a:p>
                <a:pPr>
                  <a:defRPr>
                    <a:solidFill>
                      <a:srgbClr val="000000"/>
                    </a:solidFill>
                  </a:defRPr>
                </a:pPr>
                <a:r>
                  <a:rPr lang="en-US" sz="2400" dirty="0"/>
                  <a:t> </a:t>
                </a:r>
                <a:r>
                  <a:rPr sz="2400" dirty="0" smtClean="0"/>
                  <a:t>1</a:t>
                </a:r>
                <a:endParaRPr sz="2400" dirty="0"/>
              </a:p>
            </p:txBody>
          </p:sp>
        </p:grpSp>
        <p:sp>
          <p:nvSpPr>
            <p:cNvPr id="228" name="Shape 228"/>
            <p:cNvSpPr/>
            <p:nvPr/>
          </p:nvSpPr>
          <p:spPr>
            <a:xfrm>
              <a:off x="46215" y="1581213"/>
              <a:ext cx="960050" cy="570260"/>
            </a:xfrm>
            <a:prstGeom prst="rightArrow">
              <a:avLst>
                <a:gd name="adj1" fmla="val 49270"/>
                <a:gd name="adj2" fmla="val 73871"/>
              </a:avLst>
            </a:prstGeom>
            <a:solidFill>
              <a:srgbClr val="DCDEE0"/>
            </a:solidFill>
            <a:ln w="12700" cap="flat">
              <a:noFill/>
              <a:miter lim="400000"/>
            </a:ln>
            <a:effectLst>
              <a:outerShdw blurRad="76200" dir="18900000" rotWithShape="0">
                <a:srgbClr val="000000">
                  <a:alpha val="8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29" name="Shape 229"/>
            <p:cNvSpPr/>
            <p:nvPr/>
          </p:nvSpPr>
          <p:spPr>
            <a:xfrm rot="10809066">
              <a:off x="5854183" y="1573954"/>
              <a:ext cx="960050" cy="570260"/>
            </a:xfrm>
            <a:prstGeom prst="rightArrow">
              <a:avLst>
                <a:gd name="adj1" fmla="val 49270"/>
                <a:gd name="adj2" fmla="val 73871"/>
              </a:avLst>
            </a:prstGeom>
            <a:solidFill>
              <a:srgbClr val="DCDEE0"/>
            </a:solidFill>
            <a:ln w="12700" cap="flat">
              <a:noFill/>
              <a:miter lim="400000"/>
            </a:ln>
            <a:effectLst>
              <a:outerShdw blurRad="76200" dir="18900000" rotWithShape="0">
                <a:srgbClr val="000000">
                  <a:alpha val="8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</p:grpSp>
      <p:grpSp>
        <p:nvGrpSpPr>
          <p:cNvPr id="236" name="Group 236"/>
          <p:cNvGrpSpPr/>
          <p:nvPr/>
        </p:nvGrpSpPr>
        <p:grpSpPr>
          <a:xfrm>
            <a:off x="2256984" y="4063617"/>
            <a:ext cx="3996404" cy="471925"/>
            <a:chOff x="-38175" y="425043"/>
            <a:chExt cx="5683777" cy="671183"/>
          </a:xfrm>
        </p:grpSpPr>
        <p:grpSp>
          <p:nvGrpSpPr>
            <p:cNvPr id="233" name="Group 233"/>
            <p:cNvGrpSpPr/>
            <p:nvPr/>
          </p:nvGrpSpPr>
          <p:grpSpPr>
            <a:xfrm>
              <a:off x="1088325" y="425045"/>
              <a:ext cx="4557277" cy="671181"/>
              <a:chOff x="-1" y="7311"/>
              <a:chExt cx="4557275" cy="671180"/>
            </a:xfrm>
          </p:grpSpPr>
          <p:sp>
            <p:nvSpPr>
              <p:cNvPr id="231" name="Shape 231"/>
              <p:cNvSpPr/>
              <p:nvPr/>
            </p:nvSpPr>
            <p:spPr>
              <a:xfrm>
                <a:off x="-1" y="7311"/>
                <a:ext cx="501776" cy="67118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>
                    <a:solidFill>
                      <a:srgbClr val="000000"/>
                    </a:solidFill>
                  </a:defRPr>
                </a:lvl1pPr>
              </a:lstStyle>
              <a:p>
                <a:r>
                  <a:rPr lang="en-US" sz="2400" dirty="0" smtClean="0"/>
                  <a:t>-1</a:t>
                </a:r>
                <a:endParaRPr sz="2400" dirty="0"/>
              </a:p>
            </p:txBody>
          </p:sp>
          <p:sp>
            <p:nvSpPr>
              <p:cNvPr id="232" name="Shape 232"/>
              <p:cNvSpPr/>
              <p:nvPr/>
            </p:nvSpPr>
            <p:spPr>
              <a:xfrm>
                <a:off x="4090550" y="7311"/>
                <a:ext cx="466724" cy="67118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>
                    <a:solidFill>
                      <a:srgbClr val="000000"/>
                    </a:solidFill>
                  </a:defRPr>
                </a:lvl1pPr>
              </a:lstStyle>
              <a:p>
                <a:r>
                  <a:rPr lang="en-US" sz="2400" dirty="0" smtClean="0"/>
                  <a:t> </a:t>
                </a:r>
                <a:r>
                  <a:rPr sz="2400" dirty="0" smtClean="0"/>
                  <a:t>1</a:t>
                </a:r>
                <a:endParaRPr sz="2400" dirty="0"/>
              </a:p>
            </p:txBody>
          </p:sp>
        </p:grpSp>
        <p:sp>
          <p:nvSpPr>
            <p:cNvPr id="234" name="Shape 234"/>
            <p:cNvSpPr/>
            <p:nvPr/>
          </p:nvSpPr>
          <p:spPr>
            <a:xfrm>
              <a:off x="-38175" y="425044"/>
              <a:ext cx="145909" cy="6711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0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endParaRPr sz="2400" dirty="0"/>
            </a:p>
          </p:txBody>
        </p:sp>
        <p:sp>
          <p:nvSpPr>
            <p:cNvPr id="235" name="Shape 235"/>
            <p:cNvSpPr/>
            <p:nvPr/>
          </p:nvSpPr>
          <p:spPr>
            <a:xfrm>
              <a:off x="4012729" y="425043"/>
              <a:ext cx="145909" cy="6711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0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endParaRPr sz="2400" dirty="0"/>
            </a:p>
          </p:txBody>
        </p:sp>
      </p:grpSp>
      <p:sp>
        <p:nvSpPr>
          <p:cNvPr id="238" name="Shape 238"/>
          <p:cNvSpPr/>
          <p:nvPr/>
        </p:nvSpPr>
        <p:spPr>
          <a:xfrm>
            <a:off x="852210" y="5568452"/>
            <a:ext cx="306120" cy="626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 sz="5200">
                <a:solidFill>
                  <a:srgbClr val="000000"/>
                </a:solidFill>
              </a:defRPr>
            </a:lvl1pPr>
          </a:lstStyle>
          <a:p>
            <a:r>
              <a:rPr lang="en-US" sz="3600" dirty="0"/>
              <a:t>9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120316" y="3941069"/>
            <a:ext cx="9023684" cy="152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Shape 238"/>
          <p:cNvSpPr/>
          <p:nvPr/>
        </p:nvSpPr>
        <p:spPr>
          <a:xfrm>
            <a:off x="1499242" y="5554253"/>
            <a:ext cx="306120" cy="626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 sz="5200">
                <a:solidFill>
                  <a:srgbClr val="000000"/>
                </a:solidFill>
              </a:defRPr>
            </a:lvl1pPr>
          </a:lstStyle>
          <a:p>
            <a:r>
              <a:rPr lang="en-US" sz="3600" dirty="0" smtClean="0"/>
              <a:t>1</a:t>
            </a:r>
            <a:endParaRPr lang="en-US" sz="3600" dirty="0"/>
          </a:p>
        </p:txBody>
      </p:sp>
      <p:grpSp>
        <p:nvGrpSpPr>
          <p:cNvPr id="2" name="Group 1"/>
          <p:cNvGrpSpPr/>
          <p:nvPr/>
        </p:nvGrpSpPr>
        <p:grpSpPr>
          <a:xfrm>
            <a:off x="156734" y="6138086"/>
            <a:ext cx="1600286" cy="379591"/>
            <a:chOff x="156734" y="6138086"/>
            <a:chExt cx="1600286" cy="379591"/>
          </a:xfrm>
        </p:grpSpPr>
        <p:sp>
          <p:nvSpPr>
            <p:cNvPr id="22" name="Shape 259"/>
            <p:cNvSpPr/>
            <p:nvPr/>
          </p:nvSpPr>
          <p:spPr>
            <a:xfrm>
              <a:off x="1537434" y="6138086"/>
              <a:ext cx="219586" cy="3795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rgbClr val="000000"/>
                  </a:solidFill>
                </a:defRPr>
              </a:lvl1pPr>
            </a:lstStyle>
            <a:p>
              <a:r>
                <a:rPr dirty="0"/>
                <a:t>5</a:t>
              </a:r>
            </a:p>
          </p:txBody>
        </p:sp>
        <p:sp>
          <p:nvSpPr>
            <p:cNvPr id="23" name="Shape 260"/>
            <p:cNvSpPr/>
            <p:nvPr/>
          </p:nvSpPr>
          <p:spPr>
            <a:xfrm>
              <a:off x="156734" y="6138086"/>
              <a:ext cx="646649" cy="3795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rgbClr val="000000"/>
                  </a:solidFill>
                </a:defRPr>
              </a:lvl1pPr>
            </a:lstStyle>
            <a:p>
              <a:r>
                <a:rPr dirty="0"/>
                <a:t>Mean</a:t>
              </a:r>
            </a:p>
          </p:txBody>
        </p:sp>
      </p:grpSp>
      <p:sp>
        <p:nvSpPr>
          <p:cNvPr id="25" name="Shape 238"/>
          <p:cNvSpPr/>
          <p:nvPr/>
        </p:nvSpPr>
        <p:spPr>
          <a:xfrm>
            <a:off x="2103924" y="5568452"/>
            <a:ext cx="306120" cy="626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 sz="5200">
                <a:solidFill>
                  <a:srgbClr val="000000"/>
                </a:solidFill>
              </a:defRPr>
            </a:lvl1pPr>
          </a:lstStyle>
          <a:p>
            <a:r>
              <a:rPr lang="en-US" sz="3600" dirty="0" smtClean="0"/>
              <a:t>4</a:t>
            </a:r>
            <a:endParaRPr lang="en-US" sz="3600" dirty="0"/>
          </a:p>
        </p:txBody>
      </p:sp>
      <p:sp>
        <p:nvSpPr>
          <p:cNvPr id="26" name="Shape 259"/>
          <p:cNvSpPr/>
          <p:nvPr/>
        </p:nvSpPr>
        <p:spPr>
          <a:xfrm>
            <a:off x="2077506" y="6130070"/>
            <a:ext cx="39485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4.7</a:t>
            </a:r>
            <a:endParaRPr dirty="0"/>
          </a:p>
        </p:txBody>
      </p:sp>
      <p:sp>
        <p:nvSpPr>
          <p:cNvPr id="27" name="Shape 238"/>
          <p:cNvSpPr/>
          <p:nvPr/>
        </p:nvSpPr>
        <p:spPr>
          <a:xfrm>
            <a:off x="2697468" y="5560436"/>
            <a:ext cx="306120" cy="626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 sz="5200">
                <a:solidFill>
                  <a:srgbClr val="000000"/>
                </a:solidFill>
              </a:defRPr>
            </a:lvl1pPr>
          </a:lstStyle>
          <a:p>
            <a:r>
              <a:rPr lang="en-US" sz="3600" dirty="0" smtClean="0"/>
              <a:t>4</a:t>
            </a:r>
            <a:endParaRPr lang="en-US" sz="3600" dirty="0"/>
          </a:p>
        </p:txBody>
      </p:sp>
      <p:sp>
        <p:nvSpPr>
          <p:cNvPr id="28" name="Shape 259"/>
          <p:cNvSpPr/>
          <p:nvPr/>
        </p:nvSpPr>
        <p:spPr>
          <a:xfrm>
            <a:off x="2671050" y="6122054"/>
            <a:ext cx="39485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4.5</a:t>
            </a:r>
            <a:endParaRPr dirty="0"/>
          </a:p>
        </p:txBody>
      </p:sp>
      <p:sp>
        <p:nvSpPr>
          <p:cNvPr id="29" name="Shape 237"/>
          <p:cNvSpPr/>
          <p:nvPr/>
        </p:nvSpPr>
        <p:spPr>
          <a:xfrm>
            <a:off x="1931612" y="1733931"/>
            <a:ext cx="1060800" cy="5030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>
              <a:defRPr i="1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sz="2800" dirty="0"/>
              <a:t>h</a:t>
            </a:r>
            <a:r>
              <a:rPr sz="2800" i="0" dirty="0"/>
              <a:t>(</a:t>
            </a:r>
            <a:r>
              <a:rPr sz="2800" dirty="0" smtClean="0"/>
              <a:t>r</a:t>
            </a:r>
            <a:r>
              <a:rPr lang="en-US" sz="2800" baseline="-25000" dirty="0" smtClean="0"/>
              <a:t>4</a:t>
            </a:r>
            <a:r>
              <a:rPr sz="2800" dirty="0" smtClean="0"/>
              <a:t>, </a:t>
            </a:r>
            <a:r>
              <a:rPr sz="2800" dirty="0"/>
              <a:t>⋅</a:t>
            </a:r>
            <a:r>
              <a:rPr sz="2800" i="0" dirty="0"/>
              <a:t>)</a:t>
            </a:r>
          </a:p>
        </p:txBody>
      </p:sp>
      <p:sp>
        <p:nvSpPr>
          <p:cNvPr id="30" name="Shape 237"/>
          <p:cNvSpPr/>
          <p:nvPr/>
        </p:nvSpPr>
        <p:spPr>
          <a:xfrm>
            <a:off x="6103206" y="1733931"/>
            <a:ext cx="1060800" cy="5030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>
              <a:defRPr i="1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sz="2800" dirty="0"/>
              <a:t>h</a:t>
            </a:r>
            <a:r>
              <a:rPr sz="2800" i="0" dirty="0"/>
              <a:t>(</a:t>
            </a:r>
            <a:r>
              <a:rPr sz="2800" dirty="0" smtClean="0"/>
              <a:t>r</a:t>
            </a:r>
            <a:r>
              <a:rPr lang="en-US" sz="2800" baseline="-25000" dirty="0" smtClean="0"/>
              <a:t>4</a:t>
            </a:r>
            <a:r>
              <a:rPr sz="2800" dirty="0" smtClean="0"/>
              <a:t>, </a:t>
            </a:r>
            <a:r>
              <a:rPr sz="2800" dirty="0"/>
              <a:t>⋅</a:t>
            </a:r>
            <a:r>
              <a:rPr sz="2800" i="0" dirty="0"/>
              <a:t>)</a:t>
            </a: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3297295"/>
              </p:ext>
            </p:extLst>
          </p:nvPr>
        </p:nvGraphicFramePr>
        <p:xfrm>
          <a:off x="1463502" y="4117975"/>
          <a:ext cx="1487488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7" name="Equation" r:id="rId3" imgW="1016000" imgH="355600" progId="Equation.DSMT4">
                  <p:embed/>
                </p:oleObj>
              </mc:Choice>
              <mc:Fallback>
                <p:oleObj name="Equation" r:id="rId3" imgW="1016000" imgH="355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63502" y="4117975"/>
                        <a:ext cx="1487488" cy="519113"/>
                      </a:xfrm>
                      <a:prstGeom prst="rect">
                        <a:avLst/>
                      </a:prstGeom>
                      <a:ln w="19050" cmpd="sng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4480643"/>
              </p:ext>
            </p:extLst>
          </p:nvPr>
        </p:nvGraphicFramePr>
        <p:xfrm>
          <a:off x="4344901" y="4116388"/>
          <a:ext cx="14859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8" name="Equation" r:id="rId5" imgW="1016000" imgH="355600" progId="Equation.DSMT4">
                  <p:embed/>
                </p:oleObj>
              </mc:Choice>
              <mc:Fallback>
                <p:oleObj name="Equation" r:id="rId5" imgW="1016000" imgH="355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44901" y="4116388"/>
                        <a:ext cx="1485900" cy="520700"/>
                      </a:xfrm>
                      <a:prstGeom prst="rect">
                        <a:avLst/>
                      </a:prstGeom>
                      <a:ln w="19050" cmpd="sng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" name="Group 217"/>
          <p:cNvGrpSpPr/>
          <p:nvPr/>
        </p:nvGrpSpPr>
        <p:grpSpPr>
          <a:xfrm>
            <a:off x="-36167" y="3991403"/>
            <a:ext cx="9216334" cy="1461939"/>
            <a:chOff x="0" y="-201514"/>
            <a:chExt cx="13107674" cy="2079202"/>
          </a:xfrm>
        </p:grpSpPr>
        <p:sp>
          <p:nvSpPr>
            <p:cNvPr id="34" name="Shape 215"/>
            <p:cNvSpPr/>
            <p:nvPr/>
          </p:nvSpPr>
          <p:spPr>
            <a:xfrm>
              <a:off x="0" y="990185"/>
              <a:ext cx="13107674" cy="0"/>
            </a:xfrm>
            <a:prstGeom prst="line">
              <a:avLst/>
            </a:prstGeom>
            <a:ln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5" name="Shape 216"/>
            <p:cNvSpPr/>
            <p:nvPr/>
          </p:nvSpPr>
          <p:spPr>
            <a:xfrm>
              <a:off x="11413267" y="-201514"/>
              <a:ext cx="1551030" cy="20792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lnSpc>
                  <a:spcPct val="150000"/>
                </a:lnSpc>
                <a:defRPr>
                  <a:solidFill>
                    <a:srgbClr val="000000"/>
                  </a:solidFill>
                </a:defRPr>
              </a:pPr>
              <a:r>
                <a:rPr sz="2800" dirty="0" smtClean="0">
                  <a:solidFill>
                    <a:schemeClr val="accent3"/>
                  </a:solidFill>
                </a:rPr>
                <a:t>Local</a:t>
              </a:r>
              <a:endParaRPr lang="en-US" sz="2800" dirty="0" smtClean="0">
                <a:solidFill>
                  <a:schemeClr val="accent3"/>
                </a:solidFill>
              </a:endParaRPr>
            </a:p>
            <a:p>
              <a:pPr>
                <a:spcBef>
                  <a:spcPts val="2200"/>
                </a:spcBef>
                <a:defRPr>
                  <a:solidFill>
                    <a:srgbClr val="000000"/>
                  </a:solidFill>
                </a:defRPr>
              </a:pPr>
              <a:r>
                <a:rPr sz="2800" dirty="0" smtClean="0">
                  <a:solidFill>
                    <a:schemeClr val="accent2"/>
                  </a:solidFill>
                </a:rPr>
                <a:t>Secure</a:t>
              </a:r>
              <a:endParaRPr sz="280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36" name="Rectangle 35"/>
          <p:cNvSpPr/>
          <p:nvPr/>
        </p:nvSpPr>
        <p:spPr>
          <a:xfrm>
            <a:off x="1716614" y="4807081"/>
            <a:ext cx="194202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dirty="0">
                <a:solidFill>
                  <a:schemeClr val="accent2"/>
                </a:solidFill>
                <a:latin typeface="Times"/>
                <a:ea typeface="Times"/>
                <a:cs typeface="Times"/>
                <a:sym typeface="Times"/>
              </a:rPr>
              <a:t>(</a:t>
            </a:r>
            <a:r>
              <a:rPr lang="nl-NL" sz="3200" i="1" dirty="0" err="1">
                <a:solidFill>
                  <a:schemeClr val="accent2"/>
                </a:solidFill>
                <a:latin typeface="Times"/>
                <a:ea typeface="Times"/>
                <a:cs typeface="Times"/>
                <a:sym typeface="Times"/>
              </a:rPr>
              <a:t>d</a:t>
            </a:r>
            <a:r>
              <a:rPr lang="nl-NL" sz="3200" i="1" baseline="-5999" dirty="0" err="1">
                <a:solidFill>
                  <a:schemeClr val="accent2"/>
                </a:solidFill>
                <a:latin typeface="Times"/>
                <a:ea typeface="Times"/>
                <a:cs typeface="Times"/>
                <a:sym typeface="Times"/>
              </a:rPr>
              <a:t>A</a:t>
            </a:r>
            <a:r>
              <a:rPr lang="nl-NL" sz="3200" i="1" baseline="-5999" dirty="0">
                <a:solidFill>
                  <a:schemeClr val="accent2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nl-NL" sz="3200" i="1" dirty="0">
                <a:solidFill>
                  <a:schemeClr val="accent2"/>
                </a:solidFill>
                <a:latin typeface="Times"/>
                <a:ea typeface="Times"/>
                <a:cs typeface="Times"/>
                <a:sym typeface="Times"/>
              </a:rPr>
              <a:t>- d</a:t>
            </a:r>
            <a:r>
              <a:rPr lang="nl-NL" sz="3200" i="1" baseline="-5999" dirty="0">
                <a:solidFill>
                  <a:schemeClr val="accent2"/>
                </a:solidFill>
                <a:latin typeface="Times"/>
                <a:ea typeface="Times"/>
                <a:cs typeface="Times"/>
                <a:sym typeface="Times"/>
              </a:rPr>
              <a:t>B</a:t>
            </a:r>
            <a:r>
              <a:rPr lang="nl-NL" sz="3200" dirty="0">
                <a:solidFill>
                  <a:schemeClr val="accent2"/>
                </a:solidFill>
                <a:latin typeface="Times"/>
                <a:ea typeface="Times"/>
                <a:cs typeface="Times"/>
                <a:sym typeface="Times"/>
              </a:rPr>
              <a:t>)</a:t>
            </a:r>
            <a:r>
              <a:rPr lang="nl-NL" sz="3200" baseline="31999" dirty="0" smtClean="0">
                <a:solidFill>
                  <a:schemeClr val="accent2"/>
                </a:solidFill>
                <a:latin typeface="Times"/>
                <a:ea typeface="Times"/>
                <a:cs typeface="Times"/>
                <a:sym typeface="Times"/>
              </a:rPr>
              <a:t>2 </a:t>
            </a:r>
            <a:r>
              <a:rPr lang="nl-NL" sz="3200" dirty="0" smtClean="0">
                <a:latin typeface="Times"/>
                <a:ea typeface="Times"/>
                <a:cs typeface="Times"/>
                <a:sym typeface="Times"/>
              </a:rPr>
              <a:t>=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8021399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Example</a:t>
            </a:r>
          </a:p>
        </p:txBody>
      </p:sp>
      <p:sp>
        <p:nvSpPr>
          <p:cNvPr id="222" name="Shape 222"/>
          <p:cNvSpPr/>
          <p:nvPr/>
        </p:nvSpPr>
        <p:spPr>
          <a:xfrm>
            <a:off x="275741" y="2391610"/>
            <a:ext cx="1919092" cy="15494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>
              <a:defRPr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2400" dirty="0"/>
              <a:t>(1,INS,A)</a:t>
            </a:r>
          </a:p>
          <a:p>
            <a:pPr>
              <a:defRPr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2400" dirty="0"/>
              <a:t>(10,DEL,1)</a:t>
            </a:r>
          </a:p>
          <a:p>
            <a:pPr>
              <a:defRPr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2400" dirty="0">
                <a:solidFill>
                  <a:srgbClr val="632523"/>
                </a:solidFill>
              </a:rPr>
              <a:t>(11,SUB,A)</a:t>
            </a:r>
          </a:p>
          <a:p>
            <a:pPr>
              <a:defRPr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2400" dirty="0"/>
              <a:t>(20,INS,T)</a:t>
            </a:r>
          </a:p>
        </p:txBody>
      </p:sp>
      <p:sp>
        <p:nvSpPr>
          <p:cNvPr id="223" name="Shape 223"/>
          <p:cNvSpPr/>
          <p:nvPr/>
        </p:nvSpPr>
        <p:spPr>
          <a:xfrm>
            <a:off x="6935136" y="2398763"/>
            <a:ext cx="1919092" cy="1180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>
              <a:defRPr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2400" dirty="0"/>
              <a:t>(2,INS,A)</a:t>
            </a:r>
          </a:p>
          <a:p>
            <a:pPr>
              <a:defRPr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2400" dirty="0"/>
              <a:t>(7,SUB,C)</a:t>
            </a:r>
          </a:p>
          <a:p>
            <a:pPr>
              <a:defRPr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2400" dirty="0">
                <a:solidFill>
                  <a:srgbClr val="632523"/>
                </a:solidFill>
              </a:rPr>
              <a:t>(11,SUB,A)</a:t>
            </a:r>
          </a:p>
        </p:txBody>
      </p:sp>
      <p:sp>
        <p:nvSpPr>
          <p:cNvPr id="224" name="Shape 224"/>
          <p:cNvSpPr/>
          <p:nvPr/>
        </p:nvSpPr>
        <p:spPr>
          <a:xfrm>
            <a:off x="3734961" y="4871894"/>
            <a:ext cx="1194234" cy="441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>
              <a:defRPr>
                <a:solidFill>
                  <a:srgbClr val="000000"/>
                </a:solidFill>
              </a:defRPr>
            </a:pPr>
            <a:r>
              <a:rPr sz="2400" dirty="0" smtClean="0"/>
              <a:t>(</a:t>
            </a:r>
            <a:r>
              <a:rPr lang="en-US" sz="2400" dirty="0" smtClean="0"/>
              <a:t>4</a:t>
            </a:r>
            <a:r>
              <a:rPr sz="2400" dirty="0" smtClean="0"/>
              <a:t>-1)</a:t>
            </a:r>
            <a:r>
              <a:rPr sz="2400" baseline="31999" dirty="0" smtClean="0"/>
              <a:t>2</a:t>
            </a:r>
            <a:r>
              <a:rPr lang="en-US" sz="2400" baseline="31999" dirty="0" smtClean="0"/>
              <a:t> </a:t>
            </a:r>
            <a:r>
              <a:rPr sz="2400" dirty="0" smtClean="0"/>
              <a:t>=</a:t>
            </a:r>
            <a:r>
              <a:rPr lang="en-US" sz="2400" dirty="0" smtClean="0"/>
              <a:t> 9</a:t>
            </a:r>
            <a:endParaRPr sz="2400" dirty="0"/>
          </a:p>
        </p:txBody>
      </p:sp>
      <p:grpSp>
        <p:nvGrpSpPr>
          <p:cNvPr id="230" name="Group 230"/>
          <p:cNvGrpSpPr/>
          <p:nvPr/>
        </p:nvGrpSpPr>
        <p:grpSpPr>
          <a:xfrm>
            <a:off x="2194833" y="2376382"/>
            <a:ext cx="4758763" cy="1579920"/>
            <a:chOff x="46215" y="758914"/>
            <a:chExt cx="6768018" cy="2246996"/>
          </a:xfrm>
        </p:grpSpPr>
        <p:grpSp>
          <p:nvGrpSpPr>
            <p:cNvPr id="227" name="Group 227"/>
            <p:cNvGrpSpPr/>
            <p:nvPr/>
          </p:nvGrpSpPr>
          <p:grpSpPr>
            <a:xfrm>
              <a:off x="1117464" y="758914"/>
              <a:ext cx="4675055" cy="2246996"/>
              <a:chOff x="-1" y="387805"/>
              <a:chExt cx="4675054" cy="2246995"/>
            </a:xfrm>
          </p:grpSpPr>
          <p:sp>
            <p:nvSpPr>
              <p:cNvPr id="225" name="Shape 225"/>
              <p:cNvSpPr/>
              <p:nvPr/>
            </p:nvSpPr>
            <p:spPr>
              <a:xfrm>
                <a:off x="-1" y="387805"/>
                <a:ext cx="466723" cy="224699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r>
                  <a:rPr lang="en-US" sz="2400" dirty="0"/>
                  <a:t> </a:t>
                </a:r>
                <a:r>
                  <a:rPr sz="2400" dirty="0" smtClean="0"/>
                  <a:t>1</a:t>
                </a:r>
                <a:endParaRPr sz="2400" dirty="0"/>
              </a:p>
              <a:p>
                <a:pPr>
                  <a:defRPr>
                    <a:solidFill>
                      <a:srgbClr val="000000"/>
                    </a:solidFill>
                  </a:defRPr>
                </a:pPr>
                <a:r>
                  <a:rPr lang="en-US" sz="2400" dirty="0"/>
                  <a:t> </a:t>
                </a:r>
                <a:r>
                  <a:rPr sz="2400" dirty="0" smtClean="0"/>
                  <a:t>1</a:t>
                </a:r>
                <a:endParaRPr sz="2400" dirty="0"/>
              </a:p>
              <a:p>
                <a:pPr>
                  <a:defRPr>
                    <a:solidFill>
                      <a:srgbClr val="000000"/>
                    </a:solidFill>
                  </a:defRPr>
                </a:pPr>
                <a:r>
                  <a:rPr lang="en-US" sz="2400" dirty="0" smtClean="0"/>
                  <a:t> </a:t>
                </a:r>
                <a:r>
                  <a:rPr sz="2400" dirty="0" smtClean="0"/>
                  <a:t>1</a:t>
                </a:r>
                <a:endParaRPr sz="2400" dirty="0"/>
              </a:p>
              <a:p>
                <a:pPr>
                  <a:defRPr>
                    <a:solidFill>
                      <a:srgbClr val="000000"/>
                    </a:solidFill>
                  </a:defRPr>
                </a:pPr>
                <a:r>
                  <a:rPr lang="en-US" sz="2400" dirty="0"/>
                  <a:t> </a:t>
                </a:r>
                <a:r>
                  <a:rPr sz="2400" dirty="0" smtClean="0"/>
                  <a:t>1</a:t>
                </a:r>
                <a:endParaRPr sz="2400" dirty="0"/>
              </a:p>
            </p:txBody>
          </p:sp>
          <p:sp>
            <p:nvSpPr>
              <p:cNvPr id="226" name="Shape 226"/>
              <p:cNvSpPr/>
              <p:nvPr/>
            </p:nvSpPr>
            <p:spPr>
              <a:xfrm>
                <a:off x="4173278" y="397977"/>
                <a:ext cx="501775" cy="172172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r>
                  <a:rPr lang="en-US" sz="2400" dirty="0"/>
                  <a:t> </a:t>
                </a:r>
                <a:r>
                  <a:rPr sz="2400" dirty="0" smtClean="0"/>
                  <a:t>1</a:t>
                </a:r>
                <a:endParaRPr sz="2400" dirty="0"/>
              </a:p>
              <a:p>
                <a:pPr>
                  <a:defRPr>
                    <a:solidFill>
                      <a:srgbClr val="000000"/>
                    </a:solidFill>
                  </a:defRPr>
                </a:pPr>
                <a:r>
                  <a:rPr lang="en-US" sz="2400" dirty="0" smtClean="0"/>
                  <a:t>-</a:t>
                </a:r>
                <a:r>
                  <a:rPr sz="2400" dirty="0" smtClean="0"/>
                  <a:t>1</a:t>
                </a:r>
                <a:endParaRPr sz="2400" dirty="0"/>
              </a:p>
              <a:p>
                <a:pPr>
                  <a:defRPr>
                    <a:solidFill>
                      <a:srgbClr val="000000"/>
                    </a:solidFill>
                  </a:defRPr>
                </a:pPr>
                <a:r>
                  <a:rPr lang="en-US" sz="2400" dirty="0"/>
                  <a:t> </a:t>
                </a:r>
                <a:r>
                  <a:rPr sz="2400" dirty="0" smtClean="0"/>
                  <a:t>1</a:t>
                </a:r>
                <a:endParaRPr sz="2400" dirty="0"/>
              </a:p>
            </p:txBody>
          </p:sp>
        </p:grpSp>
        <p:sp>
          <p:nvSpPr>
            <p:cNvPr id="228" name="Shape 228"/>
            <p:cNvSpPr/>
            <p:nvPr/>
          </p:nvSpPr>
          <p:spPr>
            <a:xfrm>
              <a:off x="46215" y="1581213"/>
              <a:ext cx="960050" cy="570260"/>
            </a:xfrm>
            <a:prstGeom prst="rightArrow">
              <a:avLst>
                <a:gd name="adj1" fmla="val 49270"/>
                <a:gd name="adj2" fmla="val 73871"/>
              </a:avLst>
            </a:prstGeom>
            <a:solidFill>
              <a:srgbClr val="DCDEE0"/>
            </a:solidFill>
            <a:ln w="12700" cap="flat">
              <a:noFill/>
              <a:miter lim="400000"/>
            </a:ln>
            <a:effectLst>
              <a:outerShdw blurRad="76200" dir="18900000" rotWithShape="0">
                <a:srgbClr val="000000">
                  <a:alpha val="8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29" name="Shape 229"/>
            <p:cNvSpPr/>
            <p:nvPr/>
          </p:nvSpPr>
          <p:spPr>
            <a:xfrm rot="10809066">
              <a:off x="5854183" y="1573954"/>
              <a:ext cx="960050" cy="570260"/>
            </a:xfrm>
            <a:prstGeom prst="rightArrow">
              <a:avLst>
                <a:gd name="adj1" fmla="val 49270"/>
                <a:gd name="adj2" fmla="val 73871"/>
              </a:avLst>
            </a:prstGeom>
            <a:solidFill>
              <a:srgbClr val="DCDEE0"/>
            </a:solidFill>
            <a:ln w="12700" cap="flat">
              <a:noFill/>
              <a:miter lim="400000"/>
            </a:ln>
            <a:effectLst>
              <a:outerShdw blurRad="76200" dir="18900000" rotWithShape="0">
                <a:srgbClr val="000000">
                  <a:alpha val="8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</p:grpSp>
      <p:grpSp>
        <p:nvGrpSpPr>
          <p:cNvPr id="236" name="Group 236"/>
          <p:cNvGrpSpPr/>
          <p:nvPr/>
        </p:nvGrpSpPr>
        <p:grpSpPr>
          <a:xfrm>
            <a:off x="2256984" y="4063617"/>
            <a:ext cx="3996404" cy="471925"/>
            <a:chOff x="-38175" y="425043"/>
            <a:chExt cx="5683777" cy="671183"/>
          </a:xfrm>
        </p:grpSpPr>
        <p:grpSp>
          <p:nvGrpSpPr>
            <p:cNvPr id="233" name="Group 233"/>
            <p:cNvGrpSpPr/>
            <p:nvPr/>
          </p:nvGrpSpPr>
          <p:grpSpPr>
            <a:xfrm>
              <a:off x="1088325" y="425045"/>
              <a:ext cx="4557277" cy="671181"/>
              <a:chOff x="-1" y="7311"/>
              <a:chExt cx="4557275" cy="671180"/>
            </a:xfrm>
          </p:grpSpPr>
          <p:sp>
            <p:nvSpPr>
              <p:cNvPr id="231" name="Shape 231"/>
              <p:cNvSpPr/>
              <p:nvPr/>
            </p:nvSpPr>
            <p:spPr>
              <a:xfrm>
                <a:off x="-1" y="7311"/>
                <a:ext cx="501776" cy="67118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>
                    <a:solidFill>
                      <a:srgbClr val="000000"/>
                    </a:solidFill>
                  </a:defRPr>
                </a:lvl1pPr>
              </a:lstStyle>
              <a:p>
                <a:r>
                  <a:rPr lang="en-US" sz="2400" dirty="0" smtClean="0"/>
                  <a:t>-1</a:t>
                </a:r>
                <a:endParaRPr sz="2400" dirty="0"/>
              </a:p>
            </p:txBody>
          </p:sp>
          <p:sp>
            <p:nvSpPr>
              <p:cNvPr id="232" name="Shape 232"/>
              <p:cNvSpPr/>
              <p:nvPr/>
            </p:nvSpPr>
            <p:spPr>
              <a:xfrm>
                <a:off x="4090550" y="7311"/>
                <a:ext cx="466724" cy="67118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>
                    <a:solidFill>
                      <a:srgbClr val="000000"/>
                    </a:solidFill>
                  </a:defRPr>
                </a:lvl1pPr>
              </a:lstStyle>
              <a:p>
                <a:r>
                  <a:rPr lang="en-US" sz="2400" dirty="0"/>
                  <a:t> </a:t>
                </a:r>
                <a:r>
                  <a:rPr sz="2400" dirty="0" smtClean="0"/>
                  <a:t>1</a:t>
                </a:r>
                <a:endParaRPr sz="2400" dirty="0"/>
              </a:p>
            </p:txBody>
          </p:sp>
        </p:grpSp>
        <p:sp>
          <p:nvSpPr>
            <p:cNvPr id="234" name="Shape 234"/>
            <p:cNvSpPr/>
            <p:nvPr/>
          </p:nvSpPr>
          <p:spPr>
            <a:xfrm>
              <a:off x="-38175" y="425044"/>
              <a:ext cx="145909" cy="6711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0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endParaRPr sz="2400" dirty="0"/>
            </a:p>
          </p:txBody>
        </p:sp>
        <p:sp>
          <p:nvSpPr>
            <p:cNvPr id="235" name="Shape 235"/>
            <p:cNvSpPr/>
            <p:nvPr/>
          </p:nvSpPr>
          <p:spPr>
            <a:xfrm>
              <a:off x="4012729" y="425043"/>
              <a:ext cx="145909" cy="6711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0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endParaRPr sz="2400" dirty="0"/>
            </a:p>
          </p:txBody>
        </p:sp>
      </p:grpSp>
      <p:sp>
        <p:nvSpPr>
          <p:cNvPr id="238" name="Shape 238"/>
          <p:cNvSpPr/>
          <p:nvPr/>
        </p:nvSpPr>
        <p:spPr>
          <a:xfrm>
            <a:off x="852210" y="5568452"/>
            <a:ext cx="306120" cy="626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 sz="5200">
                <a:solidFill>
                  <a:srgbClr val="000000"/>
                </a:solidFill>
              </a:defRPr>
            </a:lvl1pPr>
          </a:lstStyle>
          <a:p>
            <a:r>
              <a:rPr lang="en-US" sz="3600" dirty="0"/>
              <a:t>9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120316" y="3941069"/>
            <a:ext cx="9023684" cy="152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Shape 238"/>
          <p:cNvSpPr/>
          <p:nvPr/>
        </p:nvSpPr>
        <p:spPr>
          <a:xfrm>
            <a:off x="1499242" y="5554253"/>
            <a:ext cx="306120" cy="626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 sz="5200">
                <a:solidFill>
                  <a:srgbClr val="000000"/>
                </a:solidFill>
              </a:defRPr>
            </a:lvl1pPr>
          </a:lstStyle>
          <a:p>
            <a:r>
              <a:rPr lang="en-US" sz="3600" dirty="0" smtClean="0"/>
              <a:t>1</a:t>
            </a:r>
            <a:endParaRPr lang="en-US" sz="3600" dirty="0"/>
          </a:p>
        </p:txBody>
      </p:sp>
      <p:grpSp>
        <p:nvGrpSpPr>
          <p:cNvPr id="2" name="Group 1"/>
          <p:cNvGrpSpPr/>
          <p:nvPr/>
        </p:nvGrpSpPr>
        <p:grpSpPr>
          <a:xfrm>
            <a:off x="156734" y="6138086"/>
            <a:ext cx="1600286" cy="379591"/>
            <a:chOff x="156734" y="6138086"/>
            <a:chExt cx="1600286" cy="379591"/>
          </a:xfrm>
        </p:grpSpPr>
        <p:sp>
          <p:nvSpPr>
            <p:cNvPr id="22" name="Shape 259"/>
            <p:cNvSpPr/>
            <p:nvPr/>
          </p:nvSpPr>
          <p:spPr>
            <a:xfrm>
              <a:off x="1537434" y="6138086"/>
              <a:ext cx="219586" cy="3795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rgbClr val="000000"/>
                  </a:solidFill>
                </a:defRPr>
              </a:lvl1pPr>
            </a:lstStyle>
            <a:p>
              <a:r>
                <a:rPr dirty="0"/>
                <a:t>5</a:t>
              </a:r>
            </a:p>
          </p:txBody>
        </p:sp>
        <p:sp>
          <p:nvSpPr>
            <p:cNvPr id="23" name="Shape 260"/>
            <p:cNvSpPr/>
            <p:nvPr/>
          </p:nvSpPr>
          <p:spPr>
            <a:xfrm>
              <a:off x="156734" y="6138086"/>
              <a:ext cx="646649" cy="3795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rgbClr val="000000"/>
                  </a:solidFill>
                </a:defRPr>
              </a:lvl1pPr>
            </a:lstStyle>
            <a:p>
              <a:r>
                <a:rPr dirty="0"/>
                <a:t>Mean</a:t>
              </a:r>
            </a:p>
          </p:txBody>
        </p:sp>
      </p:grpSp>
      <p:sp>
        <p:nvSpPr>
          <p:cNvPr id="25" name="Shape 238"/>
          <p:cNvSpPr/>
          <p:nvPr/>
        </p:nvSpPr>
        <p:spPr>
          <a:xfrm>
            <a:off x="2103924" y="5568452"/>
            <a:ext cx="306120" cy="626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 sz="5200">
                <a:solidFill>
                  <a:srgbClr val="000000"/>
                </a:solidFill>
              </a:defRPr>
            </a:lvl1pPr>
          </a:lstStyle>
          <a:p>
            <a:r>
              <a:rPr lang="en-US" sz="3600" dirty="0" smtClean="0"/>
              <a:t>4</a:t>
            </a:r>
            <a:endParaRPr lang="en-US" sz="3600" dirty="0"/>
          </a:p>
        </p:txBody>
      </p:sp>
      <p:sp>
        <p:nvSpPr>
          <p:cNvPr id="26" name="Shape 259"/>
          <p:cNvSpPr/>
          <p:nvPr/>
        </p:nvSpPr>
        <p:spPr>
          <a:xfrm>
            <a:off x="2077506" y="6130070"/>
            <a:ext cx="39485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4.7</a:t>
            </a:r>
            <a:endParaRPr dirty="0"/>
          </a:p>
        </p:txBody>
      </p:sp>
      <p:sp>
        <p:nvSpPr>
          <p:cNvPr id="27" name="Shape 238"/>
          <p:cNvSpPr/>
          <p:nvPr/>
        </p:nvSpPr>
        <p:spPr>
          <a:xfrm>
            <a:off x="2697468" y="5560436"/>
            <a:ext cx="306120" cy="626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 sz="5200">
                <a:solidFill>
                  <a:srgbClr val="000000"/>
                </a:solidFill>
              </a:defRPr>
            </a:lvl1pPr>
          </a:lstStyle>
          <a:p>
            <a:r>
              <a:rPr lang="en-US" sz="3600" dirty="0" smtClean="0"/>
              <a:t>4</a:t>
            </a:r>
            <a:endParaRPr lang="en-US" sz="3600" dirty="0"/>
          </a:p>
        </p:txBody>
      </p:sp>
      <p:sp>
        <p:nvSpPr>
          <p:cNvPr id="28" name="Shape 259"/>
          <p:cNvSpPr/>
          <p:nvPr/>
        </p:nvSpPr>
        <p:spPr>
          <a:xfrm>
            <a:off x="2671050" y="6122054"/>
            <a:ext cx="39485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4.5</a:t>
            </a:r>
            <a:endParaRPr dirty="0"/>
          </a:p>
        </p:txBody>
      </p:sp>
      <p:sp>
        <p:nvSpPr>
          <p:cNvPr id="29" name="Shape 238"/>
          <p:cNvSpPr/>
          <p:nvPr/>
        </p:nvSpPr>
        <p:spPr>
          <a:xfrm>
            <a:off x="3295161" y="5568452"/>
            <a:ext cx="306120" cy="626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 sz="5200">
                <a:solidFill>
                  <a:srgbClr val="000000"/>
                </a:solidFill>
              </a:defRPr>
            </a:lvl1pPr>
          </a:lstStyle>
          <a:p>
            <a:r>
              <a:rPr lang="en-US" sz="3600" dirty="0" smtClean="0"/>
              <a:t>9</a:t>
            </a:r>
            <a:endParaRPr lang="en-US" sz="3600" dirty="0"/>
          </a:p>
        </p:txBody>
      </p:sp>
      <p:sp>
        <p:nvSpPr>
          <p:cNvPr id="30" name="Shape 259"/>
          <p:cNvSpPr/>
          <p:nvPr/>
        </p:nvSpPr>
        <p:spPr>
          <a:xfrm>
            <a:off x="3268743" y="6130070"/>
            <a:ext cx="397545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5.4</a:t>
            </a:r>
            <a:endParaRPr dirty="0"/>
          </a:p>
        </p:txBody>
      </p:sp>
      <p:sp>
        <p:nvSpPr>
          <p:cNvPr id="31" name="Shape 237"/>
          <p:cNvSpPr/>
          <p:nvPr/>
        </p:nvSpPr>
        <p:spPr>
          <a:xfrm>
            <a:off x="1931612" y="1733931"/>
            <a:ext cx="1060800" cy="5030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>
              <a:defRPr i="1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sz="2800" dirty="0"/>
              <a:t>h</a:t>
            </a:r>
            <a:r>
              <a:rPr sz="2800" i="0" dirty="0"/>
              <a:t>(</a:t>
            </a:r>
            <a:r>
              <a:rPr sz="2800" dirty="0" smtClean="0"/>
              <a:t>r</a:t>
            </a:r>
            <a:r>
              <a:rPr lang="en-US" sz="2800" baseline="-25000" dirty="0" smtClean="0"/>
              <a:t>5</a:t>
            </a:r>
            <a:r>
              <a:rPr sz="2800" dirty="0" smtClean="0"/>
              <a:t>, </a:t>
            </a:r>
            <a:r>
              <a:rPr sz="2800" dirty="0"/>
              <a:t>⋅</a:t>
            </a:r>
            <a:r>
              <a:rPr sz="2800" i="0" dirty="0"/>
              <a:t>)</a:t>
            </a:r>
          </a:p>
        </p:txBody>
      </p:sp>
      <p:sp>
        <p:nvSpPr>
          <p:cNvPr id="32" name="Shape 237"/>
          <p:cNvSpPr/>
          <p:nvPr/>
        </p:nvSpPr>
        <p:spPr>
          <a:xfrm>
            <a:off x="6103206" y="1733931"/>
            <a:ext cx="1060800" cy="5030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>
              <a:defRPr i="1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sz="2800" dirty="0"/>
              <a:t>h</a:t>
            </a:r>
            <a:r>
              <a:rPr sz="2800" i="0" dirty="0"/>
              <a:t>(</a:t>
            </a:r>
            <a:r>
              <a:rPr sz="2800" dirty="0" smtClean="0"/>
              <a:t>r</a:t>
            </a:r>
            <a:r>
              <a:rPr lang="en-US" sz="2800" baseline="-25000" dirty="0" smtClean="0"/>
              <a:t>5</a:t>
            </a:r>
            <a:r>
              <a:rPr sz="2800" dirty="0" smtClean="0"/>
              <a:t>, </a:t>
            </a:r>
            <a:r>
              <a:rPr sz="2800" dirty="0"/>
              <a:t>⋅</a:t>
            </a:r>
            <a:r>
              <a:rPr sz="2800" i="0" dirty="0"/>
              <a:t>)</a:t>
            </a: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3297295"/>
              </p:ext>
            </p:extLst>
          </p:nvPr>
        </p:nvGraphicFramePr>
        <p:xfrm>
          <a:off x="1463502" y="4117975"/>
          <a:ext cx="1487488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9" name="Equation" r:id="rId3" imgW="1016000" imgH="355600" progId="Equation.DSMT4">
                  <p:embed/>
                </p:oleObj>
              </mc:Choice>
              <mc:Fallback>
                <p:oleObj name="Equation" r:id="rId3" imgW="1016000" imgH="355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63502" y="4117975"/>
                        <a:ext cx="1487488" cy="519113"/>
                      </a:xfrm>
                      <a:prstGeom prst="rect">
                        <a:avLst/>
                      </a:prstGeom>
                      <a:ln w="19050" cmpd="sng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4480643"/>
              </p:ext>
            </p:extLst>
          </p:nvPr>
        </p:nvGraphicFramePr>
        <p:xfrm>
          <a:off x="4344901" y="4116388"/>
          <a:ext cx="14859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0" name="Equation" r:id="rId5" imgW="1016000" imgH="355600" progId="Equation.DSMT4">
                  <p:embed/>
                </p:oleObj>
              </mc:Choice>
              <mc:Fallback>
                <p:oleObj name="Equation" r:id="rId5" imgW="1016000" imgH="355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44901" y="4116388"/>
                        <a:ext cx="1485900" cy="520700"/>
                      </a:xfrm>
                      <a:prstGeom prst="rect">
                        <a:avLst/>
                      </a:prstGeom>
                      <a:ln w="19050" cmpd="sng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5" name="Group 217"/>
          <p:cNvGrpSpPr/>
          <p:nvPr/>
        </p:nvGrpSpPr>
        <p:grpSpPr>
          <a:xfrm>
            <a:off x="-36167" y="3991403"/>
            <a:ext cx="9216334" cy="1461939"/>
            <a:chOff x="0" y="-201514"/>
            <a:chExt cx="13107674" cy="2079202"/>
          </a:xfrm>
        </p:grpSpPr>
        <p:sp>
          <p:nvSpPr>
            <p:cNvPr id="36" name="Shape 215"/>
            <p:cNvSpPr/>
            <p:nvPr/>
          </p:nvSpPr>
          <p:spPr>
            <a:xfrm>
              <a:off x="0" y="990185"/>
              <a:ext cx="13107674" cy="0"/>
            </a:xfrm>
            <a:prstGeom prst="line">
              <a:avLst/>
            </a:prstGeom>
            <a:ln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7" name="Shape 216"/>
            <p:cNvSpPr/>
            <p:nvPr/>
          </p:nvSpPr>
          <p:spPr>
            <a:xfrm>
              <a:off x="11413267" y="-201514"/>
              <a:ext cx="1551030" cy="20792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lnSpc>
                  <a:spcPct val="150000"/>
                </a:lnSpc>
                <a:defRPr>
                  <a:solidFill>
                    <a:srgbClr val="000000"/>
                  </a:solidFill>
                </a:defRPr>
              </a:pPr>
              <a:r>
                <a:rPr sz="2800" dirty="0" smtClean="0">
                  <a:solidFill>
                    <a:schemeClr val="accent3"/>
                  </a:solidFill>
                </a:rPr>
                <a:t>Local</a:t>
              </a:r>
              <a:endParaRPr lang="en-US" sz="2800" dirty="0" smtClean="0">
                <a:solidFill>
                  <a:schemeClr val="accent3"/>
                </a:solidFill>
              </a:endParaRPr>
            </a:p>
            <a:p>
              <a:pPr>
                <a:spcBef>
                  <a:spcPts val="2200"/>
                </a:spcBef>
                <a:defRPr>
                  <a:solidFill>
                    <a:srgbClr val="000000"/>
                  </a:solidFill>
                </a:defRPr>
              </a:pPr>
              <a:r>
                <a:rPr sz="2800" dirty="0" smtClean="0">
                  <a:solidFill>
                    <a:schemeClr val="accent2"/>
                  </a:solidFill>
                </a:rPr>
                <a:t>Secure</a:t>
              </a:r>
              <a:endParaRPr sz="280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38" name="Rectangle 37"/>
          <p:cNvSpPr/>
          <p:nvPr/>
        </p:nvSpPr>
        <p:spPr>
          <a:xfrm>
            <a:off x="1716614" y="4807081"/>
            <a:ext cx="194202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dirty="0">
                <a:solidFill>
                  <a:schemeClr val="accent2"/>
                </a:solidFill>
                <a:latin typeface="Times"/>
                <a:ea typeface="Times"/>
                <a:cs typeface="Times"/>
                <a:sym typeface="Times"/>
              </a:rPr>
              <a:t>(</a:t>
            </a:r>
            <a:r>
              <a:rPr lang="nl-NL" sz="3200" i="1" dirty="0" err="1">
                <a:solidFill>
                  <a:schemeClr val="accent2"/>
                </a:solidFill>
                <a:latin typeface="Times"/>
                <a:ea typeface="Times"/>
                <a:cs typeface="Times"/>
                <a:sym typeface="Times"/>
              </a:rPr>
              <a:t>d</a:t>
            </a:r>
            <a:r>
              <a:rPr lang="nl-NL" sz="3200" i="1" baseline="-5999" dirty="0" err="1">
                <a:solidFill>
                  <a:schemeClr val="accent2"/>
                </a:solidFill>
                <a:latin typeface="Times"/>
                <a:ea typeface="Times"/>
                <a:cs typeface="Times"/>
                <a:sym typeface="Times"/>
              </a:rPr>
              <a:t>A</a:t>
            </a:r>
            <a:r>
              <a:rPr lang="nl-NL" sz="3200" i="1" baseline="-5999" dirty="0">
                <a:solidFill>
                  <a:schemeClr val="accent2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nl-NL" sz="3200" i="1" dirty="0">
                <a:solidFill>
                  <a:schemeClr val="accent2"/>
                </a:solidFill>
                <a:latin typeface="Times"/>
                <a:ea typeface="Times"/>
                <a:cs typeface="Times"/>
                <a:sym typeface="Times"/>
              </a:rPr>
              <a:t>- d</a:t>
            </a:r>
            <a:r>
              <a:rPr lang="nl-NL" sz="3200" i="1" baseline="-5999" dirty="0">
                <a:solidFill>
                  <a:schemeClr val="accent2"/>
                </a:solidFill>
                <a:latin typeface="Times"/>
                <a:ea typeface="Times"/>
                <a:cs typeface="Times"/>
                <a:sym typeface="Times"/>
              </a:rPr>
              <a:t>B</a:t>
            </a:r>
            <a:r>
              <a:rPr lang="nl-NL" sz="3200" dirty="0">
                <a:solidFill>
                  <a:schemeClr val="accent2"/>
                </a:solidFill>
                <a:latin typeface="Times"/>
                <a:ea typeface="Times"/>
                <a:cs typeface="Times"/>
                <a:sym typeface="Times"/>
              </a:rPr>
              <a:t>)</a:t>
            </a:r>
            <a:r>
              <a:rPr lang="nl-NL" sz="3200" baseline="31999" dirty="0" smtClean="0">
                <a:solidFill>
                  <a:schemeClr val="accent2"/>
                </a:solidFill>
                <a:latin typeface="Times"/>
                <a:ea typeface="Times"/>
                <a:cs typeface="Times"/>
                <a:sym typeface="Times"/>
              </a:rPr>
              <a:t>2 </a:t>
            </a:r>
            <a:r>
              <a:rPr lang="nl-NL" sz="3200" dirty="0" smtClean="0">
                <a:latin typeface="Times"/>
                <a:ea typeface="Times"/>
                <a:cs typeface="Times"/>
                <a:sym typeface="Times"/>
              </a:rPr>
              <a:t>=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6099400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Example</a:t>
            </a:r>
          </a:p>
        </p:txBody>
      </p:sp>
      <p:sp>
        <p:nvSpPr>
          <p:cNvPr id="222" name="Shape 222"/>
          <p:cNvSpPr/>
          <p:nvPr/>
        </p:nvSpPr>
        <p:spPr>
          <a:xfrm>
            <a:off x="275741" y="2391610"/>
            <a:ext cx="1919092" cy="15494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>
              <a:defRPr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2400" dirty="0"/>
              <a:t>(1,INS,A)</a:t>
            </a:r>
          </a:p>
          <a:p>
            <a:pPr>
              <a:defRPr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2400" dirty="0"/>
              <a:t>(10,DEL,1)</a:t>
            </a:r>
          </a:p>
          <a:p>
            <a:pPr>
              <a:defRPr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2400" dirty="0">
                <a:solidFill>
                  <a:srgbClr val="632523"/>
                </a:solidFill>
              </a:rPr>
              <a:t>(11,SUB,A)</a:t>
            </a:r>
          </a:p>
          <a:p>
            <a:pPr>
              <a:defRPr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2400" dirty="0"/>
              <a:t>(20,INS,T)</a:t>
            </a:r>
          </a:p>
        </p:txBody>
      </p:sp>
      <p:sp>
        <p:nvSpPr>
          <p:cNvPr id="223" name="Shape 223"/>
          <p:cNvSpPr/>
          <p:nvPr/>
        </p:nvSpPr>
        <p:spPr>
          <a:xfrm>
            <a:off x="6935136" y="2398763"/>
            <a:ext cx="1919092" cy="1180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>
              <a:defRPr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2400" dirty="0"/>
              <a:t>(2,INS,A)</a:t>
            </a:r>
          </a:p>
          <a:p>
            <a:pPr>
              <a:defRPr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2400" dirty="0"/>
              <a:t>(7,SUB,C)</a:t>
            </a:r>
          </a:p>
          <a:p>
            <a:pPr>
              <a:defRPr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2400" dirty="0">
                <a:solidFill>
                  <a:srgbClr val="632523"/>
                </a:solidFill>
              </a:rPr>
              <a:t>(11,SUB,A)</a:t>
            </a:r>
          </a:p>
        </p:txBody>
      </p:sp>
      <p:sp>
        <p:nvSpPr>
          <p:cNvPr id="224" name="Shape 224"/>
          <p:cNvSpPr/>
          <p:nvPr/>
        </p:nvSpPr>
        <p:spPr>
          <a:xfrm>
            <a:off x="3734961" y="4871894"/>
            <a:ext cx="1194234" cy="441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>
              <a:defRPr>
                <a:solidFill>
                  <a:srgbClr val="000000"/>
                </a:solidFill>
              </a:defRPr>
            </a:pPr>
            <a:r>
              <a:rPr sz="2400" dirty="0" smtClean="0"/>
              <a:t>(</a:t>
            </a:r>
            <a:r>
              <a:rPr lang="en-US" sz="2400" dirty="0" smtClean="0"/>
              <a:t>4</a:t>
            </a:r>
            <a:r>
              <a:rPr sz="2400" dirty="0" smtClean="0"/>
              <a:t>-</a:t>
            </a:r>
            <a:r>
              <a:rPr lang="en-US" sz="2400" dirty="0" smtClean="0"/>
              <a:t>3</a:t>
            </a:r>
            <a:r>
              <a:rPr sz="2400" dirty="0" smtClean="0"/>
              <a:t>)</a:t>
            </a:r>
            <a:r>
              <a:rPr sz="2400" baseline="31999" dirty="0" smtClean="0"/>
              <a:t>2</a:t>
            </a:r>
            <a:r>
              <a:rPr lang="en-US" sz="2400" baseline="31999" dirty="0" smtClean="0"/>
              <a:t> </a:t>
            </a:r>
            <a:r>
              <a:rPr sz="2400" dirty="0" smtClean="0"/>
              <a:t>=</a:t>
            </a:r>
            <a:r>
              <a:rPr lang="en-US" sz="2400" dirty="0" smtClean="0"/>
              <a:t> 1</a:t>
            </a:r>
            <a:endParaRPr sz="2400" dirty="0"/>
          </a:p>
        </p:txBody>
      </p:sp>
      <p:grpSp>
        <p:nvGrpSpPr>
          <p:cNvPr id="230" name="Group 230"/>
          <p:cNvGrpSpPr/>
          <p:nvPr/>
        </p:nvGrpSpPr>
        <p:grpSpPr>
          <a:xfrm>
            <a:off x="2194833" y="2376382"/>
            <a:ext cx="4758763" cy="1579920"/>
            <a:chOff x="46215" y="758914"/>
            <a:chExt cx="6768018" cy="2246996"/>
          </a:xfrm>
        </p:grpSpPr>
        <p:grpSp>
          <p:nvGrpSpPr>
            <p:cNvPr id="227" name="Group 227"/>
            <p:cNvGrpSpPr/>
            <p:nvPr/>
          </p:nvGrpSpPr>
          <p:grpSpPr>
            <a:xfrm>
              <a:off x="1117464" y="758914"/>
              <a:ext cx="4640002" cy="2246996"/>
              <a:chOff x="-1" y="387805"/>
              <a:chExt cx="4640001" cy="2246995"/>
            </a:xfrm>
          </p:grpSpPr>
          <p:sp>
            <p:nvSpPr>
              <p:cNvPr id="225" name="Shape 225"/>
              <p:cNvSpPr/>
              <p:nvPr/>
            </p:nvSpPr>
            <p:spPr>
              <a:xfrm>
                <a:off x="-1" y="387805"/>
                <a:ext cx="466723" cy="224699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r>
                  <a:rPr lang="en-US" sz="2400" dirty="0" smtClean="0"/>
                  <a:t> </a:t>
                </a:r>
                <a:r>
                  <a:rPr sz="2400" dirty="0" smtClean="0"/>
                  <a:t>1</a:t>
                </a:r>
                <a:endParaRPr sz="2400" dirty="0"/>
              </a:p>
              <a:p>
                <a:pPr>
                  <a:defRPr>
                    <a:solidFill>
                      <a:srgbClr val="000000"/>
                    </a:solidFill>
                  </a:defRPr>
                </a:pPr>
                <a:r>
                  <a:rPr lang="en-US" sz="2400" dirty="0" smtClean="0"/>
                  <a:t> </a:t>
                </a:r>
                <a:r>
                  <a:rPr sz="2400" dirty="0" smtClean="0"/>
                  <a:t>1</a:t>
                </a:r>
                <a:endParaRPr sz="2400" dirty="0"/>
              </a:p>
              <a:p>
                <a:pPr>
                  <a:defRPr>
                    <a:solidFill>
                      <a:srgbClr val="000000"/>
                    </a:solidFill>
                  </a:defRPr>
                </a:pPr>
                <a:r>
                  <a:rPr lang="en-US" sz="2400" dirty="0"/>
                  <a:t> </a:t>
                </a:r>
                <a:r>
                  <a:rPr sz="2400" dirty="0" smtClean="0"/>
                  <a:t>1</a:t>
                </a:r>
                <a:endParaRPr sz="2400" dirty="0"/>
              </a:p>
              <a:p>
                <a:pPr>
                  <a:defRPr>
                    <a:solidFill>
                      <a:srgbClr val="000000"/>
                    </a:solidFill>
                  </a:defRPr>
                </a:pPr>
                <a:r>
                  <a:rPr lang="en-US" sz="2400" dirty="0" smtClean="0"/>
                  <a:t> </a:t>
                </a:r>
                <a:r>
                  <a:rPr sz="2400" dirty="0" smtClean="0"/>
                  <a:t>1</a:t>
                </a:r>
                <a:endParaRPr sz="2400" dirty="0"/>
              </a:p>
            </p:txBody>
          </p:sp>
          <p:sp>
            <p:nvSpPr>
              <p:cNvPr id="226" name="Shape 226"/>
              <p:cNvSpPr/>
              <p:nvPr/>
            </p:nvSpPr>
            <p:spPr>
              <a:xfrm>
                <a:off x="4173277" y="397977"/>
                <a:ext cx="466723" cy="172172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r>
                  <a:rPr lang="en-US" sz="2400" dirty="0"/>
                  <a:t> </a:t>
                </a:r>
                <a:r>
                  <a:rPr sz="2400" dirty="0" smtClean="0"/>
                  <a:t>1</a:t>
                </a:r>
                <a:endParaRPr sz="2400" dirty="0"/>
              </a:p>
              <a:p>
                <a:pPr>
                  <a:defRPr>
                    <a:solidFill>
                      <a:srgbClr val="000000"/>
                    </a:solidFill>
                  </a:defRPr>
                </a:pPr>
                <a:r>
                  <a:rPr lang="en-US" sz="2400" dirty="0" smtClean="0"/>
                  <a:t> </a:t>
                </a:r>
                <a:r>
                  <a:rPr sz="2400" dirty="0" smtClean="0"/>
                  <a:t>1</a:t>
                </a:r>
                <a:endParaRPr sz="2400" dirty="0"/>
              </a:p>
              <a:p>
                <a:pPr>
                  <a:defRPr>
                    <a:solidFill>
                      <a:srgbClr val="000000"/>
                    </a:solidFill>
                  </a:defRPr>
                </a:pPr>
                <a:r>
                  <a:rPr lang="en-US" sz="2400" dirty="0"/>
                  <a:t> </a:t>
                </a:r>
                <a:r>
                  <a:rPr sz="2400" dirty="0" smtClean="0"/>
                  <a:t>1</a:t>
                </a:r>
                <a:endParaRPr sz="2400" dirty="0"/>
              </a:p>
            </p:txBody>
          </p:sp>
        </p:grpSp>
        <p:sp>
          <p:nvSpPr>
            <p:cNvPr id="228" name="Shape 228"/>
            <p:cNvSpPr/>
            <p:nvPr/>
          </p:nvSpPr>
          <p:spPr>
            <a:xfrm>
              <a:off x="46215" y="1581213"/>
              <a:ext cx="960050" cy="570260"/>
            </a:xfrm>
            <a:prstGeom prst="rightArrow">
              <a:avLst>
                <a:gd name="adj1" fmla="val 49270"/>
                <a:gd name="adj2" fmla="val 73871"/>
              </a:avLst>
            </a:prstGeom>
            <a:solidFill>
              <a:srgbClr val="DCDEE0"/>
            </a:solidFill>
            <a:ln w="12700" cap="flat">
              <a:noFill/>
              <a:miter lim="400000"/>
            </a:ln>
            <a:effectLst>
              <a:outerShdw blurRad="76200" dir="18900000" rotWithShape="0">
                <a:srgbClr val="000000">
                  <a:alpha val="8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29" name="Shape 229"/>
            <p:cNvSpPr/>
            <p:nvPr/>
          </p:nvSpPr>
          <p:spPr>
            <a:xfrm rot="10809066">
              <a:off x="5854183" y="1573954"/>
              <a:ext cx="960050" cy="570260"/>
            </a:xfrm>
            <a:prstGeom prst="rightArrow">
              <a:avLst>
                <a:gd name="adj1" fmla="val 49270"/>
                <a:gd name="adj2" fmla="val 73871"/>
              </a:avLst>
            </a:prstGeom>
            <a:solidFill>
              <a:srgbClr val="DCDEE0"/>
            </a:solidFill>
            <a:ln w="12700" cap="flat">
              <a:noFill/>
              <a:miter lim="400000"/>
            </a:ln>
            <a:effectLst>
              <a:outerShdw blurRad="76200" dir="18900000" rotWithShape="0">
                <a:srgbClr val="000000">
                  <a:alpha val="8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</p:grpSp>
      <p:grpSp>
        <p:nvGrpSpPr>
          <p:cNvPr id="236" name="Group 236"/>
          <p:cNvGrpSpPr/>
          <p:nvPr/>
        </p:nvGrpSpPr>
        <p:grpSpPr>
          <a:xfrm>
            <a:off x="2256984" y="4063617"/>
            <a:ext cx="3996404" cy="471925"/>
            <a:chOff x="-38175" y="425043"/>
            <a:chExt cx="5683777" cy="671183"/>
          </a:xfrm>
        </p:grpSpPr>
        <p:grpSp>
          <p:nvGrpSpPr>
            <p:cNvPr id="233" name="Group 233"/>
            <p:cNvGrpSpPr/>
            <p:nvPr/>
          </p:nvGrpSpPr>
          <p:grpSpPr>
            <a:xfrm>
              <a:off x="1088325" y="425045"/>
              <a:ext cx="4557277" cy="671181"/>
              <a:chOff x="-1" y="7311"/>
              <a:chExt cx="4557275" cy="671180"/>
            </a:xfrm>
          </p:grpSpPr>
          <p:sp>
            <p:nvSpPr>
              <p:cNvPr id="231" name="Shape 231"/>
              <p:cNvSpPr/>
              <p:nvPr/>
            </p:nvSpPr>
            <p:spPr>
              <a:xfrm>
                <a:off x="-1" y="7311"/>
                <a:ext cx="466724" cy="67118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>
                    <a:solidFill>
                      <a:srgbClr val="000000"/>
                    </a:solidFill>
                  </a:defRPr>
                </a:lvl1pPr>
              </a:lstStyle>
              <a:p>
                <a:r>
                  <a:rPr lang="en-US" sz="2400" dirty="0" smtClean="0"/>
                  <a:t> 4</a:t>
                </a:r>
                <a:endParaRPr sz="2400" dirty="0"/>
              </a:p>
            </p:txBody>
          </p:sp>
          <p:sp>
            <p:nvSpPr>
              <p:cNvPr id="232" name="Shape 232"/>
              <p:cNvSpPr/>
              <p:nvPr/>
            </p:nvSpPr>
            <p:spPr>
              <a:xfrm>
                <a:off x="4090550" y="7311"/>
                <a:ext cx="466724" cy="67118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>
                    <a:solidFill>
                      <a:srgbClr val="000000"/>
                    </a:solidFill>
                  </a:defRPr>
                </a:lvl1pPr>
              </a:lstStyle>
              <a:p>
                <a:r>
                  <a:rPr lang="en-US" sz="2400" dirty="0"/>
                  <a:t> </a:t>
                </a:r>
                <a:r>
                  <a:rPr lang="en-US" sz="2400" dirty="0" smtClean="0"/>
                  <a:t>3</a:t>
                </a:r>
                <a:endParaRPr sz="2400" dirty="0"/>
              </a:p>
            </p:txBody>
          </p:sp>
        </p:grpSp>
        <p:sp>
          <p:nvSpPr>
            <p:cNvPr id="234" name="Shape 234"/>
            <p:cNvSpPr/>
            <p:nvPr/>
          </p:nvSpPr>
          <p:spPr>
            <a:xfrm>
              <a:off x="-38175" y="425044"/>
              <a:ext cx="145909" cy="6711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0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endParaRPr sz="2400" dirty="0"/>
            </a:p>
          </p:txBody>
        </p:sp>
        <p:sp>
          <p:nvSpPr>
            <p:cNvPr id="235" name="Shape 235"/>
            <p:cNvSpPr/>
            <p:nvPr/>
          </p:nvSpPr>
          <p:spPr>
            <a:xfrm>
              <a:off x="4012729" y="425043"/>
              <a:ext cx="145909" cy="6711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0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endParaRPr sz="2400" dirty="0"/>
            </a:p>
          </p:txBody>
        </p:sp>
      </p:grpSp>
      <p:sp>
        <p:nvSpPr>
          <p:cNvPr id="238" name="Shape 238"/>
          <p:cNvSpPr/>
          <p:nvPr/>
        </p:nvSpPr>
        <p:spPr>
          <a:xfrm>
            <a:off x="852210" y="5568452"/>
            <a:ext cx="306120" cy="626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 sz="5200">
                <a:solidFill>
                  <a:srgbClr val="000000"/>
                </a:solidFill>
              </a:defRPr>
            </a:lvl1pPr>
          </a:lstStyle>
          <a:p>
            <a:r>
              <a:rPr lang="en-US" sz="3600" dirty="0"/>
              <a:t>9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120316" y="3941069"/>
            <a:ext cx="9023684" cy="152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Shape 238"/>
          <p:cNvSpPr/>
          <p:nvPr/>
        </p:nvSpPr>
        <p:spPr>
          <a:xfrm>
            <a:off x="1499242" y="5554253"/>
            <a:ext cx="306120" cy="626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 sz="5200">
                <a:solidFill>
                  <a:srgbClr val="000000"/>
                </a:solidFill>
              </a:defRPr>
            </a:lvl1pPr>
          </a:lstStyle>
          <a:p>
            <a:r>
              <a:rPr lang="en-US" sz="3600" dirty="0" smtClean="0"/>
              <a:t>1</a:t>
            </a:r>
            <a:endParaRPr lang="en-US" sz="3600" dirty="0"/>
          </a:p>
        </p:txBody>
      </p:sp>
      <p:grpSp>
        <p:nvGrpSpPr>
          <p:cNvPr id="2" name="Group 1"/>
          <p:cNvGrpSpPr/>
          <p:nvPr/>
        </p:nvGrpSpPr>
        <p:grpSpPr>
          <a:xfrm>
            <a:off x="156734" y="6138086"/>
            <a:ext cx="1600286" cy="379591"/>
            <a:chOff x="156734" y="6138086"/>
            <a:chExt cx="1600286" cy="379591"/>
          </a:xfrm>
        </p:grpSpPr>
        <p:sp>
          <p:nvSpPr>
            <p:cNvPr id="22" name="Shape 259"/>
            <p:cNvSpPr/>
            <p:nvPr/>
          </p:nvSpPr>
          <p:spPr>
            <a:xfrm>
              <a:off x="1537434" y="6138086"/>
              <a:ext cx="219586" cy="3795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rgbClr val="000000"/>
                  </a:solidFill>
                </a:defRPr>
              </a:lvl1pPr>
            </a:lstStyle>
            <a:p>
              <a:r>
                <a:rPr dirty="0"/>
                <a:t>5</a:t>
              </a:r>
            </a:p>
          </p:txBody>
        </p:sp>
        <p:sp>
          <p:nvSpPr>
            <p:cNvPr id="23" name="Shape 260"/>
            <p:cNvSpPr/>
            <p:nvPr/>
          </p:nvSpPr>
          <p:spPr>
            <a:xfrm>
              <a:off x="156734" y="6138086"/>
              <a:ext cx="646649" cy="3795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rgbClr val="000000"/>
                  </a:solidFill>
                </a:defRPr>
              </a:lvl1pPr>
            </a:lstStyle>
            <a:p>
              <a:r>
                <a:rPr dirty="0"/>
                <a:t>Mean</a:t>
              </a:r>
            </a:p>
          </p:txBody>
        </p:sp>
      </p:grpSp>
      <p:sp>
        <p:nvSpPr>
          <p:cNvPr id="25" name="Shape 238"/>
          <p:cNvSpPr/>
          <p:nvPr/>
        </p:nvSpPr>
        <p:spPr>
          <a:xfrm>
            <a:off x="2103924" y="5568452"/>
            <a:ext cx="306120" cy="626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 sz="5200">
                <a:solidFill>
                  <a:srgbClr val="000000"/>
                </a:solidFill>
              </a:defRPr>
            </a:lvl1pPr>
          </a:lstStyle>
          <a:p>
            <a:r>
              <a:rPr lang="en-US" sz="3600" dirty="0" smtClean="0"/>
              <a:t>4</a:t>
            </a:r>
            <a:endParaRPr lang="en-US" sz="3600" dirty="0"/>
          </a:p>
        </p:txBody>
      </p:sp>
      <p:sp>
        <p:nvSpPr>
          <p:cNvPr id="26" name="Shape 259"/>
          <p:cNvSpPr/>
          <p:nvPr/>
        </p:nvSpPr>
        <p:spPr>
          <a:xfrm>
            <a:off x="2077506" y="6130070"/>
            <a:ext cx="39485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4.7</a:t>
            </a:r>
            <a:endParaRPr dirty="0"/>
          </a:p>
        </p:txBody>
      </p:sp>
      <p:sp>
        <p:nvSpPr>
          <p:cNvPr id="27" name="Shape 238"/>
          <p:cNvSpPr/>
          <p:nvPr/>
        </p:nvSpPr>
        <p:spPr>
          <a:xfrm>
            <a:off x="2697468" y="5560436"/>
            <a:ext cx="306120" cy="626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 sz="5200">
                <a:solidFill>
                  <a:srgbClr val="000000"/>
                </a:solidFill>
              </a:defRPr>
            </a:lvl1pPr>
          </a:lstStyle>
          <a:p>
            <a:r>
              <a:rPr lang="en-US" sz="3600" dirty="0" smtClean="0"/>
              <a:t>4</a:t>
            </a:r>
            <a:endParaRPr lang="en-US" sz="3600" dirty="0"/>
          </a:p>
        </p:txBody>
      </p:sp>
      <p:sp>
        <p:nvSpPr>
          <p:cNvPr id="28" name="Shape 259"/>
          <p:cNvSpPr/>
          <p:nvPr/>
        </p:nvSpPr>
        <p:spPr>
          <a:xfrm>
            <a:off x="2671050" y="6122054"/>
            <a:ext cx="39485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4.5</a:t>
            </a:r>
            <a:endParaRPr dirty="0"/>
          </a:p>
        </p:txBody>
      </p:sp>
      <p:sp>
        <p:nvSpPr>
          <p:cNvPr id="29" name="Shape 238"/>
          <p:cNvSpPr/>
          <p:nvPr/>
        </p:nvSpPr>
        <p:spPr>
          <a:xfrm>
            <a:off x="3295161" y="5568452"/>
            <a:ext cx="306120" cy="626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 sz="5200">
                <a:solidFill>
                  <a:srgbClr val="000000"/>
                </a:solidFill>
              </a:defRPr>
            </a:lvl1pPr>
          </a:lstStyle>
          <a:p>
            <a:r>
              <a:rPr lang="en-US" sz="3600" dirty="0" smtClean="0"/>
              <a:t>9</a:t>
            </a:r>
            <a:endParaRPr lang="en-US" sz="3600" dirty="0"/>
          </a:p>
        </p:txBody>
      </p:sp>
      <p:sp>
        <p:nvSpPr>
          <p:cNvPr id="30" name="Shape 259"/>
          <p:cNvSpPr/>
          <p:nvPr/>
        </p:nvSpPr>
        <p:spPr>
          <a:xfrm>
            <a:off x="3268743" y="6130070"/>
            <a:ext cx="397545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5.4</a:t>
            </a:r>
            <a:endParaRPr dirty="0"/>
          </a:p>
        </p:txBody>
      </p:sp>
      <p:sp>
        <p:nvSpPr>
          <p:cNvPr id="31" name="Shape 238"/>
          <p:cNvSpPr/>
          <p:nvPr/>
        </p:nvSpPr>
        <p:spPr>
          <a:xfrm>
            <a:off x="3965309" y="5551239"/>
            <a:ext cx="306120" cy="626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 sz="5200">
                <a:solidFill>
                  <a:srgbClr val="000000"/>
                </a:solidFill>
              </a:defRPr>
            </a:lvl1pPr>
          </a:lstStyle>
          <a:p>
            <a:r>
              <a:rPr lang="en-US" sz="3600" dirty="0" smtClean="0"/>
              <a:t>1</a:t>
            </a:r>
            <a:endParaRPr lang="en-US" sz="3600" dirty="0"/>
          </a:p>
        </p:txBody>
      </p:sp>
      <p:sp>
        <p:nvSpPr>
          <p:cNvPr id="32" name="Shape 259"/>
          <p:cNvSpPr/>
          <p:nvPr/>
        </p:nvSpPr>
        <p:spPr>
          <a:xfrm>
            <a:off x="3938891" y="6112857"/>
            <a:ext cx="39485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4.7</a:t>
            </a:r>
            <a:endParaRPr dirty="0"/>
          </a:p>
        </p:txBody>
      </p:sp>
      <p:sp>
        <p:nvSpPr>
          <p:cNvPr id="33" name="Shape 237"/>
          <p:cNvSpPr/>
          <p:nvPr/>
        </p:nvSpPr>
        <p:spPr>
          <a:xfrm>
            <a:off x="1931612" y="1733931"/>
            <a:ext cx="1060800" cy="5030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>
              <a:defRPr i="1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sz="2800" dirty="0"/>
              <a:t>h</a:t>
            </a:r>
            <a:r>
              <a:rPr sz="2800" i="0" dirty="0"/>
              <a:t>(</a:t>
            </a:r>
            <a:r>
              <a:rPr sz="2800" dirty="0" smtClean="0"/>
              <a:t>r</a:t>
            </a:r>
            <a:r>
              <a:rPr lang="en-US" sz="2800" baseline="-25000" dirty="0" smtClean="0"/>
              <a:t>6</a:t>
            </a:r>
            <a:r>
              <a:rPr sz="2800" dirty="0" smtClean="0"/>
              <a:t>, </a:t>
            </a:r>
            <a:r>
              <a:rPr sz="2800" dirty="0"/>
              <a:t>⋅</a:t>
            </a:r>
            <a:r>
              <a:rPr sz="2800" i="0" dirty="0"/>
              <a:t>)</a:t>
            </a:r>
          </a:p>
        </p:txBody>
      </p:sp>
      <p:sp>
        <p:nvSpPr>
          <p:cNvPr id="34" name="Shape 237"/>
          <p:cNvSpPr/>
          <p:nvPr/>
        </p:nvSpPr>
        <p:spPr>
          <a:xfrm>
            <a:off x="6103206" y="1733931"/>
            <a:ext cx="1060800" cy="5030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>
              <a:defRPr i="1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sz="2800" dirty="0"/>
              <a:t>h</a:t>
            </a:r>
            <a:r>
              <a:rPr sz="2800" i="0" dirty="0"/>
              <a:t>(</a:t>
            </a:r>
            <a:r>
              <a:rPr sz="2800" dirty="0" smtClean="0"/>
              <a:t>r</a:t>
            </a:r>
            <a:r>
              <a:rPr lang="en-US" sz="2800" baseline="-25000" dirty="0" smtClean="0"/>
              <a:t>6</a:t>
            </a:r>
            <a:r>
              <a:rPr sz="2800" dirty="0" smtClean="0"/>
              <a:t>, </a:t>
            </a:r>
            <a:r>
              <a:rPr sz="2800" dirty="0"/>
              <a:t>⋅</a:t>
            </a:r>
            <a:r>
              <a:rPr sz="2800" i="0" dirty="0"/>
              <a:t>)</a:t>
            </a:r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3297295"/>
              </p:ext>
            </p:extLst>
          </p:nvPr>
        </p:nvGraphicFramePr>
        <p:xfrm>
          <a:off x="1463502" y="4117975"/>
          <a:ext cx="1487488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3" name="Equation" r:id="rId3" imgW="1016000" imgH="355600" progId="Equation.DSMT4">
                  <p:embed/>
                </p:oleObj>
              </mc:Choice>
              <mc:Fallback>
                <p:oleObj name="Equation" r:id="rId3" imgW="1016000" imgH="355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63502" y="4117975"/>
                        <a:ext cx="1487488" cy="519113"/>
                      </a:xfrm>
                      <a:prstGeom prst="rect">
                        <a:avLst/>
                      </a:prstGeom>
                      <a:ln w="19050" cmpd="sng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4480643"/>
              </p:ext>
            </p:extLst>
          </p:nvPr>
        </p:nvGraphicFramePr>
        <p:xfrm>
          <a:off x="4344901" y="4116388"/>
          <a:ext cx="14859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4" name="Equation" r:id="rId5" imgW="1016000" imgH="355600" progId="Equation.DSMT4">
                  <p:embed/>
                </p:oleObj>
              </mc:Choice>
              <mc:Fallback>
                <p:oleObj name="Equation" r:id="rId5" imgW="1016000" imgH="355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44901" y="4116388"/>
                        <a:ext cx="1485900" cy="520700"/>
                      </a:xfrm>
                      <a:prstGeom prst="rect">
                        <a:avLst/>
                      </a:prstGeom>
                      <a:ln w="19050" cmpd="sng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7" name="Group 217"/>
          <p:cNvGrpSpPr/>
          <p:nvPr/>
        </p:nvGrpSpPr>
        <p:grpSpPr>
          <a:xfrm>
            <a:off x="-36167" y="3991403"/>
            <a:ext cx="9216334" cy="1461939"/>
            <a:chOff x="0" y="-201514"/>
            <a:chExt cx="13107674" cy="2079202"/>
          </a:xfrm>
        </p:grpSpPr>
        <p:sp>
          <p:nvSpPr>
            <p:cNvPr id="38" name="Shape 215"/>
            <p:cNvSpPr/>
            <p:nvPr/>
          </p:nvSpPr>
          <p:spPr>
            <a:xfrm>
              <a:off x="0" y="990185"/>
              <a:ext cx="13107674" cy="0"/>
            </a:xfrm>
            <a:prstGeom prst="line">
              <a:avLst/>
            </a:prstGeom>
            <a:ln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9" name="Shape 216"/>
            <p:cNvSpPr/>
            <p:nvPr/>
          </p:nvSpPr>
          <p:spPr>
            <a:xfrm>
              <a:off x="11413267" y="-201514"/>
              <a:ext cx="1551030" cy="20792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lnSpc>
                  <a:spcPct val="150000"/>
                </a:lnSpc>
                <a:defRPr>
                  <a:solidFill>
                    <a:srgbClr val="000000"/>
                  </a:solidFill>
                </a:defRPr>
              </a:pPr>
              <a:r>
                <a:rPr sz="2800" dirty="0" smtClean="0">
                  <a:solidFill>
                    <a:schemeClr val="accent3"/>
                  </a:solidFill>
                </a:rPr>
                <a:t>Local</a:t>
              </a:r>
              <a:endParaRPr lang="en-US" sz="2800" dirty="0" smtClean="0">
                <a:solidFill>
                  <a:schemeClr val="accent3"/>
                </a:solidFill>
              </a:endParaRPr>
            </a:p>
            <a:p>
              <a:pPr>
                <a:spcBef>
                  <a:spcPts val="2200"/>
                </a:spcBef>
                <a:defRPr>
                  <a:solidFill>
                    <a:srgbClr val="000000"/>
                  </a:solidFill>
                </a:defRPr>
              </a:pPr>
              <a:r>
                <a:rPr sz="2800" dirty="0" smtClean="0">
                  <a:solidFill>
                    <a:schemeClr val="accent2"/>
                  </a:solidFill>
                </a:rPr>
                <a:t>Secure</a:t>
              </a:r>
              <a:endParaRPr sz="280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40" name="Rectangle 39"/>
          <p:cNvSpPr/>
          <p:nvPr/>
        </p:nvSpPr>
        <p:spPr>
          <a:xfrm>
            <a:off x="1716614" y="4807081"/>
            <a:ext cx="194202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dirty="0">
                <a:solidFill>
                  <a:schemeClr val="accent2"/>
                </a:solidFill>
                <a:latin typeface="Times"/>
                <a:ea typeface="Times"/>
                <a:cs typeface="Times"/>
                <a:sym typeface="Times"/>
              </a:rPr>
              <a:t>(</a:t>
            </a:r>
            <a:r>
              <a:rPr lang="nl-NL" sz="3200" i="1" dirty="0" err="1">
                <a:solidFill>
                  <a:schemeClr val="accent2"/>
                </a:solidFill>
                <a:latin typeface="Times"/>
                <a:ea typeface="Times"/>
                <a:cs typeface="Times"/>
                <a:sym typeface="Times"/>
              </a:rPr>
              <a:t>d</a:t>
            </a:r>
            <a:r>
              <a:rPr lang="nl-NL" sz="3200" i="1" baseline="-5999" dirty="0" err="1">
                <a:solidFill>
                  <a:schemeClr val="accent2"/>
                </a:solidFill>
                <a:latin typeface="Times"/>
                <a:ea typeface="Times"/>
                <a:cs typeface="Times"/>
                <a:sym typeface="Times"/>
              </a:rPr>
              <a:t>A</a:t>
            </a:r>
            <a:r>
              <a:rPr lang="nl-NL" sz="3200" i="1" baseline="-5999" dirty="0">
                <a:solidFill>
                  <a:schemeClr val="accent2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nl-NL" sz="3200" i="1" dirty="0">
                <a:solidFill>
                  <a:schemeClr val="accent2"/>
                </a:solidFill>
                <a:latin typeface="Times"/>
                <a:ea typeface="Times"/>
                <a:cs typeface="Times"/>
                <a:sym typeface="Times"/>
              </a:rPr>
              <a:t>- d</a:t>
            </a:r>
            <a:r>
              <a:rPr lang="nl-NL" sz="3200" i="1" baseline="-5999" dirty="0">
                <a:solidFill>
                  <a:schemeClr val="accent2"/>
                </a:solidFill>
                <a:latin typeface="Times"/>
                <a:ea typeface="Times"/>
                <a:cs typeface="Times"/>
                <a:sym typeface="Times"/>
              </a:rPr>
              <a:t>B</a:t>
            </a:r>
            <a:r>
              <a:rPr lang="nl-NL" sz="3200" dirty="0">
                <a:solidFill>
                  <a:schemeClr val="accent2"/>
                </a:solidFill>
                <a:latin typeface="Times"/>
                <a:ea typeface="Times"/>
                <a:cs typeface="Times"/>
                <a:sym typeface="Times"/>
              </a:rPr>
              <a:t>)</a:t>
            </a:r>
            <a:r>
              <a:rPr lang="nl-NL" sz="3200" baseline="31999" dirty="0" smtClean="0">
                <a:solidFill>
                  <a:schemeClr val="accent2"/>
                </a:solidFill>
                <a:latin typeface="Times"/>
                <a:ea typeface="Times"/>
                <a:cs typeface="Times"/>
                <a:sym typeface="Times"/>
              </a:rPr>
              <a:t>2 </a:t>
            </a:r>
            <a:r>
              <a:rPr lang="nl-NL" sz="3200" dirty="0" smtClean="0">
                <a:latin typeface="Times"/>
                <a:ea typeface="Times"/>
                <a:cs typeface="Times"/>
                <a:sym typeface="Times"/>
              </a:rPr>
              <a:t>=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6048955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>
            <a:spLocks noGrp="1"/>
          </p:cNvSpPr>
          <p:nvPr>
            <p:ph type="title"/>
          </p:nvPr>
        </p:nvSpPr>
        <p:spPr>
          <a:xfrm>
            <a:off x="669727" y="147684"/>
            <a:ext cx="7804547" cy="1491259"/>
          </a:xfrm>
          <a:prstGeom prst="rect">
            <a:avLst/>
          </a:prstGeom>
        </p:spPr>
        <p:txBody>
          <a:bodyPr/>
          <a:lstStyle/>
          <a:p>
            <a:r>
              <a:rPr dirty="0"/>
              <a:t>What </a:t>
            </a:r>
            <a:r>
              <a:rPr dirty="0" smtClean="0"/>
              <a:t>is</a:t>
            </a:r>
            <a:r>
              <a:rPr lang="en-US" dirty="0" smtClean="0"/>
              <a:t>   </a:t>
            </a:r>
            <a:r>
              <a:rPr dirty="0" smtClean="0"/>
              <a:t> </a:t>
            </a:r>
            <a:r>
              <a:rPr lang="en-US" i="1" dirty="0" smtClean="0">
                <a:latin typeface="Times"/>
                <a:ea typeface="Times"/>
                <a:cs typeface="Times"/>
                <a:sym typeface="Times"/>
              </a:rPr>
              <a:t>               </a:t>
            </a:r>
            <a:r>
              <a:rPr lang="en-US" dirty="0" smtClean="0">
                <a:latin typeface="Times"/>
                <a:ea typeface="Times"/>
                <a:cs typeface="Times"/>
                <a:sym typeface="Times"/>
              </a:rPr>
              <a:t>?</a:t>
            </a:r>
            <a:endParaRPr dirty="0">
              <a:latin typeface="Times"/>
              <a:ea typeface="Times"/>
              <a:cs typeface="Times"/>
              <a:sym typeface="Times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1497455"/>
              </p:ext>
            </p:extLst>
          </p:nvPr>
        </p:nvGraphicFramePr>
        <p:xfrm>
          <a:off x="667756" y="1670723"/>
          <a:ext cx="4144879" cy="10231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81" name="Equation" r:id="rId3" imgW="2006600" imgH="495300" progId="Equation.DSMT4">
                  <p:embed/>
                </p:oleObj>
              </mc:Choice>
              <mc:Fallback>
                <p:oleObj name="Equation" r:id="rId3" imgW="2006600" imgH="495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7756" y="1670723"/>
                        <a:ext cx="4144879" cy="10231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4141836"/>
              </p:ext>
            </p:extLst>
          </p:nvPr>
        </p:nvGraphicFramePr>
        <p:xfrm>
          <a:off x="1986010" y="2586416"/>
          <a:ext cx="3129289" cy="993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82" name="Equation" r:id="rId5" imgW="1562100" imgH="495300" progId="Equation.DSMT4">
                  <p:embed/>
                </p:oleObj>
              </mc:Choice>
              <mc:Fallback>
                <p:oleObj name="Equation" r:id="rId5" imgW="1562100" imgH="495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86010" y="2586416"/>
                        <a:ext cx="3129289" cy="9931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9582377"/>
              </p:ext>
            </p:extLst>
          </p:nvPr>
        </p:nvGraphicFramePr>
        <p:xfrm>
          <a:off x="1993656" y="3500477"/>
          <a:ext cx="6746219" cy="9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83" name="Equation" r:id="rId7" imgW="3403600" imgH="495300" progId="Equation.DSMT4">
                  <p:embed/>
                </p:oleObj>
              </mc:Choice>
              <mc:Fallback>
                <p:oleObj name="Equation" r:id="rId7" imgW="3403600" imgH="495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93656" y="3500477"/>
                        <a:ext cx="6746219" cy="982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4763829"/>
              </p:ext>
            </p:extLst>
          </p:nvPr>
        </p:nvGraphicFramePr>
        <p:xfrm>
          <a:off x="393787" y="5011235"/>
          <a:ext cx="2124075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84" name="Equation" r:id="rId9" imgW="1028700" imgH="266700" progId="Equation.DSMT4">
                  <p:embed/>
                </p:oleObj>
              </mc:Choice>
              <mc:Fallback>
                <p:oleObj name="Equation" r:id="rId9" imgW="1028700" imgH="266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93787" y="5011235"/>
                        <a:ext cx="2124075" cy="550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3425036"/>
              </p:ext>
            </p:extLst>
          </p:nvPr>
        </p:nvGraphicFramePr>
        <p:xfrm>
          <a:off x="2223931" y="5951538"/>
          <a:ext cx="4092575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85" name="Equation" r:id="rId11" imgW="1981200" imgH="228600" progId="Equation.DSMT4">
                  <p:embed/>
                </p:oleObj>
              </mc:Choice>
              <mc:Fallback>
                <p:oleObj name="Equation" r:id="rId11" imgW="19812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223931" y="5951538"/>
                        <a:ext cx="4092575" cy="471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6037180" y="2774034"/>
            <a:ext cx="2928422" cy="1767943"/>
            <a:chOff x="6037180" y="2774034"/>
            <a:chExt cx="2928422" cy="1767943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6037180" y="3500477"/>
              <a:ext cx="999957" cy="98267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569193" y="2774034"/>
              <a:ext cx="2396409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</a:rPr>
                <a:t>Expectedly, 0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V="1">
              <a:off x="7432804" y="3559301"/>
              <a:ext cx="999957" cy="98267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835427"/>
              </p:ext>
            </p:extLst>
          </p:nvPr>
        </p:nvGraphicFramePr>
        <p:xfrm>
          <a:off x="2475922" y="4755648"/>
          <a:ext cx="3987800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86" name="Equation" r:id="rId13" imgW="1930400" imgH="546100" progId="Equation.DSMT4">
                  <p:embed/>
                </p:oleObj>
              </mc:Choice>
              <mc:Fallback>
                <p:oleObj name="Equation" r:id="rId13" imgW="1930400" imgH="546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475922" y="4755648"/>
                        <a:ext cx="3987800" cy="1127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7784901"/>
              </p:ext>
            </p:extLst>
          </p:nvPr>
        </p:nvGraphicFramePr>
        <p:xfrm>
          <a:off x="4107744" y="595742"/>
          <a:ext cx="2514426" cy="7331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87" name="Equation" r:id="rId15" imgW="914400" imgH="266700" progId="Equation.DSMT4">
                  <p:embed/>
                </p:oleObj>
              </mc:Choice>
              <mc:Fallback>
                <p:oleObj name="Equation" r:id="rId15" imgW="914400" imgH="266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107744" y="595742"/>
                        <a:ext cx="2514426" cy="7331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843391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Optimizations</a:t>
            </a:r>
          </a:p>
        </p:txBody>
      </p:sp>
      <p:sp>
        <p:nvSpPr>
          <p:cNvPr id="293" name="Shape 293"/>
          <p:cNvSpPr>
            <a:spLocks noGrp="1"/>
          </p:cNvSpPr>
          <p:nvPr>
            <p:ph type="body" idx="1"/>
          </p:nvPr>
        </p:nvSpPr>
        <p:spPr>
          <a:xfrm>
            <a:off x="669727" y="1791368"/>
            <a:ext cx="7947158" cy="4282834"/>
          </a:xfrm>
          <a:prstGeom prst="rect">
            <a:avLst/>
          </a:prstGeom>
        </p:spPr>
        <p:txBody>
          <a:bodyPr/>
          <a:lstStyle/>
          <a:p>
            <a:r>
              <a:rPr dirty="0"/>
              <a:t>Avoid secure </a:t>
            </a:r>
            <a:r>
              <a:rPr dirty="0" smtClean="0"/>
              <a:t>squaring</a:t>
            </a:r>
            <a:endParaRPr lang="en-US" dirty="0" smtClean="0"/>
          </a:p>
          <a:p>
            <a:pPr lvl="1"/>
            <a:r>
              <a:rPr dirty="0" smtClean="0"/>
              <a:t>Half normal distribution</a:t>
            </a:r>
          </a:p>
          <a:p>
            <a:r>
              <a:rPr dirty="0" smtClean="0"/>
              <a:t>Improve </a:t>
            </a:r>
            <a:r>
              <a:rPr dirty="0"/>
              <a:t>local </a:t>
            </a:r>
            <a:r>
              <a:rPr dirty="0" smtClean="0"/>
              <a:t>computation</a:t>
            </a:r>
            <a:endParaRPr lang="en-US" dirty="0" smtClean="0"/>
          </a:p>
          <a:p>
            <a:pPr lvl="1"/>
            <a:r>
              <a:rPr dirty="0" smtClean="0"/>
              <a:t>Parallelization</a:t>
            </a:r>
            <a:endParaRPr lang="en-US" dirty="0" smtClean="0"/>
          </a:p>
          <a:p>
            <a:pPr lvl="1"/>
            <a:r>
              <a:rPr dirty="0" smtClean="0"/>
              <a:t>“</a:t>
            </a:r>
            <a:r>
              <a:rPr dirty="0"/>
              <a:t>sparse sketch</a:t>
            </a:r>
            <a:r>
              <a:rPr dirty="0" smtClean="0"/>
              <a:t>”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864849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>
            <a:spLocks noGrp="1"/>
          </p:cNvSpPr>
          <p:nvPr>
            <p:ph type="body" idx="1"/>
          </p:nvPr>
        </p:nvSpPr>
        <p:spPr>
          <a:xfrm>
            <a:off x="669727" y="2620197"/>
            <a:ext cx="7804547" cy="239294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3" indent="482186" algn="ctr">
              <a:buNone/>
            </a:pPr>
            <a:r>
              <a:rPr sz="3600" dirty="0" smtClean="0">
                <a:solidFill>
                  <a:schemeClr val="accent3">
                    <a:lumMod val="75000"/>
                  </a:schemeClr>
                </a:solidFill>
              </a:rPr>
              <a:t>1.42</a:t>
            </a:r>
            <a:r>
              <a:rPr sz="3600" dirty="0">
                <a:solidFill>
                  <a:schemeClr val="accent3">
                    <a:lumMod val="75000"/>
                  </a:schemeClr>
                </a:solidFill>
              </a:rPr>
              <a:t>% </a:t>
            </a:r>
            <a:r>
              <a:rPr sz="3600" dirty="0"/>
              <a:t>relative error (&gt; 90 percentile)</a:t>
            </a:r>
          </a:p>
          <a:p>
            <a:pPr marL="0" lvl="3" indent="482186" algn="ctr">
              <a:buNone/>
            </a:pPr>
            <a:r>
              <a:rPr sz="3600" b="1" dirty="0">
                <a:solidFill>
                  <a:srgbClr val="C0504D"/>
                </a:solidFill>
              </a:rPr>
              <a:t>39</a:t>
            </a:r>
            <a:r>
              <a:rPr sz="3600" dirty="0"/>
              <a:t> seconds overall </a:t>
            </a:r>
            <a:r>
              <a:rPr lang="en-US" sz="3600" dirty="0" smtClean="0"/>
              <a:t>per comparison</a:t>
            </a:r>
            <a:endParaRPr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" y="301374"/>
            <a:ext cx="9052560" cy="1143000"/>
          </a:xfrm>
        </p:spPr>
        <p:txBody>
          <a:bodyPr>
            <a:noAutofit/>
          </a:bodyPr>
          <a:lstStyle/>
          <a:p>
            <a:r>
              <a:rPr lang="en-US" dirty="0"/>
              <a:t>Whole </a:t>
            </a:r>
            <a:r>
              <a:rPr lang="en-US" dirty="0" smtClean="0"/>
              <a:t>genomes Private Edit Distance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45435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>
            <a:spLocks noGrp="1"/>
          </p:cNvSpPr>
          <p:nvPr>
            <p:ph type="body" sz="quarter" idx="1"/>
          </p:nvPr>
        </p:nvSpPr>
        <p:spPr>
          <a:xfrm>
            <a:off x="686684" y="1714500"/>
            <a:ext cx="7804547" cy="824043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 sz="4400"/>
            </a:pPr>
            <a:r>
              <a:rPr dirty="0">
                <a:solidFill>
                  <a:schemeClr val="accent2"/>
                </a:solidFill>
              </a:rPr>
              <a:t>Thresholding </a:t>
            </a:r>
            <a:r>
              <a:rPr dirty="0"/>
              <a:t>Edit Distance</a:t>
            </a:r>
          </a:p>
        </p:txBody>
      </p:sp>
      <p:pic>
        <p:nvPicPr>
          <p:cNvPr id="313" name="Picture 312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75274" y="2742029"/>
            <a:ext cx="1310657" cy="375048"/>
          </a:xfrm>
          <a:prstGeom prst="rect">
            <a:avLst/>
          </a:prstGeom>
        </p:spPr>
      </p:pic>
      <p:pic>
        <p:nvPicPr>
          <p:cNvPr id="315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3227" y="2756646"/>
            <a:ext cx="8717546" cy="151995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02613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" grpId="0" animBg="1" advAuto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Classic Ideal Model</a:t>
            </a:r>
          </a:p>
        </p:txBody>
      </p:sp>
      <p:sp>
        <p:nvSpPr>
          <p:cNvPr id="199" name="Shape 199"/>
          <p:cNvSpPr/>
          <p:nvPr/>
        </p:nvSpPr>
        <p:spPr>
          <a:xfrm>
            <a:off x="1245870" y="4481509"/>
            <a:ext cx="892969" cy="482204"/>
          </a:xfrm>
          <a:prstGeom prst="roundRect">
            <a:avLst>
              <a:gd name="adj" fmla="val 27778"/>
            </a:avLst>
          </a:prstGeom>
          <a:gradFill>
            <a:gsLst>
              <a:gs pos="0">
                <a:schemeClr val="accent1"/>
              </a:gs>
              <a:gs pos="100000">
                <a:schemeClr val="accent1">
                  <a:hueOff val="321132"/>
                  <a:satOff val="-12043"/>
                  <a:lumOff val="-7113"/>
                </a:schemeClr>
              </a:gs>
            </a:gsLst>
            <a:lin ang="5400000"/>
          </a:gra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ctr"/>
          <a:lstStyle>
            <a:lvl1pPr>
              <a:defRPr sz="3500" i="1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Times"/>
                <a:ea typeface="Times"/>
                <a:cs typeface="Times"/>
                <a:sym typeface="Times"/>
              </a:defRPr>
            </a:lvl1pPr>
          </a:lstStyle>
          <a:p>
            <a:pPr algn="ctr"/>
            <a:r>
              <a:rPr sz="2400" dirty="0"/>
              <a:t>A</a:t>
            </a:r>
          </a:p>
        </p:txBody>
      </p:sp>
      <p:sp>
        <p:nvSpPr>
          <p:cNvPr id="200" name="Shape 200"/>
          <p:cNvSpPr/>
          <p:nvPr/>
        </p:nvSpPr>
        <p:spPr>
          <a:xfrm>
            <a:off x="7114182" y="4481509"/>
            <a:ext cx="892969" cy="482204"/>
          </a:xfrm>
          <a:prstGeom prst="roundRect">
            <a:avLst>
              <a:gd name="adj" fmla="val 27778"/>
            </a:avLst>
          </a:prstGeom>
          <a:gradFill>
            <a:gsLst>
              <a:gs pos="0">
                <a:schemeClr val="accent1"/>
              </a:gs>
              <a:gs pos="100000">
                <a:schemeClr val="accent1">
                  <a:hueOff val="321132"/>
                  <a:satOff val="-12043"/>
                  <a:lumOff val="-7113"/>
                </a:schemeClr>
              </a:gs>
            </a:gsLst>
            <a:lin ang="5400000"/>
          </a:gra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ctr"/>
          <a:lstStyle>
            <a:lvl1pPr>
              <a:defRPr sz="3500" i="1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Times"/>
                <a:ea typeface="Times"/>
                <a:cs typeface="Times"/>
                <a:sym typeface="Times"/>
              </a:defRPr>
            </a:lvl1pPr>
          </a:lstStyle>
          <a:p>
            <a:pPr algn="ctr"/>
            <a:r>
              <a:rPr sz="2400" dirty="0"/>
              <a:t>B</a:t>
            </a:r>
          </a:p>
        </p:txBody>
      </p:sp>
      <p:sp>
        <p:nvSpPr>
          <p:cNvPr id="201" name="Shape 201"/>
          <p:cNvSpPr/>
          <p:nvPr/>
        </p:nvSpPr>
        <p:spPr>
          <a:xfrm>
            <a:off x="5265626" y="1629250"/>
            <a:ext cx="892969" cy="482204"/>
          </a:xfrm>
          <a:prstGeom prst="roundRect">
            <a:avLst>
              <a:gd name="adj" fmla="val 27778"/>
            </a:avLst>
          </a:prstGeom>
          <a:gradFill>
            <a:gsLst>
              <a:gs pos="0">
                <a:schemeClr val="accent1"/>
              </a:gs>
              <a:gs pos="100000">
                <a:schemeClr val="accent1">
                  <a:hueOff val="321132"/>
                  <a:satOff val="-12043"/>
                  <a:lumOff val="-7113"/>
                </a:schemeClr>
              </a:gs>
            </a:gsLst>
            <a:lin ang="5400000"/>
          </a:gra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ctr"/>
          <a:lstStyle>
            <a:lvl1pPr>
              <a:defRPr sz="3100" i="1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 algn="ctr"/>
            <a:r>
              <a:rPr sz="2400" dirty="0"/>
              <a:t>z</a:t>
            </a:r>
          </a:p>
        </p:txBody>
      </p:sp>
      <p:sp>
        <p:nvSpPr>
          <p:cNvPr id="202" name="Shape 202"/>
          <p:cNvSpPr/>
          <p:nvPr/>
        </p:nvSpPr>
        <p:spPr>
          <a:xfrm>
            <a:off x="387696" y="1861411"/>
            <a:ext cx="3344041" cy="3491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7" tIns="35717" rIns="35717" bIns="35717" anchor="ctr">
            <a:spAutoFit/>
          </a:bodyPr>
          <a:lstStyle/>
          <a:p>
            <a:pPr lvl="2">
              <a:lnSpc>
                <a:spcPct val="70000"/>
              </a:lnSpc>
              <a:defRPr sz="2900" i="1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sz="2400" dirty="0"/>
              <a:t>z = DiffSize</a:t>
            </a:r>
            <a:r>
              <a:rPr sz="2400" i="0" dirty="0"/>
              <a:t>(</a:t>
            </a:r>
            <a:r>
              <a:rPr sz="2400" dirty="0"/>
              <a:t>A,B</a:t>
            </a:r>
            <a:r>
              <a:rPr sz="2400" i="0" dirty="0"/>
              <a:t>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295" y="1203033"/>
            <a:ext cx="1719001" cy="1316755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162" y="5059291"/>
            <a:ext cx="1017229" cy="114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584" y="5081456"/>
            <a:ext cx="1096988" cy="1121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158369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326845 -0.306294" pathEditMode="relative">
                                      <p:cBhvr>
                                        <p:cTn id="6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-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314528 -0.317349" pathEditMode="relative">
                                      <p:cBhvr>
                                        <p:cTn id="9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182691 0.373210" pathEditMode="relative">
                                      <p:cBhvr>
                                        <p:cTn id="23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" grpId="0" animBg="1" advAuto="0"/>
      <p:bldP spid="202" grpId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Write your own circuits/applications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657600"/>
          </a:xfrm>
        </p:spPr>
        <p:txBody>
          <a:bodyPr/>
          <a:lstStyle/>
          <a:p>
            <a:r>
              <a:rPr lang="en-US" b="1" i="1" dirty="0" smtClean="0">
                <a:solidFill>
                  <a:srgbClr val="000000"/>
                </a:solidFill>
              </a:rPr>
              <a:t>Separation of Concerns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No </a:t>
            </a:r>
            <a:r>
              <a:rPr lang="en-US" dirty="0">
                <a:solidFill>
                  <a:srgbClr val="FF0000"/>
                </a:solidFill>
              </a:rPr>
              <a:t>expert knowledge of crypto </a:t>
            </a:r>
            <a:r>
              <a:rPr lang="en-US" dirty="0" smtClean="0"/>
              <a:t>required</a:t>
            </a:r>
            <a:endParaRPr lang="en-US" dirty="0"/>
          </a:p>
          <a:p>
            <a:r>
              <a:rPr lang="en-US" b="1" i="1" dirty="0" smtClean="0">
                <a:solidFill>
                  <a:srgbClr val="000000"/>
                </a:solidFill>
              </a:rPr>
              <a:t>Modular </a:t>
            </a:r>
            <a:r>
              <a:rPr lang="en-US" b="1" i="1" dirty="0">
                <a:solidFill>
                  <a:srgbClr val="000000"/>
                </a:solidFill>
              </a:rPr>
              <a:t>construction</a:t>
            </a:r>
          </a:p>
          <a:p>
            <a:pPr lvl="1"/>
            <a:r>
              <a:rPr lang="en-US" dirty="0"/>
              <a:t>Extend and reuse the circuit </a:t>
            </a:r>
            <a:r>
              <a:rPr lang="en-US" dirty="0" smtClean="0"/>
              <a:t>library</a:t>
            </a:r>
          </a:p>
          <a:p>
            <a:pPr>
              <a:buFont typeface="Arial"/>
              <a:buChar char="•"/>
            </a:pPr>
            <a:r>
              <a:rPr lang="en-US" b="1" i="1" dirty="0" smtClean="0"/>
              <a:t>Compiler Support</a:t>
            </a:r>
            <a:r>
              <a:rPr lang="en-US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lvl="1">
              <a:buFont typeface="Lucida Grande"/>
              <a:buChar char="-"/>
            </a:pPr>
            <a:r>
              <a:rPr lang="en-US" dirty="0" err="1" smtClean="0">
                <a:solidFill>
                  <a:srgbClr val="000000"/>
                </a:solidFill>
              </a:rPr>
              <a:t>ObliVM</a:t>
            </a:r>
            <a:r>
              <a:rPr lang="en-US" dirty="0" smtClean="0">
                <a:solidFill>
                  <a:srgbClr val="000000"/>
                </a:solidFill>
              </a:rPr>
              <a:t> [S&amp;P’15]</a:t>
            </a:r>
            <a:endParaRPr lang="en-US" i="1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F25215-25AD-48EA-9D0C-C980D60D832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816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Our Modified </a:t>
            </a:r>
            <a:r>
              <a:rPr dirty="0" smtClean="0"/>
              <a:t>Ideal </a:t>
            </a:r>
            <a:r>
              <a:rPr dirty="0"/>
              <a:t>Model</a:t>
            </a:r>
          </a:p>
        </p:txBody>
      </p:sp>
      <p:sp>
        <p:nvSpPr>
          <p:cNvPr id="208" name="Shape 208"/>
          <p:cNvSpPr/>
          <p:nvPr/>
        </p:nvSpPr>
        <p:spPr>
          <a:xfrm>
            <a:off x="1245870" y="4481509"/>
            <a:ext cx="892969" cy="482204"/>
          </a:xfrm>
          <a:prstGeom prst="roundRect">
            <a:avLst>
              <a:gd name="adj" fmla="val 27778"/>
            </a:avLst>
          </a:prstGeom>
          <a:gradFill>
            <a:gsLst>
              <a:gs pos="0">
                <a:schemeClr val="accent1"/>
              </a:gs>
              <a:gs pos="100000">
                <a:schemeClr val="accent1">
                  <a:hueOff val="321132"/>
                  <a:satOff val="-12043"/>
                  <a:lumOff val="-7113"/>
                </a:schemeClr>
              </a:gs>
            </a:gsLst>
            <a:lin ang="5400000"/>
          </a:gra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ctr"/>
          <a:lstStyle>
            <a:lvl1pPr>
              <a:defRPr sz="3500" i="1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Times"/>
                <a:ea typeface="Times"/>
                <a:cs typeface="Times"/>
                <a:sym typeface="Times"/>
              </a:defRPr>
            </a:lvl1pPr>
          </a:lstStyle>
          <a:p>
            <a:pPr algn="ctr"/>
            <a:r>
              <a:rPr sz="2400" dirty="0"/>
              <a:t>A</a:t>
            </a:r>
          </a:p>
        </p:txBody>
      </p:sp>
      <p:sp>
        <p:nvSpPr>
          <p:cNvPr id="209" name="Shape 209"/>
          <p:cNvSpPr/>
          <p:nvPr/>
        </p:nvSpPr>
        <p:spPr>
          <a:xfrm>
            <a:off x="7114182" y="4481509"/>
            <a:ext cx="892969" cy="482204"/>
          </a:xfrm>
          <a:prstGeom prst="roundRect">
            <a:avLst>
              <a:gd name="adj" fmla="val 27778"/>
            </a:avLst>
          </a:prstGeom>
          <a:gradFill>
            <a:gsLst>
              <a:gs pos="0">
                <a:schemeClr val="accent1"/>
              </a:gs>
              <a:gs pos="100000">
                <a:schemeClr val="accent1">
                  <a:hueOff val="321132"/>
                  <a:satOff val="-12043"/>
                  <a:lumOff val="-7113"/>
                </a:schemeClr>
              </a:gs>
            </a:gsLst>
            <a:lin ang="5400000"/>
          </a:gra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ctr"/>
          <a:lstStyle>
            <a:lvl1pPr>
              <a:defRPr sz="3500" i="1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Times"/>
                <a:ea typeface="Times"/>
                <a:cs typeface="Times"/>
                <a:sym typeface="Times"/>
              </a:defRPr>
            </a:lvl1pPr>
          </a:lstStyle>
          <a:p>
            <a:pPr algn="ctr"/>
            <a:r>
              <a:rPr sz="2400"/>
              <a:t>B</a:t>
            </a:r>
          </a:p>
        </p:txBody>
      </p:sp>
      <p:sp>
        <p:nvSpPr>
          <p:cNvPr id="210" name="Shape 210"/>
          <p:cNvSpPr/>
          <p:nvPr/>
        </p:nvSpPr>
        <p:spPr>
          <a:xfrm>
            <a:off x="5265626" y="1629250"/>
            <a:ext cx="892969" cy="482204"/>
          </a:xfrm>
          <a:prstGeom prst="roundRect">
            <a:avLst>
              <a:gd name="adj" fmla="val 27778"/>
            </a:avLst>
          </a:prstGeom>
          <a:gradFill>
            <a:gsLst>
              <a:gs pos="0">
                <a:schemeClr val="accent1"/>
              </a:gs>
              <a:gs pos="100000">
                <a:schemeClr val="accent1">
                  <a:hueOff val="321132"/>
                  <a:satOff val="-12043"/>
                  <a:lumOff val="-7113"/>
                </a:schemeClr>
              </a:gs>
            </a:gsLst>
            <a:lin ang="5400000"/>
          </a:gra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ctr"/>
          <a:lstStyle>
            <a:lvl1pPr>
              <a:defRPr sz="3100" i="1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 algn="ctr"/>
            <a:r>
              <a:rPr sz="2400"/>
              <a:t>z, r</a:t>
            </a:r>
          </a:p>
        </p:txBody>
      </p:sp>
      <p:sp>
        <p:nvSpPr>
          <p:cNvPr id="211" name="Shape 211"/>
          <p:cNvSpPr/>
          <p:nvPr/>
        </p:nvSpPr>
        <p:spPr>
          <a:xfrm>
            <a:off x="-230329" y="1861411"/>
            <a:ext cx="3206441" cy="3491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 lvl="2">
              <a:lnSpc>
                <a:spcPct val="70000"/>
              </a:lnSpc>
              <a:defRPr sz="2900" i="1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sz="2400" dirty="0"/>
              <a:t>z </a:t>
            </a:r>
            <a:r>
              <a:rPr sz="2400" dirty="0">
                <a:latin typeface="Palatino"/>
                <a:cs typeface="Palatino"/>
              </a:rPr>
              <a:t>=</a:t>
            </a:r>
            <a:r>
              <a:rPr sz="2400" dirty="0"/>
              <a:t> SketchDiffSize</a:t>
            </a:r>
            <a:r>
              <a:rPr sz="2400" i="0" dirty="0"/>
              <a:t>(</a:t>
            </a:r>
            <a:r>
              <a:rPr sz="2400" dirty="0"/>
              <a:t>A,B,r</a:t>
            </a:r>
            <a:r>
              <a:rPr sz="2400" i="0" dirty="0"/>
              <a:t>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295" y="1203033"/>
            <a:ext cx="1719001" cy="1316755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162" y="5059291"/>
            <a:ext cx="1017229" cy="114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584" y="5081456"/>
            <a:ext cx="1096988" cy="1121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644571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326845 -0.306294" pathEditMode="relative">
                                      <p:cBhvr>
                                        <p:cTn id="6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-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314528 -0.317349" pathEditMode="relative">
                                      <p:cBhvr>
                                        <p:cTn id="9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0.00023 L 0.20208 0.41597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04" y="2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" grpId="0" animBg="1" advAuto="0"/>
      <p:bldP spid="211" grpId="0" animBg="1" advAuto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 &amp; 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28858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48714"/>
            <a:ext cx="8229600" cy="34774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Compute things other than circuits?</a:t>
            </a:r>
            <a:endParaRPr lang="en-US" sz="40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748636" y="3756538"/>
            <a:ext cx="7205506" cy="2450463"/>
            <a:chOff x="414436" y="3997162"/>
            <a:chExt cx="7205506" cy="245046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93080" y="4693796"/>
              <a:ext cx="920523" cy="110658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29438" y="4693796"/>
              <a:ext cx="1082321" cy="110658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54780" y="4693796"/>
              <a:ext cx="911058" cy="107072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14436" y="3997162"/>
              <a:ext cx="2854467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Joint work with:</a:t>
              </a:r>
              <a:endParaRPr lang="en-US" sz="3200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/>
            <a:srcRect l="7397" r="8996" b="1871"/>
            <a:stretch/>
          </p:blipFill>
          <p:spPr>
            <a:xfrm>
              <a:off x="6703290" y="4688669"/>
              <a:ext cx="916652" cy="107585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65184" y="4688669"/>
              <a:ext cx="965200" cy="107465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189645" y="4693796"/>
              <a:ext cx="980730" cy="1122279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646952" y="6047515"/>
              <a:ext cx="2326929" cy="40011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2000" dirty="0" smtClean="0"/>
                <a:t>[LHSKH, Oakland’14]</a:t>
              </a:r>
              <a:endParaRPr lang="en-US" sz="20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272510" y="6047515"/>
              <a:ext cx="2427618" cy="40011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2000" dirty="0" smtClean="0"/>
                <a:t>[LWNHS, Oakland’15]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20644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Search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F25215-25AD-48EA-9D0C-C980D60D832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0" y="1447800"/>
            <a:ext cx="7924800" cy="48936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ourier"/>
                <a:cs typeface="Courier"/>
              </a:rPr>
              <a:t>def</a:t>
            </a:r>
            <a:r>
              <a:rPr lang="en-US" sz="2400" dirty="0" smtClean="0">
                <a:latin typeface="Courier"/>
                <a:cs typeface="Courier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Courier"/>
                <a:cs typeface="Courier"/>
              </a:rPr>
              <a:t>binSearch</a:t>
            </a:r>
            <a:r>
              <a:rPr lang="en-US" sz="2400" dirty="0">
                <a:latin typeface="Courier"/>
                <a:cs typeface="Courier"/>
              </a:rPr>
              <a:t>(a, </a:t>
            </a:r>
            <a:r>
              <a:rPr lang="en-US" sz="2400" dirty="0" smtClean="0">
                <a:latin typeface="Courier"/>
                <a:cs typeface="Courier"/>
              </a:rPr>
              <a:t>x)</a:t>
            </a:r>
            <a:r>
              <a:rPr lang="en-US" sz="2400" dirty="0">
                <a:latin typeface="Courier"/>
                <a:cs typeface="Courier"/>
              </a:rPr>
              <a:t>:</a:t>
            </a:r>
          </a:p>
          <a:p>
            <a:r>
              <a:rPr lang="en-US" sz="2400" dirty="0">
                <a:latin typeface="Courier"/>
                <a:cs typeface="Courier"/>
              </a:rPr>
              <a:t>   </a:t>
            </a:r>
            <a:r>
              <a:rPr lang="en-US" sz="2400" dirty="0" smtClean="0">
                <a:latin typeface="Courier"/>
                <a:cs typeface="Courier"/>
              </a:rPr>
              <a:t> lo, hi = 0,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Courier"/>
                <a:cs typeface="Courier"/>
              </a:rPr>
              <a:t>len</a:t>
            </a:r>
            <a:r>
              <a:rPr lang="en-US" sz="2400" dirty="0">
                <a:latin typeface="Courier"/>
                <a:cs typeface="Courier"/>
              </a:rPr>
              <a:t>(a</a:t>
            </a:r>
            <a:r>
              <a:rPr lang="en-US" sz="2400" dirty="0" smtClean="0">
                <a:latin typeface="Courier"/>
                <a:cs typeface="Courier"/>
              </a:rPr>
              <a:t>)</a:t>
            </a:r>
          </a:p>
          <a:p>
            <a:r>
              <a:rPr lang="en-US" sz="2400" dirty="0" smtClean="0">
                <a:latin typeface="Courier"/>
                <a:cs typeface="Courier"/>
              </a:rPr>
              <a:t>    res = -1</a:t>
            </a:r>
          </a:p>
          <a:p>
            <a:r>
              <a:rPr lang="en-US" sz="2400" dirty="0" smtClean="0">
                <a:latin typeface="Courier"/>
                <a:cs typeface="Courier"/>
              </a:rPr>
              <a:t>   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/>
                <a:cs typeface="Courier"/>
              </a:rPr>
              <a:t>while</a:t>
            </a:r>
            <a:r>
              <a:rPr lang="en-US" sz="2400" dirty="0" smtClean="0">
                <a:latin typeface="Courier"/>
                <a:cs typeface="Courier"/>
              </a:rPr>
              <a:t> lo &lt;= hi:</a:t>
            </a:r>
            <a:endParaRPr lang="en-US" sz="2400" dirty="0">
              <a:latin typeface="Courier"/>
              <a:cs typeface="Courier"/>
            </a:endParaRPr>
          </a:p>
          <a:p>
            <a:r>
              <a:rPr lang="en-US" sz="2400" dirty="0" smtClean="0">
                <a:latin typeface="Courier"/>
                <a:cs typeface="Courier"/>
              </a:rPr>
              <a:t>        mid </a:t>
            </a:r>
            <a:r>
              <a:rPr lang="en-US" sz="2400" dirty="0">
                <a:latin typeface="Courier"/>
                <a:cs typeface="Courier"/>
              </a:rPr>
              <a:t>= (</a:t>
            </a:r>
            <a:r>
              <a:rPr lang="en-US" sz="2400" dirty="0" err="1">
                <a:latin typeface="Courier"/>
                <a:cs typeface="Courier"/>
              </a:rPr>
              <a:t>lo+hi</a:t>
            </a:r>
            <a:r>
              <a:rPr lang="en-US" sz="2400" dirty="0">
                <a:latin typeface="Courier"/>
                <a:cs typeface="Courier"/>
              </a:rPr>
              <a:t>)//2</a:t>
            </a:r>
          </a:p>
          <a:p>
            <a:r>
              <a:rPr lang="en-US" sz="2400" dirty="0">
                <a:latin typeface="Courier"/>
                <a:cs typeface="Courier"/>
              </a:rPr>
              <a:t>  </a:t>
            </a:r>
            <a:r>
              <a:rPr lang="en-US" sz="2400" dirty="0" smtClean="0">
                <a:latin typeface="Courier"/>
                <a:cs typeface="Courier"/>
              </a:rPr>
              <a:t>      </a:t>
            </a:r>
            <a:r>
              <a:rPr lang="en-US" sz="2400" dirty="0" err="1">
                <a:latin typeface="Courier"/>
                <a:cs typeface="Courier"/>
              </a:rPr>
              <a:t>midval</a:t>
            </a:r>
            <a:r>
              <a:rPr lang="en-US" sz="2400" dirty="0">
                <a:latin typeface="Courier"/>
                <a:cs typeface="Courier"/>
              </a:rPr>
              <a:t> = a[mid]</a:t>
            </a:r>
          </a:p>
          <a:p>
            <a:r>
              <a:rPr lang="en-US" sz="2400" dirty="0">
                <a:latin typeface="Courier"/>
                <a:cs typeface="Courier"/>
              </a:rPr>
              <a:t>  </a:t>
            </a:r>
            <a:r>
              <a:rPr lang="en-US" sz="2400" dirty="0" smtClean="0">
                <a:latin typeface="Courier"/>
                <a:cs typeface="Courier"/>
              </a:rPr>
              <a:t>      </a:t>
            </a:r>
            <a:r>
              <a:rPr lang="en-US" sz="2400" b="1" dirty="0">
                <a:solidFill>
                  <a:srgbClr val="800000"/>
                </a:solidFill>
                <a:latin typeface="Courier"/>
                <a:cs typeface="Courier"/>
              </a:rPr>
              <a:t>if</a:t>
            </a:r>
            <a:r>
              <a:rPr lang="en-US" sz="2400" dirty="0">
                <a:solidFill>
                  <a:srgbClr val="800000"/>
                </a:solidFill>
                <a:latin typeface="Courier"/>
                <a:cs typeface="Courier"/>
              </a:rPr>
              <a:t> </a:t>
            </a:r>
            <a:r>
              <a:rPr lang="en-US" sz="2400" dirty="0" err="1">
                <a:latin typeface="Courier"/>
                <a:cs typeface="Courier"/>
              </a:rPr>
              <a:t>midval</a:t>
            </a:r>
            <a:r>
              <a:rPr lang="en-US" sz="2400" dirty="0">
                <a:latin typeface="Courier"/>
                <a:cs typeface="Courier"/>
              </a:rPr>
              <a:t> &lt; x:</a:t>
            </a:r>
          </a:p>
          <a:p>
            <a:r>
              <a:rPr lang="en-US" sz="2400" dirty="0">
                <a:latin typeface="Courier"/>
                <a:cs typeface="Courier"/>
              </a:rPr>
              <a:t>  </a:t>
            </a:r>
            <a:r>
              <a:rPr lang="en-US" sz="2400" dirty="0" smtClean="0">
                <a:latin typeface="Courier"/>
                <a:cs typeface="Courier"/>
              </a:rPr>
              <a:t>          </a:t>
            </a:r>
            <a:r>
              <a:rPr lang="en-US" sz="2400" dirty="0">
                <a:latin typeface="Courier"/>
                <a:cs typeface="Courier"/>
              </a:rPr>
              <a:t>lo = mid+1</a:t>
            </a:r>
          </a:p>
          <a:p>
            <a:r>
              <a:rPr lang="en-US" sz="2400" dirty="0">
                <a:latin typeface="Courier"/>
                <a:cs typeface="Courier"/>
              </a:rPr>
              <a:t>  </a:t>
            </a:r>
            <a:r>
              <a:rPr lang="en-US" sz="2400" dirty="0" smtClean="0">
                <a:latin typeface="Courier"/>
                <a:cs typeface="Courier"/>
              </a:rPr>
              <a:t>      </a:t>
            </a:r>
            <a:r>
              <a:rPr lang="en-US" sz="2400" b="1" dirty="0" err="1" smtClean="0">
                <a:solidFill>
                  <a:srgbClr val="800000"/>
                </a:solidFill>
                <a:latin typeface="Courier"/>
                <a:cs typeface="Courier"/>
              </a:rPr>
              <a:t>elif</a:t>
            </a:r>
            <a:r>
              <a:rPr lang="en-US" sz="2400" b="1" dirty="0" smtClean="0">
                <a:solidFill>
                  <a:srgbClr val="800000"/>
                </a:solidFill>
                <a:latin typeface="Courier"/>
                <a:cs typeface="Courier"/>
              </a:rPr>
              <a:t> </a:t>
            </a:r>
            <a:r>
              <a:rPr lang="en-US" sz="2400" dirty="0" err="1" smtClean="0">
                <a:latin typeface="Courier"/>
                <a:cs typeface="Courier"/>
              </a:rPr>
              <a:t>midval</a:t>
            </a:r>
            <a:r>
              <a:rPr lang="en-US" sz="2400" dirty="0" smtClean="0">
                <a:latin typeface="Courier"/>
                <a:cs typeface="Courier"/>
              </a:rPr>
              <a:t> </a:t>
            </a:r>
            <a:r>
              <a:rPr lang="en-US" sz="2400" dirty="0">
                <a:latin typeface="Courier"/>
                <a:cs typeface="Courier"/>
              </a:rPr>
              <a:t>&gt; x: </a:t>
            </a:r>
          </a:p>
          <a:p>
            <a:r>
              <a:rPr lang="en-US" sz="2400" dirty="0">
                <a:latin typeface="Courier"/>
                <a:cs typeface="Courier"/>
              </a:rPr>
              <a:t>            hi = mid</a:t>
            </a:r>
          </a:p>
          <a:p>
            <a:r>
              <a:rPr lang="en-US" sz="2400" dirty="0">
                <a:latin typeface="Courier"/>
                <a:cs typeface="Courier"/>
              </a:rPr>
              <a:t>        </a:t>
            </a:r>
            <a:r>
              <a:rPr lang="en-US" sz="2400" b="1" dirty="0">
                <a:solidFill>
                  <a:srgbClr val="800000"/>
                </a:solidFill>
                <a:latin typeface="Courier"/>
                <a:cs typeface="Courier"/>
              </a:rPr>
              <a:t>else</a:t>
            </a:r>
            <a:r>
              <a:rPr lang="en-US" sz="2400" dirty="0">
                <a:latin typeface="Courier"/>
                <a:cs typeface="Courier"/>
              </a:rPr>
              <a:t>:</a:t>
            </a:r>
          </a:p>
          <a:p>
            <a:r>
              <a:rPr lang="en-US" sz="2400" dirty="0">
                <a:latin typeface="Courier"/>
                <a:cs typeface="Courier"/>
              </a:rPr>
              <a:t>            </a:t>
            </a:r>
            <a:r>
              <a:rPr lang="en-US" sz="2400" dirty="0" smtClean="0">
                <a:latin typeface="Courier"/>
                <a:cs typeface="Courier"/>
              </a:rPr>
              <a:t>res = mid</a:t>
            </a:r>
            <a:endParaRPr lang="en-US" sz="2400" dirty="0">
              <a:latin typeface="Courier"/>
              <a:cs typeface="Courier"/>
            </a:endParaRPr>
          </a:p>
          <a:p>
            <a:r>
              <a:rPr lang="nl-NL" sz="2400" b="1" dirty="0" smtClean="0">
                <a:solidFill>
                  <a:srgbClr val="984807"/>
                </a:solidFill>
                <a:latin typeface="Courier"/>
                <a:cs typeface="Courier"/>
              </a:rPr>
              <a:t>    return</a:t>
            </a:r>
            <a:r>
              <a:rPr lang="nl-NL" sz="2400" dirty="0" smtClean="0">
                <a:latin typeface="Courier"/>
                <a:cs typeface="Courier"/>
              </a:rPr>
              <a:t> </a:t>
            </a:r>
            <a:r>
              <a:rPr lang="nl-NL" sz="2400" dirty="0" err="1" smtClean="0">
                <a:latin typeface="Courier"/>
                <a:cs typeface="Courier"/>
              </a:rPr>
              <a:t>res</a:t>
            </a:r>
            <a:endParaRPr lang="nl-NL" sz="2400" dirty="0" smtClean="0">
              <a:latin typeface="Courier"/>
              <a:cs typeface="Courier"/>
            </a:endParaRPr>
          </a:p>
        </p:txBody>
      </p:sp>
      <p:sp>
        <p:nvSpPr>
          <p:cNvPr id="6" name="Oval 5"/>
          <p:cNvSpPr/>
          <p:nvPr/>
        </p:nvSpPr>
        <p:spPr>
          <a:xfrm>
            <a:off x="3810000" y="3304822"/>
            <a:ext cx="1233311" cy="519289"/>
          </a:xfrm>
          <a:prstGeom prst="ellipse">
            <a:avLst/>
          </a:prstGeom>
          <a:noFill/>
          <a:ln w="38100" cmpd="sng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44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410200" y="4162778"/>
            <a:ext cx="3124200" cy="1171222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omic Sans MS"/>
                <a:cs typeface="Comic Sans MS"/>
              </a:rPr>
              <a:t>Accessing a secret array using a secret index</a:t>
            </a:r>
            <a:endParaRPr lang="en-US" sz="2400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5181600" y="3781778"/>
            <a:ext cx="838200" cy="304800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5967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3421</TotalTime>
  <Words>4709</Words>
  <Application>Microsoft Macintosh PowerPoint</Application>
  <PresentationFormat>On-screen Show (4:3)</PresentationFormat>
  <Paragraphs>875</Paragraphs>
  <Slides>71</Slides>
  <Notes>37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3" baseType="lpstr">
      <vt:lpstr>Office Theme</vt:lpstr>
      <vt:lpstr>Equation</vt:lpstr>
      <vt:lpstr>Secure Computation Pragmatics</vt:lpstr>
      <vt:lpstr>Menu</vt:lpstr>
      <vt:lpstr>A Challenge in Programmability</vt:lpstr>
      <vt:lpstr>Extensible Library</vt:lpstr>
      <vt:lpstr>Example: add 1-bit</vt:lpstr>
      <vt:lpstr>Example: add n-bit numbers</vt:lpstr>
      <vt:lpstr>Write your own circuits/applications</vt:lpstr>
      <vt:lpstr>PowerPoint Presentation</vt:lpstr>
      <vt:lpstr>Binary Search</vt:lpstr>
      <vt:lpstr>PowerPoint Presentation</vt:lpstr>
      <vt:lpstr>Oblivious-RAM to the Rescue</vt:lpstr>
      <vt:lpstr>ORAM -- Hiding Access Patterns</vt:lpstr>
      <vt:lpstr>ORAM -- Hiding Access Patterns</vt:lpstr>
      <vt:lpstr>PowerPoint Presentation</vt:lpstr>
      <vt:lpstr>Hiding the index and the value</vt:lpstr>
      <vt:lpstr>Sensitive Control Flow</vt:lpstr>
      <vt:lpstr>Handle Sensitive Conditionals</vt:lpstr>
      <vt:lpstr>Handle Sensitive Conditionals</vt:lpstr>
      <vt:lpstr>Handle Sensitive Conditionals</vt:lpstr>
      <vt:lpstr>Can we avoid retrieving instructions from ORAM?</vt:lpstr>
      <vt:lpstr>Avoid Putting Instructions in ORAM</vt:lpstr>
      <vt:lpstr>Binary Search</vt:lpstr>
      <vt:lpstr>Removing Sensitive Control Flows</vt:lpstr>
      <vt:lpstr>Automation using a Compiler</vt:lpstr>
      <vt:lpstr>Savings (Binary search)</vt:lpstr>
      <vt:lpstr>More Results</vt:lpstr>
      <vt:lpstr>Savings (KMP-matching)</vt:lpstr>
      <vt:lpstr>Savings (Dijkstra)</vt:lpstr>
      <vt:lpstr>Garbled Computation of ORAM?</vt:lpstr>
      <vt:lpstr>Oblivious ORAM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Traditional ORAM Metrics</vt:lpstr>
      <vt:lpstr>Metrics for SC-ORAM</vt:lpstr>
      <vt:lpstr>PowerPoint Presentation</vt:lpstr>
      <vt:lpstr>Path ORAM eviction</vt:lpstr>
      <vt:lpstr>PowerPoint Presentation</vt:lpstr>
      <vt:lpstr>SCORAM: heuristic approach: Greedily push blocks upwards</vt:lpstr>
      <vt:lpstr>SCORAM: Reduce stash size by linear scan</vt:lpstr>
      <vt:lpstr>SCORAM: heuristic approach</vt:lpstr>
      <vt:lpstr>PowerPoint Presentation</vt:lpstr>
      <vt:lpstr>Private Edit Distance over Whole Genomes</vt:lpstr>
      <vt:lpstr>Edit distance</vt:lpstr>
      <vt:lpstr>Summary of Results</vt:lpstr>
      <vt:lpstr>PowerPoint Presentation</vt:lpstr>
      <vt:lpstr>Methodology Insights</vt:lpstr>
      <vt:lpstr>Edit distance → Set difference size</vt:lpstr>
      <vt:lpstr>Edit distance → Set difference size</vt:lpstr>
      <vt:lpstr>Effects</vt:lpstr>
      <vt:lpstr>Methodology Insights</vt:lpstr>
      <vt:lpstr>Through Sketching Intersection Size?</vt:lpstr>
      <vt:lpstr>By Sketching Intersection Size?</vt:lpstr>
      <vt:lpstr>Better Sketching Difference Size Directly</vt:lpstr>
      <vt:lpstr>Basic Protocol: SketchDiffSize</vt:lpstr>
      <vt:lpstr>Example</vt:lpstr>
      <vt:lpstr>Example</vt:lpstr>
      <vt:lpstr>Example</vt:lpstr>
      <vt:lpstr>Example</vt:lpstr>
      <vt:lpstr>Example</vt:lpstr>
      <vt:lpstr>Example</vt:lpstr>
      <vt:lpstr>What is                   ?</vt:lpstr>
      <vt:lpstr>Optimizations</vt:lpstr>
      <vt:lpstr>Whole genomes Private Edit Distance</vt:lpstr>
      <vt:lpstr>PowerPoint Presentation</vt:lpstr>
      <vt:lpstr>Classic Ideal Model</vt:lpstr>
      <vt:lpstr>Our Modified Ideal Model</vt:lpstr>
      <vt:lpstr>Q &amp; 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</dc:creator>
  <cp:lastModifiedBy>Yan</cp:lastModifiedBy>
  <cp:revision>373</cp:revision>
  <dcterms:created xsi:type="dcterms:W3CDTF">2016-05-03T20:16:50Z</dcterms:created>
  <dcterms:modified xsi:type="dcterms:W3CDTF">2016-05-10T17:48:10Z</dcterms:modified>
</cp:coreProperties>
</file>