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21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5"/>
  </p:notesMasterIdLst>
  <p:handoutMasterIdLst>
    <p:handoutMasterId r:id="rId66"/>
  </p:handoutMasterIdLst>
  <p:sldIdLst>
    <p:sldId id="796" r:id="rId2"/>
    <p:sldId id="767" r:id="rId3"/>
    <p:sldId id="660" r:id="rId4"/>
    <p:sldId id="587" r:id="rId5"/>
    <p:sldId id="737" r:id="rId6"/>
    <p:sldId id="781" r:id="rId7"/>
    <p:sldId id="750" r:id="rId8"/>
    <p:sldId id="818" r:id="rId9"/>
    <p:sldId id="594" r:id="rId10"/>
    <p:sldId id="785" r:id="rId11"/>
    <p:sldId id="597" r:id="rId12"/>
    <p:sldId id="825" r:id="rId13"/>
    <p:sldId id="752" r:id="rId14"/>
    <p:sldId id="753" r:id="rId15"/>
    <p:sldId id="754" r:id="rId16"/>
    <p:sldId id="755" r:id="rId17"/>
    <p:sldId id="782" r:id="rId18"/>
    <p:sldId id="783" r:id="rId19"/>
    <p:sldId id="758" r:id="rId20"/>
    <p:sldId id="784" r:id="rId21"/>
    <p:sldId id="761" r:id="rId22"/>
    <p:sldId id="770" r:id="rId23"/>
    <p:sldId id="759" r:id="rId24"/>
    <p:sldId id="827" r:id="rId25"/>
    <p:sldId id="828" r:id="rId26"/>
    <p:sldId id="762" r:id="rId27"/>
    <p:sldId id="789" r:id="rId28"/>
    <p:sldId id="788" r:id="rId29"/>
    <p:sldId id="760" r:id="rId30"/>
    <p:sldId id="826" r:id="rId31"/>
    <p:sldId id="834" r:id="rId32"/>
    <p:sldId id="838" r:id="rId33"/>
    <p:sldId id="831" r:id="rId34"/>
    <p:sldId id="837" r:id="rId35"/>
    <p:sldId id="859" r:id="rId36"/>
    <p:sldId id="839" r:id="rId37"/>
    <p:sldId id="860" r:id="rId38"/>
    <p:sldId id="845" r:id="rId39"/>
    <p:sldId id="848" r:id="rId40"/>
    <p:sldId id="849" r:id="rId41"/>
    <p:sldId id="851" r:id="rId42"/>
    <p:sldId id="868" r:id="rId43"/>
    <p:sldId id="844" r:id="rId44"/>
    <p:sldId id="835" r:id="rId45"/>
    <p:sldId id="836" r:id="rId46"/>
    <p:sldId id="852" r:id="rId47"/>
    <p:sldId id="853" r:id="rId48"/>
    <p:sldId id="854" r:id="rId49"/>
    <p:sldId id="855" r:id="rId50"/>
    <p:sldId id="840" r:id="rId51"/>
    <p:sldId id="841" r:id="rId52"/>
    <p:sldId id="842" r:id="rId53"/>
    <p:sldId id="843" r:id="rId54"/>
    <p:sldId id="857" r:id="rId55"/>
    <p:sldId id="856" r:id="rId56"/>
    <p:sldId id="858" r:id="rId57"/>
    <p:sldId id="863" r:id="rId58"/>
    <p:sldId id="861" r:id="rId59"/>
    <p:sldId id="862" r:id="rId60"/>
    <p:sldId id="867" r:id="rId61"/>
    <p:sldId id="866" r:id="rId62"/>
    <p:sldId id="865" r:id="rId63"/>
    <p:sldId id="864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yuvali" initials="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00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5" autoAdjust="0"/>
    <p:restoredTop sz="77938" autoAdjust="0"/>
  </p:normalViewPr>
  <p:slideViewPr>
    <p:cSldViewPr>
      <p:cViewPr>
        <p:scale>
          <a:sx n="80" d="100"/>
          <a:sy n="80" d="100"/>
        </p:scale>
        <p:origin x="-16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94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commentAuthors" Target="commentAuthors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EF1A8-E74F-EA48-8DDA-EA3C0CF905D7}" type="datetime1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E9AA-860F-5C4B-B286-9ED39851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63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1498DCA-2A90-F34B-924F-7836FD6F2B87}" type="datetime1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3EE3854-E085-429D-A11E-4DD3EE718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8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84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042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375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544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682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00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527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76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870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027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320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9725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7919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040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01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23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017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972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791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040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01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82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82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294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29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27B8-6DA6-4AFC-80D1-DF5CCBF78EA4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F7DF-4D98-4A09-A3C0-68296996A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D-D366-4E65-9B74-331BEB7C4751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6845-6B3D-4E50-9F52-AD9A8E9EC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46F5-3DB1-47CE-A645-8F1AEC80D5EF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DCA5-A73C-4CF6-89F3-ECDBA889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9396-4B9B-4C07-B703-7FC99250C718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5215-25AD-48EA-9D0C-C980D60D8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3F9F-148B-4F4F-B5B4-DB56D83EB674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1C62-6D73-4AD1-800F-42B6CFD2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7977-ECB4-401B-8C5C-C20F5853213A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1F7A-AC73-4A6C-B4AE-D8A3C6239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F050-58E2-4B34-9B87-F875F8D63694}" type="datetime1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7E4D-45C7-48BA-961B-4E86E085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BBF3-2649-4CC9-9A4A-4A267CC72B56}" type="datetime1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92CC-1193-4CE5-A683-C2016AF64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36C-F06D-419E-90EA-9C9331199E51}" type="datetime1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6FBF-4F91-43FE-8D39-9FDD828D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9AA4-07BE-47BD-B392-7051778F7EAB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9D73-A8DE-45B0-8A29-558E09E8F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C40A-5C2A-4E4D-977B-CCE4AC1C9AA8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94EA0-7095-4423-B919-4014F975E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53929C-DDA6-4374-8B08-3C0F6153C111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E1FE0-EE23-458B-A34F-28262451A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  <p:sldLayoutId id="2147483768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Relationship Id="rId11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5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7.wmf"/><Relationship Id="rId6" Type="http://schemas.openxmlformats.org/officeDocument/2006/relationships/image" Target="../media/image51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26.emf"/><Relationship Id="rId14" Type="http://schemas.openxmlformats.org/officeDocument/2006/relationships/image" Target="../media/image27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png"/><Relationship Id="rId5" Type="http://schemas.openxmlformats.org/officeDocument/2006/relationships/image" Target="../media/image53.wmf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5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3.w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png"/><Relationship Id="rId5" Type="http://schemas.openxmlformats.org/officeDocument/2006/relationships/image" Target="../media/image53.wmf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6.emf"/><Relationship Id="rId14" Type="http://schemas.openxmlformats.org/officeDocument/2006/relationships/image" Target="../media/image27.png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31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1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5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8112"/>
            <a:ext cx="9144000" cy="1614488"/>
          </a:xfrm>
          <a:noFill/>
        </p:spPr>
        <p:txBody>
          <a:bodyPr/>
          <a:lstStyle/>
          <a:p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cs typeface="Calibri"/>
              </a:rPr>
              <a:t>Secure Computation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cs typeface="Calibri"/>
              </a:rPr>
              <a:t>Basics</a:t>
            </a:r>
            <a:endParaRPr lang="en-US" sz="4000" dirty="0">
              <a:solidFill>
                <a:srgbClr val="8E0C3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7772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0" dirty="0" smtClean="0">
                <a:latin typeface="Calibri"/>
                <a:cs typeface="Calibri"/>
              </a:rPr>
              <a:t>Yan Huang</a:t>
            </a:r>
            <a:r>
              <a:rPr lang="en-US" sz="3200" i="0" dirty="0">
                <a:latin typeface="Calibri"/>
                <a:cs typeface="Calibri"/>
              </a:rPr>
              <a:t/>
            </a:r>
            <a:br>
              <a:rPr lang="en-US" sz="3200" i="0" dirty="0">
                <a:latin typeface="Calibri"/>
                <a:cs typeface="Calibri"/>
              </a:rPr>
            </a:br>
            <a:r>
              <a:rPr lang="en-US" sz="2000" i="0" dirty="0" smtClean="0">
                <a:latin typeface="Calibri"/>
                <a:cs typeface="Calibri"/>
              </a:rPr>
              <a:t>Indiana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2633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97131" y="6172200"/>
            <a:ext cx="134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May 9, 2016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79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4572000"/>
            <a:ext cx="4343400" cy="1905000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3276600"/>
            <a:ext cx="2590800" cy="1430179"/>
          </a:xfrm>
          <a:prstGeom prst="wedgeRoundRectCallout">
            <a:avLst>
              <a:gd name="adj1" fmla="val -20191"/>
              <a:gd name="adj2" fmla="val -649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US" sz="2800" dirty="0" smtClean="0"/>
              <a:t>Secure Computation [Yao, </a:t>
            </a:r>
            <a:r>
              <a:rPr lang="en-US" sz="2800" i="1" dirty="0" smtClean="0"/>
              <a:t>FOCS’82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15000" y="3514962"/>
            <a:ext cx="3124200" cy="1209438"/>
          </a:xfrm>
          <a:prstGeom prst="wedgeRoundRectCallout">
            <a:avLst>
              <a:gd name="adj1" fmla="val -34223"/>
              <a:gd name="adj2" fmla="val -9067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/>
          <a:p>
            <a:pPr algn="ctr"/>
            <a:r>
              <a:rPr lang="en-US" sz="2800" dirty="0" err="1" smtClean="0"/>
              <a:t>Fairplay</a:t>
            </a:r>
            <a:endParaRPr lang="en-US" sz="2800" dirty="0" smtClean="0"/>
          </a:p>
          <a:p>
            <a:pPr algn="ctr"/>
            <a:r>
              <a:rPr lang="en-US" sz="2800" dirty="0" smtClean="0"/>
              <a:t>[MNPS, </a:t>
            </a:r>
            <a:r>
              <a:rPr lang="en-US" sz="2800" i="1" dirty="0" smtClean="0"/>
              <a:t>USENIX’04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" y="2438400"/>
            <a:ext cx="9052346" cy="533400"/>
            <a:chOff x="76200" y="2667000"/>
            <a:chExt cx="9052346" cy="533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04800" y="3200400"/>
              <a:ext cx="8458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200" y="2831068"/>
              <a:ext cx="74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  <a:cs typeface="Calibri"/>
                </a:rPr>
                <a:t>1980s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19911" y="2667000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2012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4114800" y="1763792"/>
            <a:ext cx="2819400" cy="1055608"/>
          </a:xfrm>
          <a:prstGeom prst="wedgeRoundRectCallout">
            <a:avLst>
              <a:gd name="adj1" fmla="val 62312"/>
              <a:gd name="adj2" fmla="val 552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Secure Genomics [JKS, </a:t>
            </a:r>
            <a:r>
              <a:rPr lang="en-US" sz="2800" i="1" dirty="0" smtClean="0"/>
              <a:t>S&amp;P’08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858000" y="721400"/>
            <a:ext cx="2133600" cy="919401"/>
          </a:xfrm>
          <a:prstGeom prst="wedgeRoundRectCallout">
            <a:avLst>
              <a:gd name="adj1" fmla="val 16722"/>
              <a:gd name="adj2" fmla="val 18424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/>
              <a:t>FastGC</a:t>
            </a:r>
            <a:r>
              <a:rPr lang="en-US" sz="2400" dirty="0" smtClean="0"/>
              <a:t> [</a:t>
            </a:r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dirty="0" smtClean="0"/>
              <a:t>EKM, </a:t>
            </a:r>
            <a:r>
              <a:rPr lang="en-US" sz="2400" i="1" dirty="0" smtClean="0"/>
              <a:t>USENIX’11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00600"/>
            <a:ext cx="1905000" cy="19050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819400" y="3352800"/>
            <a:ext cx="2819400" cy="1055608"/>
          </a:xfrm>
          <a:prstGeom prst="wedgeRoundRectCallout">
            <a:avLst>
              <a:gd name="adj1" fmla="val -67888"/>
              <a:gd name="adj2" fmla="val -816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Yao’s Circuits </a:t>
            </a:r>
          </a:p>
          <a:p>
            <a:pPr algn="ctr"/>
            <a:r>
              <a:rPr lang="en-US" sz="2800" dirty="0" smtClean="0"/>
              <a:t>[Yao, </a:t>
            </a:r>
            <a:r>
              <a:rPr lang="en-US" sz="2800" i="1" dirty="0" smtClean="0"/>
              <a:t>FOCS’86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813089" y="153282"/>
            <a:ext cx="4892511" cy="1460528"/>
            <a:chOff x="1813089" y="153282"/>
            <a:chExt cx="4892511" cy="146052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3089" y="153282"/>
              <a:ext cx="1199148" cy="14598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/>
            <a:srcRect l="7397" r="8996" b="1871"/>
            <a:stretch/>
          </p:blipFill>
          <p:spPr>
            <a:xfrm>
              <a:off x="4242879" y="160700"/>
              <a:ext cx="1231254" cy="144509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34"/>
            <a:stretch/>
          </p:blipFill>
          <p:spPr>
            <a:xfrm>
              <a:off x="3008407" y="155726"/>
              <a:ext cx="1227207" cy="14580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l="19250" t="624" r="31375" b="40626"/>
            <a:stretch/>
          </p:blipFill>
          <p:spPr>
            <a:xfrm>
              <a:off x="5488832" y="165103"/>
              <a:ext cx="1216768" cy="1447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4572000"/>
            <a:ext cx="4567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Millionaire (</a:t>
            </a:r>
            <a:r>
              <a:rPr lang="en-US" sz="2400" i="1" dirty="0" smtClean="0">
                <a:latin typeface="Palatino"/>
                <a:cs typeface="Palatino"/>
              </a:rPr>
              <a:t>x &gt; y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Palatino"/>
                <a:cs typeface="Palatino"/>
              </a:rPr>
              <a:t>:</a:t>
            </a:r>
            <a:r>
              <a:rPr lang="en-US" sz="2000" dirty="0" smtClean="0">
                <a:latin typeface="Palatino"/>
                <a:cs typeface="Palatino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latin typeface="Calibri"/>
                <a:cs typeface="Calibri"/>
              </a:rPr>
              <a:t>1 sec</a:t>
            </a:r>
            <a:endParaRPr lang="en-US" sz="4400" b="1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5600" y="5539991"/>
            <a:ext cx="3048000" cy="937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 smtClean="0">
                <a:latin typeface="Calibri"/>
                <a:cs typeface="Calibri"/>
              </a:rPr>
              <a:t>Median of 20 numbers </a:t>
            </a:r>
            <a:r>
              <a:rPr lang="en-US" sz="3200" dirty="0">
                <a:latin typeface="Calibri"/>
                <a:cs typeface="Calibri"/>
              </a:rPr>
              <a:t>(</a:t>
            </a:r>
            <a:r>
              <a:rPr lang="en-US" sz="2800" dirty="0">
                <a:latin typeface="Calibri"/>
                <a:cs typeface="Calibri"/>
              </a:rPr>
              <a:t>16-bit</a:t>
            </a:r>
            <a:r>
              <a:rPr lang="en-US" sz="3200" dirty="0">
                <a:latin typeface="Calibri"/>
                <a:cs typeface="Calibri"/>
              </a:rPr>
              <a:t>)</a:t>
            </a:r>
            <a:endParaRPr lang="en-US" sz="4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3600" y="5555159"/>
            <a:ext cx="1451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bri"/>
                <a:cs typeface="Calibri"/>
              </a:rPr>
              <a:t>7 sec</a:t>
            </a:r>
            <a:endParaRPr lang="en-US" sz="4400" b="1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665982"/>
            <a:ext cx="340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/>
                <a:cs typeface="Calibri"/>
              </a:rPr>
              <a:t>Edit Distance of 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Calibri"/>
              </a:rPr>
              <a:t>100</a:t>
            </a:r>
            <a:r>
              <a:rPr lang="en-US" sz="3200" dirty="0" smtClean="0">
                <a:latin typeface="Calibri"/>
                <a:cs typeface="Calibri"/>
              </a:rPr>
              <a:t>-char strings: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191" y="2096869"/>
            <a:ext cx="88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Calibri"/>
                <a:cs typeface="Calibri"/>
              </a:rPr>
              <a:t>100</a:t>
            </a:r>
            <a:endParaRPr lang="en-US" sz="3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10725" y="2158424"/>
            <a:ext cx="1136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/>
                <a:cs typeface="Calibri"/>
              </a:rPr>
              <a:t>1.5 m</a:t>
            </a:r>
            <a:endParaRPr lang="en-US" sz="3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7350295" y="4572000"/>
            <a:ext cx="1717505" cy="9906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320μs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sp>
        <p:nvSpPr>
          <p:cNvPr id="43" name="Explosion 1 42"/>
          <p:cNvSpPr/>
          <p:nvPr/>
        </p:nvSpPr>
        <p:spPr>
          <a:xfrm>
            <a:off x="7309190" y="5486400"/>
            <a:ext cx="1717505" cy="9906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0.8ms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sp>
        <p:nvSpPr>
          <p:cNvPr id="44" name="Explosion 1 43"/>
          <p:cNvSpPr/>
          <p:nvPr/>
        </p:nvSpPr>
        <p:spPr>
          <a:xfrm>
            <a:off x="3008096" y="1634837"/>
            <a:ext cx="1030504" cy="69272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8000"/>
                </a:solidFill>
              </a:rPr>
              <a:t>4s</a:t>
            </a:r>
            <a:endParaRPr lang="en-US" sz="3200" b="1" i="1" dirty="0">
              <a:solidFill>
                <a:srgbClr val="008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1500" y="5555159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Palatino"/>
                <a:cs typeface="Palatino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936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0" grpId="0"/>
      <p:bldP spid="8" grpId="1"/>
      <p:bldP spid="42" grpId="0"/>
      <p:bldP spid="17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" y="3200400"/>
            <a:ext cx="845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743200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2011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2743200"/>
            <a:ext cx="7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today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28600" y="4343400"/>
            <a:ext cx="1752600" cy="1328023"/>
          </a:xfrm>
          <a:prstGeom prst="wedgeRoundRectCallout">
            <a:avLst>
              <a:gd name="adj1" fmla="val -30849"/>
              <a:gd name="adj2" fmla="val -1298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lt1"/>
                </a:solidFill>
              </a:rPr>
              <a:t>Secure auction and voting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04800" y="1747599"/>
            <a:ext cx="1676400" cy="919401"/>
          </a:xfrm>
          <a:prstGeom prst="wedgeRoundRectCallout">
            <a:avLst>
              <a:gd name="adj1" fmla="val -19661"/>
              <a:gd name="adj2" fmla="val 1031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Secure biometrics</a:t>
            </a:r>
            <a:endParaRPr lang="en-US" sz="24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267200" y="1673899"/>
            <a:ext cx="1676400" cy="919401"/>
          </a:xfrm>
          <a:prstGeom prst="wedgeRoundRectCallout">
            <a:avLst>
              <a:gd name="adj1" fmla="val -34600"/>
              <a:gd name="adj2" fmla="val 10372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Ridge</a:t>
            </a:r>
            <a:r>
              <a:rPr lang="en-US" sz="2400" dirty="0"/>
              <a:t>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5562600" y="3728799"/>
            <a:ext cx="2133600" cy="919401"/>
          </a:xfrm>
          <a:prstGeom prst="wedgeRoundRectCallout">
            <a:avLst>
              <a:gd name="adj1" fmla="val 3429"/>
              <a:gd name="adj2" fmla="val -1016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Neighborhood watch</a:t>
            </a:r>
            <a:endParaRPr lang="en-US" sz="24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2438400" y="3733800"/>
            <a:ext cx="2057400" cy="510778"/>
          </a:xfrm>
          <a:prstGeom prst="wedgeRoundRectCallout">
            <a:avLst>
              <a:gd name="adj1" fmla="val -13557"/>
              <a:gd name="adj2" fmla="val -1437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Binary search</a:t>
            </a:r>
            <a:endParaRPr lang="en-US" sz="24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172200" y="1469588"/>
            <a:ext cx="1447800" cy="1328023"/>
          </a:xfrm>
          <a:prstGeom prst="wedgeRoundRectCallout">
            <a:avLst>
              <a:gd name="adj1" fmla="val -18965"/>
              <a:gd name="adj2" fmla="val 726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400" dirty="0" smtClean="0"/>
              <a:t>Time series analysis</a:t>
            </a:r>
            <a:endParaRPr lang="en-US" sz="2400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2057400" y="1676400"/>
            <a:ext cx="1828800" cy="919401"/>
          </a:xfrm>
          <a:prstGeom prst="wedgeRoundRectCallout">
            <a:avLst>
              <a:gd name="adj1" fmla="val -47427"/>
              <a:gd name="adj2" fmla="val 1110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Set intersection</a:t>
            </a:r>
            <a:endParaRPr lang="en-US" sz="2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581400" y="4419600"/>
            <a:ext cx="1828800" cy="1328023"/>
          </a:xfrm>
          <a:prstGeom prst="wedgeRoundRectCallout">
            <a:avLst>
              <a:gd name="adj1" fmla="val 39359"/>
              <a:gd name="adj2" fmla="val -1399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Zero-knowledge proof</a:t>
            </a:r>
            <a:endParaRPr lang="en-US" sz="2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629400" y="204311"/>
            <a:ext cx="2362200" cy="919401"/>
          </a:xfrm>
          <a:prstGeom prst="wedgeRoundRectCallout">
            <a:avLst>
              <a:gd name="adj1" fmla="val 24643"/>
              <a:gd name="adj2" fmla="val 2660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Private navigation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867378" y="176689"/>
            <a:ext cx="1752600" cy="919401"/>
          </a:xfrm>
          <a:prstGeom prst="wedgeRoundRectCallout">
            <a:avLst>
              <a:gd name="adj1" fmla="val 14306"/>
              <a:gd name="adj2" fmla="val 2700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Secure </a:t>
            </a:r>
          </a:p>
          <a:p>
            <a:pPr algn="ctr"/>
            <a:r>
              <a:rPr lang="en-US" sz="2400" dirty="0" smtClean="0"/>
              <a:t>Gaming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629400" y="4876800"/>
            <a:ext cx="1828800" cy="1328023"/>
          </a:xfrm>
          <a:prstGeom prst="wedgeRoundRectCallout">
            <a:avLst>
              <a:gd name="adj1" fmla="val 35501"/>
              <a:gd name="adj2" fmla="val -164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Whole genome comparison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01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20" grpId="0" animBg="1"/>
      <p:bldP spid="21" grpId="0" animBg="1"/>
      <p:bldP spid="22" grpId="0" animBg="1"/>
      <p:bldP spid="23" grpId="0" animBg="1"/>
      <p:bldP spid="51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25963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Garbled Circuits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r>
              <a:rPr lang="en-US" sz="3600" dirty="0" smtClean="0"/>
              <a:t>Oblivious Transfer and its Extension</a:t>
            </a:r>
            <a:endParaRPr lang="en-US" sz="3600" i="1" dirty="0"/>
          </a:p>
          <a:p>
            <a:r>
              <a:rPr lang="en-US" sz="3600" dirty="0" smtClean="0">
                <a:solidFill>
                  <a:srgbClr val="000000"/>
                </a:solidFill>
              </a:rPr>
              <a:t>Formal Definition of Security 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Deal with Active Adversaries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1720" y="990600"/>
            <a:ext cx="1425550" cy="609600"/>
            <a:chOff x="641720" y="1295400"/>
            <a:chExt cx="1425550" cy="609600"/>
          </a:xfrm>
        </p:grpSpPr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641720" y="1371600"/>
              <a:ext cx="806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Alice</a:t>
              </a:r>
              <a:endParaRPr lang="en-US" sz="2400" b="1" dirty="0">
                <a:latin typeface="+mj-lt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95400"/>
              <a:ext cx="54327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638800" y="990600"/>
            <a:ext cx="2932093" cy="623147"/>
            <a:chOff x="6248400" y="1335315"/>
            <a:chExt cx="2932093" cy="623147"/>
          </a:xfrm>
        </p:grpSpPr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(Evaluator)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54590" y="1447800"/>
            <a:ext cx="142493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Palatino"/>
                <a:cs typeface="Palatino"/>
              </a:rPr>
              <a:t>0 </a:t>
            </a:r>
            <a:r>
              <a:rPr lang="en-US" sz="2400" b="1" dirty="0" smtClean="0">
                <a:latin typeface="Calibri"/>
                <a:ea typeface="Wingdings"/>
                <a:cs typeface="Calibri"/>
                <a:sym typeface="Wingdings"/>
              </a:rPr>
              <a:t>NAND </a:t>
            </a:r>
            <a:r>
              <a:rPr lang="en-US" sz="2400" b="1" dirty="0" smtClean="0">
                <a:solidFill>
                  <a:schemeClr val="tx2"/>
                </a:solidFill>
                <a:latin typeface="Palatino"/>
                <a:cs typeface="Palatino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781" y="1452265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Palatino"/>
                <a:cs typeface="Palatino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38800" y="1452265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Palatino"/>
                <a:cs typeface="Palatino"/>
              </a:rPr>
              <a:t>y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/>
              <a:t>NAND</a:t>
            </a:r>
            <a:endParaRPr lang="en-US" sz="66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524000" y="2040467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145831" y="1905000"/>
            <a:ext cx="37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</a:t>
            </a:r>
            <a:endParaRPr lang="en-US" sz="2400" baseline="-25000" dirty="0">
              <a:latin typeface="Calibri"/>
              <a:cs typeface="Calibri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43200" y="1964267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1900535"/>
            <a:ext cx="379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17433" y="5562600"/>
            <a:ext cx="39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Z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Binary Gate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58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19812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5240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86200" y="2819400"/>
            <a:ext cx="30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r>
              <a:rPr lang="en-US" sz="3200" dirty="0">
                <a:latin typeface="Times"/>
                <a:cs typeface="Times"/>
              </a:rPr>
              <a:t>,</a:t>
            </a:r>
            <a:r>
              <a:rPr lang="en-US" sz="3200" i="1" dirty="0">
                <a:latin typeface="Palatino Linotype" pitchFamily="18" charset="0"/>
              </a:rPr>
              <a:t> </a:t>
            </a:r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r>
              <a:rPr lang="en-US" sz="3200" i="1" dirty="0">
                <a:latin typeface="Palatino Linotype" pitchFamily="18" charset="0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are </a:t>
            </a:r>
            <a:r>
              <a:rPr lang="en-US" sz="3200" i="1" dirty="0" smtClean="0">
                <a:solidFill>
                  <a:srgbClr val="008000"/>
                </a:solidFill>
                <a:latin typeface="Calibri"/>
                <a:cs typeface="Calibri"/>
              </a:rPr>
              <a:t>random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b="1" i="1" dirty="0" smtClean="0">
                <a:latin typeface="Calibri"/>
                <a:cs typeface="Calibri"/>
              </a:rPr>
              <a:t>bit strings</a:t>
            </a:r>
            <a:endParaRPr lang="en-US" sz="3200" b="1" i="1" baseline="-25000" dirty="0">
              <a:latin typeface="Calibri"/>
              <a:cs typeface="Calibri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38800" y="990600"/>
            <a:ext cx="2932093" cy="623147"/>
            <a:chOff x="6248400" y="1335315"/>
            <a:chExt cx="2932093" cy="623147"/>
          </a:xfrm>
        </p:grpSpPr>
        <p:sp>
          <p:nvSpPr>
            <p:cNvPr id="27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Binary Gate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24000" y="2040467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45831" y="1905000"/>
            <a:ext cx="37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</a:t>
            </a:r>
            <a:endParaRPr lang="en-US" sz="2400" baseline="-25000" dirty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743200" y="1964267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43200" y="1900535"/>
            <a:ext cx="379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17433" y="5562600"/>
            <a:ext cx="39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Z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/>
              <a:t>NAND</a:t>
            </a:r>
            <a:endParaRPr lang="en-US" sz="6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2" grpId="0"/>
      <p:bldP spid="22" grpId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1994479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55626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1982934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52573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525734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60446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endParaRPr lang="en-US" sz="3200" baseline="-25000" dirty="0"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33800" y="246894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r>
              <a:rPr lang="en-US" sz="3200" dirty="0">
                <a:latin typeface="Times"/>
                <a:cs typeface="Times"/>
              </a:rPr>
              <a:t>,</a:t>
            </a:r>
            <a:r>
              <a:rPr lang="en-US" sz="3200" i="1" dirty="0">
                <a:latin typeface="Palatino Linotype" pitchFamily="18" charset="0"/>
              </a:rPr>
              <a:t> </a:t>
            </a:r>
            <a:r>
              <a:rPr lang="en-US" sz="3200" i="1" dirty="0" smtClean="0"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r>
              <a:rPr lang="en-US" sz="3200" dirty="0">
                <a:latin typeface="Times"/>
                <a:cs typeface="Times"/>
              </a:rPr>
              <a:t>,</a:t>
            </a:r>
            <a:r>
              <a:rPr lang="en-US" sz="3200" i="1" dirty="0" smtClean="0">
                <a:latin typeface="Palatino Linotype" pitchFamily="18" charset="0"/>
              </a:rPr>
              <a:t> b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r>
              <a:rPr lang="en-US" sz="3200" dirty="0">
                <a:latin typeface="Times"/>
                <a:cs typeface="Times"/>
              </a:rPr>
              <a:t>,</a:t>
            </a:r>
            <a:r>
              <a:rPr lang="en-US" sz="3200" i="1" dirty="0" smtClean="0">
                <a:latin typeface="Palatino Linotype" pitchFamily="18" charset="0"/>
              </a:rPr>
              <a:t> b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r>
              <a:rPr lang="en-US" sz="3200" dirty="0">
                <a:latin typeface="Times"/>
                <a:cs typeface="Times"/>
              </a:rPr>
              <a:t>,</a:t>
            </a:r>
            <a:r>
              <a:rPr lang="en-US" sz="3200" i="1" dirty="0" smtClean="0">
                <a:latin typeface="Palatino Linotype" pitchFamily="18" charset="0"/>
              </a:rPr>
              <a:t> z</a:t>
            </a:r>
            <a:r>
              <a:rPr lang="en-US" sz="3200" i="1" baseline="-25000" dirty="0" smtClean="0">
                <a:latin typeface="Palatino Linotype" pitchFamily="18" charset="0"/>
              </a:rPr>
              <a:t>0</a:t>
            </a:r>
            <a:r>
              <a:rPr lang="en-US" sz="3200" dirty="0">
                <a:latin typeface="Times"/>
                <a:cs typeface="Times"/>
              </a:rPr>
              <a:t>,</a:t>
            </a:r>
            <a:r>
              <a:rPr lang="en-US" sz="3200" i="1" dirty="0" smtClean="0">
                <a:latin typeface="Palatino Linotype" pitchFamily="18" charset="0"/>
              </a:rPr>
              <a:t> z</a:t>
            </a:r>
            <a:r>
              <a:rPr lang="en-US" sz="3200" i="1" baseline="-25000" dirty="0" smtClean="0">
                <a:latin typeface="Palatino Linotype" pitchFamily="18" charset="0"/>
              </a:rPr>
              <a:t>1</a:t>
            </a:r>
            <a:r>
              <a:rPr lang="en-US" sz="3200" i="1" dirty="0" smtClean="0">
                <a:latin typeface="Palatino Linotype" pitchFamily="18" charset="0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are </a:t>
            </a:r>
            <a:r>
              <a:rPr lang="en-US" sz="3200" i="1" dirty="0" smtClean="0">
                <a:solidFill>
                  <a:schemeClr val="accent2"/>
                </a:solidFill>
                <a:latin typeface="Calibri"/>
                <a:cs typeface="Calibri"/>
              </a:rPr>
              <a:t>independent </a:t>
            </a:r>
            <a:r>
              <a:rPr lang="en-US" sz="3200" i="1" dirty="0" smtClean="0">
                <a:solidFill>
                  <a:srgbClr val="008000"/>
                </a:solidFill>
                <a:latin typeface="Calibri"/>
                <a:cs typeface="Calibri"/>
              </a:rPr>
              <a:t>random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lang="en-US" sz="3200" b="1" i="1" dirty="0" smtClean="0">
                <a:latin typeface="Calibri"/>
                <a:cs typeface="Calibri"/>
              </a:rPr>
              <a:t>bit strings</a:t>
            </a:r>
            <a:endParaRPr lang="en-US" sz="3200" b="1" i="1" baseline="-25000" dirty="0">
              <a:latin typeface="Calibri"/>
              <a:cs typeface="Calibri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Binary Gate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24000" y="2040467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45831" y="1905000"/>
            <a:ext cx="37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</a:t>
            </a:r>
            <a:endParaRPr lang="en-US" sz="2400" baseline="-25000" dirty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743200" y="1964267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743200" y="1900535"/>
            <a:ext cx="379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17433" y="5562600"/>
            <a:ext cx="39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Z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/>
              <a:t>NAND</a:t>
            </a:r>
            <a:endParaRPr lang="en-US" sz="6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64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7" grpId="0"/>
      <p:bldP spid="27" grpId="1"/>
      <p:bldP spid="16" grpId="0"/>
      <p:bldP spid="16" grpId="1"/>
      <p:bldP spid="23" grpId="0"/>
      <p:bldP spid="23" grpId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/>
              <a:t>NAND</a:t>
            </a:r>
            <a:endParaRPr lang="en-US" sz="6600" b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198909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55626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19812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53189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5240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60446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Binary Gate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2040467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5831" y="1905000"/>
            <a:ext cx="37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</a:t>
            </a:r>
            <a:endParaRPr lang="en-US" sz="2400" baseline="-25000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3200" y="1964267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1900535"/>
            <a:ext cx="379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17433" y="5562600"/>
            <a:ext cx="39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Z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19084"/>
              </p:ext>
            </p:extLst>
          </p:nvPr>
        </p:nvGraphicFramePr>
        <p:xfrm>
          <a:off x="990600" y="4724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70966"/>
              </p:ext>
            </p:extLst>
          </p:nvPr>
        </p:nvGraphicFramePr>
        <p:xfrm>
          <a:off x="990600" y="4114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1716"/>
              </p:ext>
            </p:extLst>
          </p:nvPr>
        </p:nvGraphicFramePr>
        <p:xfrm>
          <a:off x="990600" y="35052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12100"/>
              </p:ext>
            </p:extLst>
          </p:nvPr>
        </p:nvGraphicFramePr>
        <p:xfrm>
          <a:off x="990600" y="28956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33400" y="1676400"/>
            <a:ext cx="3886200" cy="1524000"/>
            <a:chOff x="533400" y="1676400"/>
            <a:chExt cx="3886200" cy="1524000"/>
          </a:xfrm>
        </p:grpSpPr>
        <p:sp>
          <p:nvSpPr>
            <p:cNvPr id="32" name="TextBox 31"/>
            <p:cNvSpPr txBox="1"/>
            <p:nvPr/>
          </p:nvSpPr>
          <p:spPr>
            <a:xfrm>
              <a:off x="3029376" y="1676400"/>
              <a:ext cx="1390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/>
                  </a:solidFill>
                  <a:latin typeface="Calibri"/>
                  <a:cs typeface="Calibri"/>
                </a:rPr>
                <a:t>messages</a:t>
              </a:r>
              <a:endParaRPr lang="en-US" sz="2400" dirty="0">
                <a:solidFill>
                  <a:schemeClr val="accent3"/>
                </a:solidFill>
                <a:latin typeface="Calibri"/>
                <a:cs typeface="Calibri"/>
              </a:endParaRPr>
            </a:p>
          </p:txBody>
        </p:sp>
        <p:cxnSp>
          <p:nvCxnSpPr>
            <p:cNvPr id="40" name="Straight Arrow Connector 39"/>
            <p:cNvCxnSpPr>
              <a:stCxn id="32" idx="2"/>
            </p:cNvCxnSpPr>
            <p:nvPr/>
          </p:nvCxnSpPr>
          <p:spPr>
            <a:xfrm flipH="1">
              <a:off x="2743200" y="2138065"/>
              <a:ext cx="981288" cy="90993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33400" y="1676400"/>
              <a:ext cx="737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Calibri"/>
                  <a:cs typeface="Calibri"/>
                </a:rPr>
                <a:t>keys</a:t>
              </a:r>
              <a:endParaRPr lang="en-US" sz="2400" dirty="0"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cxnSp>
          <p:nvCxnSpPr>
            <p:cNvPr id="33" name="Straight Arrow Connector 32"/>
            <p:cNvCxnSpPr>
              <a:stCxn id="2" idx="2"/>
            </p:cNvCxnSpPr>
            <p:nvPr/>
          </p:nvCxnSpPr>
          <p:spPr>
            <a:xfrm>
              <a:off x="902101" y="2138065"/>
              <a:ext cx="1307699" cy="1062335"/>
            </a:xfrm>
            <a:prstGeom prst="straightConnector1">
              <a:avLst/>
            </a:prstGeom>
            <a:ln w="19050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2" idx="2"/>
            </p:cNvCxnSpPr>
            <p:nvPr/>
          </p:nvCxnSpPr>
          <p:spPr>
            <a:xfrm>
              <a:off x="902101" y="2138065"/>
              <a:ext cx="1079099" cy="1062335"/>
            </a:xfrm>
            <a:prstGeom prst="straightConnector1">
              <a:avLst/>
            </a:prstGeom>
            <a:ln w="19050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79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198909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55626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19812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53189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5240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60446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Binary Gate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2040467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5831" y="1905000"/>
            <a:ext cx="37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</a:t>
            </a:r>
            <a:endParaRPr lang="en-US" sz="2400" baseline="-25000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3200" y="1964267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1900535"/>
            <a:ext cx="379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17433" y="5562600"/>
            <a:ext cx="39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Z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55817"/>
              </p:ext>
            </p:extLst>
          </p:nvPr>
        </p:nvGraphicFramePr>
        <p:xfrm>
          <a:off x="990600" y="4724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</a:t>
                      </a:r>
                      <a:r>
                        <a:rPr lang="en-US" sz="2800" b="0" i="1" baseline="-2500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FFFFFF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53349"/>
              </p:ext>
            </p:extLst>
          </p:nvPr>
        </p:nvGraphicFramePr>
        <p:xfrm>
          <a:off x="990600" y="4114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</a:t>
                      </a:r>
                      <a:r>
                        <a:rPr lang="en-US" sz="2800" b="0" i="1" baseline="-2500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D9D9D9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03987"/>
              </p:ext>
            </p:extLst>
          </p:nvPr>
        </p:nvGraphicFramePr>
        <p:xfrm>
          <a:off x="990600" y="35052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bg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bg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</a:t>
                      </a:r>
                      <a:r>
                        <a:rPr lang="en-US" sz="2800" b="0" i="1" baseline="-2500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FFFFFF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FFFFFF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01483"/>
              </p:ext>
            </p:extLst>
          </p:nvPr>
        </p:nvGraphicFramePr>
        <p:xfrm>
          <a:off x="990600" y="28956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</a:t>
                      </a:r>
                      <a:r>
                        <a:rPr lang="en-US" sz="2800" b="0" i="1" baseline="-2500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D9D9D9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D9D9D9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198909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55626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19812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53189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5240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60446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Binary Gate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/>
              <a:t>NAND</a:t>
            </a:r>
            <a:endParaRPr lang="en-US" sz="66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2040467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5831" y="1905000"/>
            <a:ext cx="37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</a:t>
            </a:r>
            <a:endParaRPr lang="en-US" sz="2400" baseline="-25000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3200" y="1964267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43200" y="1900535"/>
            <a:ext cx="379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17433" y="5562600"/>
            <a:ext cx="39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Z</a:t>
            </a:r>
            <a:endParaRPr lang="en-US" sz="2400" baseline="-25000" dirty="0">
              <a:latin typeface="Calibri"/>
              <a:cs typeface="Calibri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9549"/>
              </p:ext>
            </p:extLst>
          </p:nvPr>
        </p:nvGraphicFramePr>
        <p:xfrm>
          <a:off x="990600" y="4724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96560"/>
              </p:ext>
            </p:extLst>
          </p:nvPr>
        </p:nvGraphicFramePr>
        <p:xfrm>
          <a:off x="990600" y="4114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04648"/>
              </p:ext>
            </p:extLst>
          </p:nvPr>
        </p:nvGraphicFramePr>
        <p:xfrm>
          <a:off x="990600" y="35052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31977"/>
              </p:ext>
            </p:extLst>
          </p:nvPr>
        </p:nvGraphicFramePr>
        <p:xfrm>
          <a:off x="990600" y="28956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1720" y="990600"/>
            <a:ext cx="3108681" cy="609600"/>
            <a:chOff x="641720" y="1295400"/>
            <a:chExt cx="3108681" cy="609600"/>
          </a:xfrm>
        </p:grpSpPr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641720" y="1371600"/>
              <a:ext cx="806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Alice</a:t>
              </a:r>
              <a:endParaRPr lang="en-US" sz="2400" b="1" dirty="0">
                <a:latin typeface="+mj-lt"/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95400"/>
              <a:ext cx="54327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5"/>
            <p:cNvSpPr txBox="1">
              <a:spLocks noChangeArrowheads="1"/>
            </p:cNvSpPr>
            <p:nvPr/>
          </p:nvSpPr>
          <p:spPr bwMode="auto">
            <a:xfrm>
              <a:off x="2089520" y="1371600"/>
              <a:ext cx="16608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(Generator)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38800" y="1002293"/>
            <a:ext cx="2932093" cy="623147"/>
            <a:chOff x="6248400" y="1335315"/>
            <a:chExt cx="2932093" cy="623147"/>
          </a:xfrm>
        </p:grpSpPr>
        <p:sp>
          <p:nvSpPr>
            <p:cNvPr id="46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0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 0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 0 " pathEditMode="relative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50789"/>
              </p:ext>
            </p:extLst>
          </p:nvPr>
        </p:nvGraphicFramePr>
        <p:xfrm>
          <a:off x="6021868" y="4114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15882"/>
              </p:ext>
            </p:extLst>
          </p:nvPr>
        </p:nvGraphicFramePr>
        <p:xfrm>
          <a:off x="6021868" y="35052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02618"/>
              </p:ext>
            </p:extLst>
          </p:nvPr>
        </p:nvGraphicFramePr>
        <p:xfrm>
          <a:off x="6021868" y="28956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77070"/>
              </p:ext>
            </p:extLst>
          </p:nvPr>
        </p:nvGraphicFramePr>
        <p:xfrm>
          <a:off x="6021868" y="4724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8559"/>
              </p:ext>
            </p:extLst>
          </p:nvPr>
        </p:nvGraphicFramePr>
        <p:xfrm>
          <a:off x="6021463" y="41147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24851"/>
              </p:ext>
            </p:extLst>
          </p:nvPr>
        </p:nvGraphicFramePr>
        <p:xfrm>
          <a:off x="6021463" y="35052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73669"/>
              </p:ext>
            </p:extLst>
          </p:nvPr>
        </p:nvGraphicFramePr>
        <p:xfrm>
          <a:off x="6019855" y="28956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52125"/>
              </p:ext>
            </p:extLst>
          </p:nvPr>
        </p:nvGraphicFramePr>
        <p:xfrm>
          <a:off x="6019855" y="47243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19812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1524000"/>
            <a:ext cx="142493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Palatino"/>
                <a:cs typeface="Palatino"/>
              </a:rPr>
              <a:t>0 </a:t>
            </a:r>
            <a:r>
              <a:rPr lang="en-US" sz="2400" b="1" dirty="0" smtClean="0">
                <a:latin typeface="Calibri"/>
                <a:ea typeface="Wingdings"/>
                <a:cs typeface="Calibri"/>
                <a:sym typeface="Wingdings"/>
              </a:rPr>
              <a:t>NAND </a:t>
            </a:r>
            <a:r>
              <a:rPr lang="en-US" sz="2400" b="1" dirty="0" smtClean="0">
                <a:solidFill>
                  <a:schemeClr val="tx2"/>
                </a:solidFill>
                <a:latin typeface="Palatino"/>
                <a:cs typeface="Palatino"/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24000" y="15240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1990148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55626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527656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5240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60446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1720" y="990600"/>
            <a:ext cx="3108681" cy="609600"/>
            <a:chOff x="641720" y="1295400"/>
            <a:chExt cx="3108681" cy="609600"/>
          </a:xfrm>
        </p:grpSpPr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641720" y="1371600"/>
              <a:ext cx="806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Alice</a:t>
              </a:r>
              <a:endParaRPr lang="en-US" sz="2400" b="1" dirty="0">
                <a:latin typeface="+mj-lt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241" y="1295400"/>
              <a:ext cx="54327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5"/>
            <p:cNvSpPr txBox="1">
              <a:spLocks noChangeArrowheads="1"/>
            </p:cNvSpPr>
            <p:nvPr/>
          </p:nvSpPr>
          <p:spPr bwMode="auto">
            <a:xfrm>
              <a:off x="2089520" y="1371600"/>
              <a:ext cx="16608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(Generator)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4781" y="1528465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Palatino"/>
                <a:cs typeface="Palatino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002294"/>
            <a:ext cx="2932093" cy="623147"/>
            <a:chOff x="6248400" y="1335315"/>
            <a:chExt cx="2932093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38800" y="1528465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Palatino"/>
                <a:cs typeface="Palatino"/>
              </a:rPr>
              <a:t>y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286000" y="1527656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3007" y="2923922"/>
            <a:ext cx="488510" cy="2311150"/>
            <a:chOff x="5943600" y="2923922"/>
            <a:chExt cx="488510" cy="2311150"/>
          </a:xfrm>
        </p:grpSpPr>
        <p:sp>
          <p:nvSpPr>
            <p:cNvPr id="4" name="TextBox 3"/>
            <p:cNvSpPr txBox="1"/>
            <p:nvPr/>
          </p:nvSpPr>
          <p:spPr>
            <a:xfrm>
              <a:off x="5943600" y="2923922"/>
              <a:ext cx="488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412498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9800" y="4711852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19800" y="351538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456441" y="2895600"/>
            <a:ext cx="620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Palatino Linotype" pitchFamily="18" charset="0"/>
              </a:rPr>
              <a:t>z</a:t>
            </a:r>
            <a:r>
              <a:rPr lang="en-US" sz="2800" b="1" i="1" baseline="-25000" dirty="0" smtClean="0">
                <a:solidFill>
                  <a:schemeClr val="tx2"/>
                </a:solidFill>
                <a:latin typeface="Palatino Linotype" pitchFamily="18" charset="0"/>
              </a:rPr>
              <a:t>1</a:t>
            </a:r>
            <a:endParaRPr lang="en-US" sz="2800" b="1" baseline="-25000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50671" y="3429000"/>
            <a:ext cx="2316729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Palatino"/>
                <a:cs typeface="Palatino"/>
              </a:rPr>
              <a:t>z=</a:t>
            </a:r>
            <a:r>
              <a:rPr lang="en-US" sz="3200" b="1" dirty="0" smtClean="0">
                <a:solidFill>
                  <a:schemeClr val="accent2"/>
                </a:solidFill>
                <a:latin typeface="Palatino"/>
                <a:cs typeface="Palatino"/>
              </a:rPr>
              <a:t>0 </a:t>
            </a:r>
            <a:r>
              <a:rPr lang="en-US" sz="3200" b="1" dirty="0" smtClean="0">
                <a:latin typeface="Calibri"/>
                <a:ea typeface="Wingdings"/>
                <a:cs typeface="Calibri"/>
                <a:sym typeface="Wingdings"/>
              </a:rPr>
              <a:t>NAND </a:t>
            </a:r>
            <a:r>
              <a:rPr lang="en-US" sz="3200" b="1" dirty="0" smtClean="0">
                <a:solidFill>
                  <a:schemeClr val="tx2"/>
                </a:solidFill>
                <a:latin typeface="Palatino"/>
                <a:cs typeface="Palatino"/>
              </a:rPr>
              <a:t>0</a:t>
            </a:r>
          </a:p>
          <a:p>
            <a:r>
              <a:rPr lang="en-US" sz="3200" b="1" i="1" dirty="0">
                <a:latin typeface="Palatino"/>
                <a:cs typeface="Palatino"/>
              </a:rPr>
              <a:t> </a:t>
            </a:r>
            <a:r>
              <a:rPr lang="en-US" sz="3200" b="1" i="1" dirty="0" smtClean="0">
                <a:latin typeface="Palatino"/>
                <a:cs typeface="Palatino"/>
              </a:rPr>
              <a:t> =</a:t>
            </a:r>
            <a:r>
              <a:rPr lang="en-US" sz="3200" b="1" dirty="0" smtClean="0">
                <a:latin typeface="Calibri"/>
                <a:cs typeface="Calibri"/>
              </a:rPr>
              <a:t>1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Binary Gate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8200" y="2667000"/>
            <a:ext cx="2590800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/>
              <a:t>NAND</a:t>
            </a:r>
            <a:endParaRPr lang="en-US" sz="6600" b="1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524000" y="2040467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145831" y="1905000"/>
            <a:ext cx="378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</a:t>
            </a:r>
            <a:endParaRPr lang="en-US" sz="2400" baseline="-25000" dirty="0">
              <a:latin typeface="Calibri"/>
              <a:cs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743200" y="1964267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286000" y="56388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743200" y="1900535"/>
            <a:ext cx="379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817433" y="5562600"/>
            <a:ext cx="392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Z</a:t>
            </a:r>
            <a:endParaRPr lang="en-US" sz="24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31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51667 0.0907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45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2916 0.090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451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0024 C 0.03629 -0.00764 0.07934 -0.01436 0.09896 0.03773 C 0.11858 0.08981 0.12709 0.25393 0.11077 0.31365 C 0.0948 0.37314 0.02101 0.38125 0.00226 0.39513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39514 L -0.51598 0.43958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2" grpId="0"/>
      <p:bldP spid="2" grpId="0"/>
      <p:bldP spid="40" grpId="0"/>
      <p:bldP spid="42" grpId="0"/>
      <p:bldP spid="49" grpId="0"/>
      <p:bldP spid="49" grpId="1"/>
      <p:bldP spid="49" grpId="2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9771" t="4149" r="9836" b="41969"/>
          <a:stretch/>
        </p:blipFill>
        <p:spPr>
          <a:xfrm>
            <a:off x="5478232" y="1219200"/>
            <a:ext cx="2522768" cy="22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040" t="8992" r="8686" b="27593"/>
          <a:stretch/>
        </p:blipFill>
        <p:spPr>
          <a:xfrm>
            <a:off x="533400" y="1371600"/>
            <a:ext cx="2570786" cy="2062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23987"/>
          <a:stretch/>
        </p:blipFill>
        <p:spPr>
          <a:xfrm rot="20649320">
            <a:off x="1275948" y="2897920"/>
            <a:ext cx="4867567" cy="276758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Dating: Genetically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4301">
            <a:off x="1643940" y="2941218"/>
            <a:ext cx="4328369" cy="29947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9434">
            <a:off x="2134144" y="2998553"/>
            <a:ext cx="4716065" cy="34540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71800" y="5435558"/>
            <a:ext cx="27060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Good match?</a:t>
            </a:r>
            <a:endParaRPr lang="en-US" sz="36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 rot="2351391">
            <a:off x="1996708" y="4473362"/>
            <a:ext cx="1680294" cy="37154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8441149">
            <a:off x="4948768" y="4468867"/>
            <a:ext cx="1726884" cy="3586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98405">
            <a:off x="7164284" y="3032709"/>
            <a:ext cx="593408" cy="1758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218">
            <a:off x="619182" y="3591380"/>
            <a:ext cx="1447800" cy="6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218">
            <a:off x="627771" y="3604561"/>
            <a:ext cx="1447800" cy="6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98405">
            <a:off x="7177508" y="3018598"/>
            <a:ext cx="593408" cy="17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5 -0.02223 " pathEditMode="relative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525 -0.05556 " pathEditMode="relative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 -0.05556 L 4.44444E-6 3.7037E-7 " pathEditMode="relative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02223 L 8.33333E-7 1.11111E-6 " pathEditMode="relative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77000" y="2206144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1720" y="990600"/>
            <a:ext cx="3108681" cy="609600"/>
            <a:chOff x="641720" y="1295400"/>
            <a:chExt cx="3108681" cy="609600"/>
          </a:xfrm>
        </p:grpSpPr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641720" y="1371600"/>
              <a:ext cx="806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Alice</a:t>
              </a:r>
              <a:endParaRPr lang="en-US" sz="2400" b="1" dirty="0">
                <a:latin typeface="+mj-lt"/>
              </a:endParaRPr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241" y="1295400"/>
              <a:ext cx="54327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5"/>
            <p:cNvSpPr txBox="1">
              <a:spLocks noChangeArrowheads="1"/>
            </p:cNvSpPr>
            <p:nvPr/>
          </p:nvSpPr>
          <p:spPr bwMode="auto">
            <a:xfrm>
              <a:off x="2089520" y="1371600"/>
              <a:ext cx="16608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(Generator)</a:t>
              </a:r>
              <a:endParaRPr lang="en-US" sz="2400" dirty="0">
                <a:latin typeface="+mj-lt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9387"/>
              </p:ext>
            </p:extLst>
          </p:nvPr>
        </p:nvGraphicFramePr>
        <p:xfrm>
          <a:off x="6021868" y="4114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8524"/>
              </p:ext>
            </p:extLst>
          </p:nvPr>
        </p:nvGraphicFramePr>
        <p:xfrm>
          <a:off x="6021868" y="35052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30383"/>
              </p:ext>
            </p:extLst>
          </p:nvPr>
        </p:nvGraphicFramePr>
        <p:xfrm>
          <a:off x="6021868" y="28956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01854"/>
              </p:ext>
            </p:extLst>
          </p:nvPr>
        </p:nvGraphicFramePr>
        <p:xfrm>
          <a:off x="6021868" y="4724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781" y="1528465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Palatino"/>
                <a:cs typeface="Palatino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638800" y="1062769"/>
            <a:ext cx="687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Bob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02294"/>
            <a:ext cx="609600" cy="62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7010400" y="1038579"/>
            <a:ext cx="1560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(Evaluator)</a:t>
            </a:r>
            <a:endParaRPr lang="en-US" sz="24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1528465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Palatino"/>
                <a:cs typeface="Palatino"/>
              </a:rPr>
              <a:t>y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39000" y="2209800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85676"/>
              </p:ext>
            </p:extLst>
          </p:nvPr>
        </p:nvGraphicFramePr>
        <p:xfrm>
          <a:off x="6021463" y="41147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10131"/>
              </p:ext>
            </p:extLst>
          </p:nvPr>
        </p:nvGraphicFramePr>
        <p:xfrm>
          <a:off x="6021463" y="35052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27607"/>
              </p:ext>
            </p:extLst>
          </p:nvPr>
        </p:nvGraphicFramePr>
        <p:xfrm>
          <a:off x="6019855" y="28956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33021"/>
              </p:ext>
            </p:extLst>
          </p:nvPr>
        </p:nvGraphicFramePr>
        <p:xfrm>
          <a:off x="6019855" y="47243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53007" y="2923922"/>
            <a:ext cx="488510" cy="2311150"/>
            <a:chOff x="5943600" y="2923922"/>
            <a:chExt cx="488510" cy="2311150"/>
          </a:xfrm>
        </p:grpSpPr>
        <p:sp>
          <p:nvSpPr>
            <p:cNvPr id="4" name="TextBox 3"/>
            <p:cNvSpPr txBox="1"/>
            <p:nvPr/>
          </p:nvSpPr>
          <p:spPr>
            <a:xfrm>
              <a:off x="5943600" y="2923922"/>
              <a:ext cx="488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412498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9800" y="4711852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19800" y="351538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456441" y="2895600"/>
            <a:ext cx="620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Palatino Linotype" pitchFamily="18" charset="0"/>
              </a:rPr>
              <a:t>z</a:t>
            </a:r>
            <a:r>
              <a:rPr lang="en-US" sz="2800" b="1" i="1" baseline="-25000" dirty="0" smtClean="0">
                <a:solidFill>
                  <a:schemeClr val="tx2"/>
                </a:solidFill>
                <a:latin typeface="Palatino Linotype" pitchFamily="18" charset="0"/>
              </a:rPr>
              <a:t>1</a:t>
            </a:r>
            <a:endParaRPr lang="en-US" sz="2800" b="1" baseline="-25000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Leak</a:t>
            </a:r>
          </a:p>
        </p:txBody>
      </p:sp>
      <p:pic>
        <p:nvPicPr>
          <p:cNvPr id="62" name="Picture 15" descr="MCj013903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838200"/>
            <a:ext cx="565150" cy="78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1066800" y="2209800"/>
            <a:ext cx="4724400" cy="2362200"/>
          </a:xfrm>
          <a:prstGeom prst="cloudCallout">
            <a:avLst>
              <a:gd name="adj1" fmla="val 61340"/>
              <a:gd name="adj2" fmla="val -732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Alice’s input must be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chemeClr val="accent2"/>
                </a:solidFill>
              </a:rPr>
              <a:t>0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since it’s the </a:t>
            </a:r>
            <a:r>
              <a:rPr lang="en-US" sz="2800" b="1" i="1" dirty="0" smtClean="0"/>
              <a:t>first </a:t>
            </a:r>
            <a:r>
              <a:rPr lang="en-US" sz="2800" i="1" dirty="0" smtClean="0"/>
              <a:t>row </a:t>
            </a:r>
            <a:r>
              <a:rPr lang="en-US" sz="2800" dirty="0" smtClean="0"/>
              <a:t>that can be decrypted.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1524000"/>
            <a:ext cx="142493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Palatino"/>
                <a:cs typeface="Palatino"/>
              </a:rPr>
              <a:t>0 </a:t>
            </a:r>
            <a:r>
              <a:rPr lang="en-US" sz="2400" b="1" dirty="0" smtClean="0">
                <a:latin typeface="Calibri"/>
                <a:ea typeface="Wingdings"/>
                <a:cs typeface="Calibri"/>
                <a:sym typeface="Wingdings"/>
              </a:rPr>
              <a:t>NAND </a:t>
            </a:r>
            <a:r>
              <a:rPr lang="en-US" sz="2400" b="1" dirty="0" smtClean="0">
                <a:solidFill>
                  <a:schemeClr val="tx2"/>
                </a:solidFill>
                <a:latin typeface="Palatino"/>
                <a:cs typeface="Palatino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314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Prevent the Leak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18430"/>
              </p:ext>
            </p:extLst>
          </p:nvPr>
        </p:nvGraphicFramePr>
        <p:xfrm>
          <a:off x="1013234" y="4114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69125"/>
              </p:ext>
            </p:extLst>
          </p:nvPr>
        </p:nvGraphicFramePr>
        <p:xfrm>
          <a:off x="1013234" y="35052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76666"/>
              </p:ext>
            </p:extLst>
          </p:nvPr>
        </p:nvGraphicFramePr>
        <p:xfrm>
          <a:off x="1013234" y="28956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58402"/>
              </p:ext>
            </p:extLst>
          </p:nvPr>
        </p:nvGraphicFramePr>
        <p:xfrm>
          <a:off x="1013234" y="4724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8200" y="2133600"/>
            <a:ext cx="259352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Randomly Permute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0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15851 0.07106 C 0.19445 0.08611 0.21528 0.10856 0.21528 0.13171 C 0.21528 0.15856 0.19445 0.17986 0.15851 0.1949 L -1.94444E-6 0.26643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3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23 L -0.03819 0.02384 C -0.04687 0.02847 -0.05121 0.03611 -0.05121 0.04375 C -0.05121 0.05277 -0.04687 0.05995 -0.03819 0.06458 L -1.94444E-6 0.08865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44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4149 -0.02407 C 0.05087 -0.02893 0.05642 -0.03634 0.05642 -0.04398 C 0.05642 -0.05277 0.05087 -0.05995 0.04149 -0.06481 L 0 -0.08842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44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L -0.03194 -0.07222 C -0.03906 -0.0868 -0.04288 -0.10972 -0.04288 -0.13264 C -0.04288 -0.15949 -0.03906 -0.18102 -0.03194 -0.1956 L -1.94444E-6 -0.26666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74235"/>
              </p:ext>
            </p:extLst>
          </p:nvPr>
        </p:nvGraphicFramePr>
        <p:xfrm>
          <a:off x="1011766" y="4114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88492"/>
              </p:ext>
            </p:extLst>
          </p:nvPr>
        </p:nvGraphicFramePr>
        <p:xfrm>
          <a:off x="1011766" y="35052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67247"/>
              </p:ext>
            </p:extLst>
          </p:nvPr>
        </p:nvGraphicFramePr>
        <p:xfrm>
          <a:off x="1011766" y="2895601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45887"/>
              </p:ext>
            </p:extLst>
          </p:nvPr>
        </p:nvGraphicFramePr>
        <p:xfrm>
          <a:off x="1011766" y="4724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638800" y="1021444"/>
            <a:ext cx="2932093" cy="623147"/>
            <a:chOff x="6248400" y="1335315"/>
            <a:chExt cx="2932093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48400" y="21336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62800" y="2156690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1695"/>
              </p:ext>
            </p:extLst>
          </p:nvPr>
        </p:nvGraphicFramePr>
        <p:xfrm>
          <a:off x="6033989" y="41147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42476"/>
              </p:ext>
            </p:extLst>
          </p:nvPr>
        </p:nvGraphicFramePr>
        <p:xfrm>
          <a:off x="6033989" y="35052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88771"/>
              </p:ext>
            </p:extLst>
          </p:nvPr>
        </p:nvGraphicFramePr>
        <p:xfrm>
          <a:off x="6032381" y="28956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68280"/>
              </p:ext>
            </p:extLst>
          </p:nvPr>
        </p:nvGraphicFramePr>
        <p:xfrm>
          <a:off x="6032381" y="47243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65533" y="2971800"/>
            <a:ext cx="488510" cy="2275820"/>
            <a:chOff x="5943600" y="2971800"/>
            <a:chExt cx="488510" cy="2275820"/>
          </a:xfrm>
        </p:grpSpPr>
        <p:sp>
          <p:nvSpPr>
            <p:cNvPr id="4" name="TextBox 3"/>
            <p:cNvSpPr txBox="1"/>
            <p:nvPr/>
          </p:nvSpPr>
          <p:spPr>
            <a:xfrm>
              <a:off x="5943600" y="4724400"/>
              <a:ext cx="488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297180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9800" y="350520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19800" y="412498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Prevent the Leak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720" y="990600"/>
            <a:ext cx="3108681" cy="609600"/>
            <a:chOff x="641720" y="990600"/>
            <a:chExt cx="3108681" cy="609600"/>
          </a:xfrm>
        </p:grpSpPr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641720" y="1066800"/>
              <a:ext cx="8060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Alice</a:t>
              </a:r>
              <a:endParaRPr lang="en-US" sz="2400" b="1" dirty="0">
                <a:latin typeface="+mj-lt"/>
              </a:endParaRPr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90600"/>
              <a:ext cx="54327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2089520" y="1066800"/>
              <a:ext cx="16608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(Generator)</a:t>
              </a:r>
              <a:endParaRPr lang="en-US"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8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54896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54896 4.4444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54896 -4.44444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54896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23108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8536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Transferring </a:t>
            </a:r>
            <a:r>
              <a:rPr lang="en-US" i="1" dirty="0" smtClean="0">
                <a:latin typeface="Palatino"/>
                <a:cs typeface="Palatino"/>
              </a:rPr>
              <a:t>b</a:t>
            </a:r>
            <a:r>
              <a:rPr lang="en-US" i="1" baseline="-25000" dirty="0" smtClean="0">
                <a:latin typeface="Palatino"/>
                <a:cs typeface="Palatino"/>
              </a:rPr>
              <a:t>0 </a:t>
            </a:r>
            <a:r>
              <a:rPr lang="en-US" dirty="0" smtClean="0"/>
              <a:t>obliviously</a:t>
            </a:r>
            <a:endParaRPr lang="en-US" i="1" dirty="0" smtClean="0">
              <a:latin typeface="Palatino"/>
              <a:cs typeface="Palatin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241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024392"/>
            <a:ext cx="2932093" cy="623147"/>
            <a:chOff x="6248400" y="1335315"/>
            <a:chExt cx="2932093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38800" y="1828800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Palatino"/>
                <a:cs typeface="Palatino"/>
              </a:rPr>
              <a:t>y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064603"/>
            <a:ext cx="14478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Oblivious Transfer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19400" y="2209800"/>
            <a:ext cx="914400" cy="457200"/>
            <a:chOff x="2819400" y="2209800"/>
            <a:chExt cx="914400" cy="4572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819400" y="2209800"/>
              <a:ext cx="9144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819400" y="2667000"/>
              <a:ext cx="9144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H="1">
            <a:off x="5181600" y="2209800"/>
            <a:ext cx="457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81600" y="2667000"/>
            <a:ext cx="20574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315200" y="22346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5 -0.0463 L -0.00417 0.009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/>
      <p:bldP spid="54" grpId="1"/>
      <p:bldP spid="5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52400" y="2985911"/>
            <a:ext cx="8763000" cy="335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207502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161782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Transferring </a:t>
            </a:r>
            <a:r>
              <a:rPr lang="en-US" i="1" dirty="0" smtClean="0">
                <a:latin typeface="Palatino"/>
                <a:cs typeface="Palatino"/>
              </a:rPr>
              <a:t>b</a:t>
            </a:r>
            <a:r>
              <a:rPr lang="en-US" i="1" baseline="-25000" dirty="0" smtClean="0">
                <a:latin typeface="Palatino"/>
                <a:cs typeface="Palatino"/>
              </a:rPr>
              <a:t>0 </a:t>
            </a:r>
            <a:r>
              <a:rPr lang="en-US" dirty="0" smtClean="0"/>
              <a:t>obliviously</a:t>
            </a:r>
            <a:endParaRPr lang="en-US" i="1" dirty="0" smtClean="0">
              <a:latin typeface="Palatino"/>
              <a:cs typeface="Palatin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241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024392"/>
            <a:ext cx="2932093" cy="623147"/>
            <a:chOff x="6248400" y="1335315"/>
            <a:chExt cx="2932093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24607" y="1592997"/>
            <a:ext cx="38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Palatino"/>
                <a:cs typeface="Palatino"/>
              </a:rPr>
              <a:t>y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676400"/>
            <a:ext cx="5302999" cy="1200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Oblivious Transfer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1973997"/>
            <a:ext cx="914400" cy="457200"/>
            <a:chOff x="2819400" y="2209800"/>
            <a:chExt cx="914400" cy="4572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819400" y="2209800"/>
              <a:ext cx="9144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819400" y="2667000"/>
              <a:ext cx="9144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H="1">
            <a:off x="7315200" y="1973997"/>
            <a:ext cx="66938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315200" y="2431197"/>
            <a:ext cx="762000" cy="72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29600" y="2071511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y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5879068"/>
            <a:ext cx="23903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[</a:t>
            </a:r>
            <a:r>
              <a:rPr lang="en-US" dirty="0" err="1" smtClean="0">
                <a:latin typeface="Calibri"/>
                <a:cs typeface="Calibri"/>
              </a:rPr>
              <a:t>Naor-Pinkas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i="1" dirty="0" smtClean="0">
                <a:latin typeface="Calibri"/>
                <a:cs typeface="Calibri"/>
              </a:rPr>
              <a:t>SODA’00</a:t>
            </a:r>
            <a:r>
              <a:rPr lang="en-US" dirty="0" smtClean="0">
                <a:latin typeface="Calibri"/>
                <a:cs typeface="Calibri"/>
              </a:rPr>
              <a:t>]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17174" y="3733800"/>
            <a:ext cx="418842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477954"/>
            <a:ext cx="925545" cy="295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114800"/>
            <a:ext cx="2025704" cy="38834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14600" y="4062741"/>
            <a:ext cx="4201645" cy="1499859"/>
            <a:chOff x="2514600" y="4062741"/>
            <a:chExt cx="4201645" cy="149985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514600" y="5562600"/>
              <a:ext cx="420164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590800" y="4062741"/>
              <a:ext cx="3977934" cy="1328042"/>
              <a:chOff x="2590800" y="4062741"/>
              <a:chExt cx="3977934" cy="132804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3732" y="4062741"/>
                <a:ext cx="335868" cy="35685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0800" y="4515218"/>
                <a:ext cx="3211735" cy="38834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0800" y="5002436"/>
                <a:ext cx="3977934" cy="388347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7913" y="3048000"/>
            <a:ext cx="3841487" cy="4303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715000" y="5177135"/>
            <a:ext cx="3048000" cy="1011229"/>
            <a:chOff x="5715000" y="5177135"/>
            <a:chExt cx="3048000" cy="10112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15000" y="5715000"/>
              <a:ext cx="3048000" cy="47336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121003" y="5177135"/>
              <a:ext cx="1108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Output</a:t>
              </a:r>
              <a:endParaRPr lang="en-US" sz="2400" dirty="0"/>
            </a:p>
          </p:txBody>
        </p:sp>
      </p:grpSp>
      <p:pic>
        <p:nvPicPr>
          <p:cNvPr id="23554" name="Picture 235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7450" y="2313619"/>
            <a:ext cx="5161550" cy="5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NPOT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Receiver’s Privacy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i="1" dirty="0" smtClean="0"/>
              <a:t> </a:t>
            </a:r>
            <a:r>
              <a:rPr lang="en-US" dirty="0" smtClean="0"/>
              <a:t>is uniformly random, independent of </a:t>
            </a:r>
            <a:r>
              <a:rPr lang="en-US" i="1" dirty="0" smtClean="0">
                <a:latin typeface="Times New Roman"/>
                <a:cs typeface="Times New Roman"/>
              </a:rPr>
              <a:t>y</a:t>
            </a:r>
            <a:endParaRPr lang="en-US" dirty="0" smtClean="0"/>
          </a:p>
          <a:p>
            <a:r>
              <a:rPr lang="en-US" dirty="0" smtClean="0"/>
              <a:t>Sender’s Privacy</a:t>
            </a:r>
          </a:p>
          <a:p>
            <a:pPr lvl="1"/>
            <a:r>
              <a:rPr lang="en-US" dirty="0" smtClean="0"/>
              <a:t>Receiver cannot learn </a:t>
            </a:r>
            <a:r>
              <a:rPr lang="en-US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y</a:t>
            </a:r>
            <a:r>
              <a:rPr lang="en-US" dirty="0" smtClean="0"/>
              <a:t> as it doesn’t know </a:t>
            </a:r>
            <a:r>
              <a:rPr lang="en-US" dirty="0" err="1" smtClean="0">
                <a:latin typeface="Times New Roman"/>
                <a:cs typeface="Times New Roman"/>
              </a:rPr>
              <a:t>log</a:t>
            </a:r>
            <a:r>
              <a:rPr lang="en-US" i="1" baseline="-25000" dirty="0" err="1" smtClean="0">
                <a:latin typeface="Helvetica"/>
                <a:cs typeface="Helvetica"/>
              </a:rPr>
              <a:t>g</a:t>
            </a:r>
            <a:r>
              <a:rPr lang="en-US" i="1" dirty="0" err="1" smtClean="0">
                <a:latin typeface="Times New Roman"/>
                <a:cs typeface="Times New Roman"/>
              </a:rPr>
              <a:t>C</a:t>
            </a:r>
            <a:endParaRPr lang="en-US" i="1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09800" y="4038600"/>
            <a:ext cx="4800600" cy="2500489"/>
            <a:chOff x="4495800" y="1309511"/>
            <a:chExt cx="4495800" cy="2438400"/>
          </a:xfrm>
        </p:grpSpPr>
        <p:sp>
          <p:nvSpPr>
            <p:cNvPr id="19" name="Rectangle 18"/>
            <p:cNvSpPr/>
            <p:nvPr/>
          </p:nvSpPr>
          <p:spPr>
            <a:xfrm>
              <a:off x="4495800" y="1309511"/>
              <a:ext cx="4495800" cy="2438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675494" y="1504244"/>
              <a:ext cx="4163706" cy="2050921"/>
              <a:chOff x="1448984" y="3399729"/>
              <a:chExt cx="6096082" cy="2729776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>
                <a:off x="3037975" y="3896719"/>
                <a:ext cx="3146825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29422" y="3573065"/>
                <a:ext cx="695377" cy="22223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8984" y="4213481"/>
                <a:ext cx="1521941" cy="291771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2935993" y="4114800"/>
                <a:ext cx="3287549" cy="1447800"/>
                <a:chOff x="2935993" y="4114800"/>
                <a:chExt cx="3287549" cy="1447800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3037043" y="5562600"/>
                  <a:ext cx="3156758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9"/>
                <p:cNvGrpSpPr/>
                <p:nvPr/>
              </p:nvGrpSpPr>
              <p:grpSpPr>
                <a:xfrm>
                  <a:off x="2935993" y="4114800"/>
                  <a:ext cx="3287549" cy="1242283"/>
                  <a:chOff x="2935993" y="4114800"/>
                  <a:chExt cx="3287549" cy="1242283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032121" y="4114800"/>
                    <a:ext cx="277577" cy="294926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217274" y="4548917"/>
                    <a:ext cx="2654326" cy="320948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935993" y="5036135"/>
                    <a:ext cx="3287549" cy="32094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1264" y="3399729"/>
                <a:ext cx="3174782" cy="355645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255060" y="5257800"/>
                <a:ext cx="2290006" cy="871705"/>
                <a:chOff x="5255060" y="5257800"/>
                <a:chExt cx="2290006" cy="871705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55060" y="5773859"/>
                  <a:ext cx="2290006" cy="355646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6317858" y="5257800"/>
                  <a:ext cx="1172188" cy="4506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Output</a:t>
                  </a:r>
                  <a:endParaRPr lang="en-US" sz="16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46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23108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48768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2302933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8536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845733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53588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Computing a Binary Gate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3375024"/>
            <a:ext cx="2362200" cy="11969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/>
              <a:t>NAND</a:t>
            </a:r>
            <a:endParaRPr lang="en-US" sz="5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2743200"/>
            <a:ext cx="0" cy="609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90600" y="2768024"/>
            <a:ext cx="3781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A</a:t>
            </a:r>
            <a:endParaRPr lang="en-US" sz="3200" baseline="-25000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3200" y="2667000"/>
            <a:ext cx="1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4572000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20679" y="2768024"/>
            <a:ext cx="3797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B</a:t>
            </a:r>
            <a:endParaRPr lang="en-US" sz="3200" baseline="-250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41233" y="4495800"/>
            <a:ext cx="3923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Z</a:t>
            </a:r>
            <a:endParaRPr lang="en-US" sz="3200" baseline="-25000" dirty="0">
              <a:latin typeface="Calibri"/>
              <a:cs typeface="Calibri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241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781" y="1828800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Palatino"/>
                <a:cs typeface="Palatino"/>
              </a:rPr>
              <a:t>x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024392"/>
            <a:ext cx="2932093" cy="623147"/>
            <a:chOff x="6248400" y="1335315"/>
            <a:chExt cx="2932093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38800" y="1828800"/>
            <a:ext cx="74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Palatino"/>
                <a:cs typeface="Palatino"/>
              </a:rPr>
              <a:t>y</a:t>
            </a:r>
            <a:r>
              <a:rPr lang="en-US" sz="2800" dirty="0" smtClean="0">
                <a:solidFill>
                  <a:schemeClr val="tx2"/>
                </a:solidFill>
                <a:latin typeface="Calibri"/>
                <a:cs typeface="Calibri"/>
              </a:rPr>
              <a:t>=0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48400" y="20574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162800" y="2080490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95620"/>
              </p:ext>
            </p:extLst>
          </p:nvPr>
        </p:nvGraphicFramePr>
        <p:xfrm>
          <a:off x="6033989" y="41147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73177"/>
              </p:ext>
            </p:extLst>
          </p:nvPr>
        </p:nvGraphicFramePr>
        <p:xfrm>
          <a:off x="6033989" y="35052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439496"/>
              </p:ext>
            </p:extLst>
          </p:nvPr>
        </p:nvGraphicFramePr>
        <p:xfrm>
          <a:off x="6032381" y="28956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00441"/>
              </p:ext>
            </p:extLst>
          </p:nvPr>
        </p:nvGraphicFramePr>
        <p:xfrm>
          <a:off x="6032381" y="47243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0" i="1" baseline="-36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65533" y="2971800"/>
            <a:ext cx="488510" cy="2298910"/>
            <a:chOff x="5943600" y="2971800"/>
            <a:chExt cx="488510" cy="2298910"/>
          </a:xfrm>
        </p:grpSpPr>
        <p:sp>
          <p:nvSpPr>
            <p:cNvPr id="4" name="TextBox 3"/>
            <p:cNvSpPr txBox="1"/>
            <p:nvPr/>
          </p:nvSpPr>
          <p:spPr>
            <a:xfrm>
              <a:off x="5943600" y="4747490"/>
              <a:ext cx="488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297180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9800" y="350520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19800" y="4124980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733800" y="2064603"/>
            <a:ext cx="14478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Oblivious Transfer</a:t>
            </a:r>
            <a:endParaRPr lang="en-US" sz="24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2819400" y="2209800"/>
            <a:ext cx="914400" cy="457200"/>
            <a:chOff x="2819400" y="2209800"/>
            <a:chExt cx="914400" cy="45720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819400" y="2209800"/>
              <a:ext cx="9144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819400" y="2667000"/>
              <a:ext cx="9144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/>
          <p:cNvCxnSpPr/>
          <p:nvPr/>
        </p:nvCxnSpPr>
        <p:spPr>
          <a:xfrm flipH="1">
            <a:off x="5181600" y="2209800"/>
            <a:ext cx="457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81600" y="2667000"/>
            <a:ext cx="20574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581400" y="3429000"/>
            <a:ext cx="2316729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Palatino"/>
                <a:cs typeface="Palatino"/>
              </a:rPr>
              <a:t>z=</a:t>
            </a:r>
            <a:r>
              <a:rPr lang="en-US" sz="3200" b="1" dirty="0" smtClean="0">
                <a:solidFill>
                  <a:schemeClr val="accent2"/>
                </a:solidFill>
                <a:latin typeface="Palatino"/>
                <a:cs typeface="Palatino"/>
              </a:rPr>
              <a:t>0 </a:t>
            </a:r>
            <a:r>
              <a:rPr lang="en-US" sz="3200" b="1" dirty="0" smtClean="0">
                <a:latin typeface="Calibri"/>
                <a:ea typeface="Wingdings"/>
                <a:cs typeface="Calibri"/>
                <a:sym typeface="Wingdings"/>
              </a:rPr>
              <a:t>NAND </a:t>
            </a:r>
            <a:r>
              <a:rPr lang="en-US" sz="3200" b="1" dirty="0" smtClean="0">
                <a:solidFill>
                  <a:schemeClr val="tx2"/>
                </a:solidFill>
                <a:latin typeface="Palatino"/>
                <a:cs typeface="Palatino"/>
              </a:rPr>
              <a:t>0</a:t>
            </a:r>
          </a:p>
          <a:p>
            <a:r>
              <a:rPr lang="en-US" sz="3200" b="1" i="1" dirty="0">
                <a:latin typeface="Palatino"/>
                <a:cs typeface="Palatino"/>
              </a:rPr>
              <a:t> </a:t>
            </a:r>
            <a:r>
              <a:rPr lang="en-US" sz="3200" b="1" i="1" dirty="0" smtClean="0">
                <a:latin typeface="Palatino"/>
                <a:cs typeface="Palatino"/>
              </a:rPr>
              <a:t> =</a:t>
            </a:r>
            <a:r>
              <a:rPr lang="en-US" sz="3200" b="1" dirty="0" smtClean="0">
                <a:latin typeface="Calibri"/>
                <a:cs typeface="Calibri"/>
              </a:rPr>
              <a:t>0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7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23108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48768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2302933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8536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845733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53588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Computing a Binary Gate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3375024"/>
            <a:ext cx="2362200" cy="1196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OR</a:t>
            </a:r>
            <a:endParaRPr lang="en-US" sz="40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2743200"/>
            <a:ext cx="0" cy="609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90600" y="2768024"/>
            <a:ext cx="3781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A</a:t>
            </a:r>
            <a:endParaRPr lang="en-US" sz="3200" baseline="-25000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3200" y="2667000"/>
            <a:ext cx="1" cy="685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4572000"/>
            <a:ext cx="0" cy="685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20679" y="2768024"/>
            <a:ext cx="3797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B</a:t>
            </a:r>
            <a:endParaRPr lang="en-US" sz="3200" baseline="-250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41233" y="4495800"/>
            <a:ext cx="3923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Z</a:t>
            </a:r>
            <a:endParaRPr lang="en-US" sz="3200" baseline="-25000" dirty="0">
              <a:latin typeface="Calibri"/>
              <a:cs typeface="Calibri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241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024392"/>
            <a:ext cx="2932093" cy="623147"/>
            <a:chOff x="6248400" y="1335315"/>
            <a:chExt cx="2932093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7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0" y="23108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62200" y="4876800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24000" y="2302933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0" y="1853624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1845733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73567" y="5358824"/>
            <a:ext cx="6209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z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Computing a Binary Gate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3375024"/>
            <a:ext cx="2362200" cy="1196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OR</a:t>
            </a:r>
            <a:endParaRPr lang="en-US" sz="40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2743200"/>
            <a:ext cx="0" cy="6096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90600" y="2768024"/>
            <a:ext cx="37816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A</a:t>
            </a:r>
            <a:endParaRPr lang="en-US" sz="3200" baseline="-25000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43200" y="2667000"/>
            <a:ext cx="1" cy="6858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4572000"/>
            <a:ext cx="0" cy="6858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20679" y="2768024"/>
            <a:ext cx="3797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B</a:t>
            </a:r>
            <a:endParaRPr lang="en-US" sz="3200" baseline="-25000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741233" y="4495800"/>
            <a:ext cx="39236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Z</a:t>
            </a:r>
            <a:endParaRPr lang="en-US" sz="3200" baseline="-25000" dirty="0">
              <a:latin typeface="Calibri"/>
              <a:cs typeface="Calibri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0668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241" y="9906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066800"/>
            <a:ext cx="1660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(Generator)</a:t>
            </a:r>
            <a:endParaRPr lang="en-US" sz="2400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024392"/>
            <a:ext cx="2932093" cy="623147"/>
            <a:chOff x="6248400" y="1335315"/>
            <a:chExt cx="2932093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56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(Evaluator)</a:t>
              </a:r>
              <a:endParaRPr lang="en-US" sz="2400" dirty="0">
                <a:latin typeface="+mj-lt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91059"/>
              </p:ext>
            </p:extLst>
          </p:nvPr>
        </p:nvGraphicFramePr>
        <p:xfrm>
          <a:off x="6033989" y="41147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A6A6A6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58608"/>
              </p:ext>
            </p:extLst>
          </p:nvPr>
        </p:nvGraphicFramePr>
        <p:xfrm>
          <a:off x="6033989" y="35052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A6A6A6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31310"/>
              </p:ext>
            </p:extLst>
          </p:nvPr>
        </p:nvGraphicFramePr>
        <p:xfrm>
          <a:off x="6032381" y="28956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A6A6A6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29634"/>
              </p:ext>
            </p:extLst>
          </p:nvPr>
        </p:nvGraphicFramePr>
        <p:xfrm>
          <a:off x="6032381" y="47243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A6A6A6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A6A6A6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1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Generic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Secure </a:t>
            </a:r>
            <a:r>
              <a:rPr lang="en-US" dirty="0" err="1" smtClean="0"/>
              <a:t>Computatoin</a:t>
            </a:r>
            <a:endParaRPr lang="en-US" dirty="0" smtClean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31788" y="5562600"/>
            <a:ext cx="8382000" cy="6175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We can do </a:t>
            </a:r>
            <a:r>
              <a:rPr lang="en-US" b="1" i="1" dirty="0" smtClean="0"/>
              <a:t>any</a:t>
            </a:r>
            <a:r>
              <a:rPr lang="en-US" dirty="0" smtClean="0"/>
              <a:t> computation privately this way!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F576-E6AB-496B-AFB2-10B0710F277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2047875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630363" y="1866900"/>
            <a:ext cx="3143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615643" y="1314450"/>
            <a:ext cx="341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a</a:t>
            </a:r>
            <a:endParaRPr lang="en-US" sz="2400" baseline="-25000" dirty="0">
              <a:latin typeface="Palatino Linotype" pitchFamily="18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874479" y="1344612"/>
            <a:ext cx="34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b</a:t>
            </a:r>
            <a:endParaRPr lang="en-US" sz="2400" baseline="-25000" dirty="0">
              <a:latin typeface="Palatino Linotype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91631" y="1913732"/>
            <a:ext cx="282575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2479675" y="2891135"/>
            <a:ext cx="3202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e</a:t>
            </a:r>
            <a:endParaRPr lang="en-US" sz="2400" baseline="-25000" dirty="0">
              <a:latin typeface="Palatino Linotype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030413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45757" y="1848644"/>
            <a:ext cx="312737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4139502" y="1295400"/>
            <a:ext cx="325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c</a:t>
            </a:r>
            <a:endParaRPr lang="en-US" sz="2400" baseline="-25000" dirty="0">
              <a:latin typeface="Palatino Linotype" pitchFamily="18" charset="0"/>
            </a:endParaRPr>
          </a:p>
        </p:txBody>
      </p:sp>
      <p:sp>
        <p:nvSpPr>
          <p:cNvPr id="26637" name="TextBox 14"/>
          <p:cNvSpPr txBox="1">
            <a:spLocks noChangeArrowheads="1"/>
          </p:cNvSpPr>
          <p:nvPr/>
        </p:nvSpPr>
        <p:spPr bwMode="auto">
          <a:xfrm>
            <a:off x="5377534" y="1325562"/>
            <a:ext cx="354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d</a:t>
            </a:r>
            <a:endParaRPr lang="en-US" sz="2400" baseline="-25000" dirty="0">
              <a:latin typeface="Palatino Linotype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07025" y="1895476"/>
            <a:ext cx="280987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4495800" y="2860973"/>
            <a:ext cx="364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f</a:t>
            </a:r>
            <a:endParaRPr lang="en-US" sz="2400" baseline="-25000" dirty="0">
              <a:latin typeface="Palatino Linotype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43200" y="3724275"/>
            <a:ext cx="21336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OR</a:t>
            </a:r>
          </a:p>
        </p:txBody>
      </p: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3653632" y="4787106"/>
            <a:ext cx="30480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24"/>
          <p:cNvSpPr txBox="1">
            <a:spLocks noChangeArrowheads="1"/>
          </p:cNvSpPr>
          <p:nvPr/>
        </p:nvSpPr>
        <p:spPr bwMode="auto">
          <a:xfrm>
            <a:off x="3905250" y="4724400"/>
            <a:ext cx="367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Palatino Linotype" pitchFamily="18" charset="0"/>
              </a:rPr>
              <a:t>g</a:t>
            </a:r>
            <a:endParaRPr lang="en-US" sz="2400" baseline="-25000" dirty="0">
              <a:latin typeface="Palatino Linotype" pitchFamily="18" charset="0"/>
            </a:endParaRPr>
          </a:p>
        </p:txBody>
      </p:sp>
      <p:cxnSp>
        <p:nvCxnSpPr>
          <p:cNvPr id="27" name="Elbow Connector 26"/>
          <p:cNvCxnSpPr>
            <a:stCxn id="12" idx="2"/>
          </p:cNvCxnSpPr>
          <p:nvPr/>
        </p:nvCxnSpPr>
        <p:spPr>
          <a:xfrm rot="5400000">
            <a:off x="4230687" y="2981326"/>
            <a:ext cx="758825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" idx="2"/>
            <a:endCxn id="19" idx="0"/>
          </p:cNvCxnSpPr>
          <p:nvPr/>
        </p:nvCxnSpPr>
        <p:spPr>
          <a:xfrm rot="16200000" flipH="1">
            <a:off x="2743200" y="2657475"/>
            <a:ext cx="762000" cy="1371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72799"/>
              </p:ext>
            </p:extLst>
          </p:nvPr>
        </p:nvGraphicFramePr>
        <p:xfrm>
          <a:off x="6210300" y="1143000"/>
          <a:ext cx="19827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AND Gate 1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c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 d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f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c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,d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f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c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,d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f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c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,d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f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76404"/>
              </p:ext>
            </p:extLst>
          </p:nvPr>
        </p:nvGraphicFramePr>
        <p:xfrm>
          <a:off x="379413" y="3157538"/>
          <a:ext cx="198271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 Gate 2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 f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,f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,f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,f</a:t>
                      </a:r>
                      <a:r>
                        <a:rPr lang="en-US" sz="2000" i="1" baseline="-36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/>
                          <a:cs typeface="Palatino Linotype"/>
                        </a:rPr>
                        <a:t>g</a:t>
                      </a:r>
                      <a:r>
                        <a:rPr lang="en-US" sz="2400" i="1" baseline="-25000" dirty="0" smtClean="0">
                          <a:latin typeface="Palatino Linotype"/>
                          <a:cs typeface="Palatino Linotype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/>
                          <a:cs typeface="Palatino Linotype"/>
                        </a:rPr>
                        <a:t>)</a:t>
                      </a:r>
                      <a:endParaRPr lang="en-US" sz="2400" i="0" baseline="-25000" dirty="0" smtClean="0">
                        <a:latin typeface="Palatino Linotype"/>
                        <a:cs typeface="Palatino Linotype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73" name="TextBox 28"/>
          <p:cNvSpPr txBox="1">
            <a:spLocks noChangeArrowheads="1"/>
          </p:cNvSpPr>
          <p:nvPr/>
        </p:nvSpPr>
        <p:spPr bwMode="auto">
          <a:xfrm>
            <a:off x="3597275" y="5008563"/>
            <a:ext cx="43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849" y="6270625"/>
            <a:ext cx="201103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[Yao, </a:t>
            </a:r>
            <a:r>
              <a:rPr lang="en-US" sz="2400" i="1" dirty="0" smtClean="0">
                <a:latin typeface="Calibri"/>
                <a:cs typeface="Calibri"/>
              </a:rPr>
              <a:t>FOCS’86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6381" y="4644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410200" y="3962400"/>
            <a:ext cx="3124200" cy="1447800"/>
          </a:xfrm>
          <a:prstGeom prst="ellipse">
            <a:avLst/>
          </a:prstGeom>
          <a:ln w="28575" cmpd="sng">
            <a:solidFill>
              <a:schemeClr val="tx1"/>
            </a:solidFill>
          </a:ln>
          <a:effectLst>
            <a:outerShdw blurRad="412750" dist="279400" dir="2700000" algn="tl" rotWithShape="0">
              <a:srgbClr val="000000">
                <a:alpha val="52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182880" rtlCol="0" anchor="ctr"/>
          <a:lstStyle/>
          <a:p>
            <a:pPr algn="ctr"/>
            <a:r>
              <a:rPr lang="en-US" sz="8000" b="1" i="1" dirty="0">
                <a:solidFill>
                  <a:schemeClr val="accent2"/>
                </a:solidFill>
                <a:latin typeface="Times New Roman"/>
                <a:cs typeface="Times New Roman"/>
              </a:rPr>
              <a:t>O</a:t>
            </a:r>
            <a:r>
              <a:rPr lang="en-US" sz="8000" dirty="0">
                <a:solidFill>
                  <a:schemeClr val="accent2"/>
                </a:solidFill>
                <a:latin typeface="Times New Roman"/>
                <a:cs typeface="Times New Roman"/>
              </a:rPr>
              <a:t>(</a:t>
            </a:r>
            <a:r>
              <a:rPr lang="en-US" sz="8000" i="1" dirty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sz="8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)</a:t>
            </a:r>
            <a:endParaRPr lang="en-US" sz="80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352800"/>
            <a:ext cx="30777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100000000000</a:t>
            </a:r>
            <a:endParaRPr lang="en-US" sz="4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364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7037E-6 L -0.00156 0.1439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838200" y="1905000"/>
            <a:ext cx="7162800" cy="4191000"/>
          </a:xfrm>
          <a:prstGeom prst="ellipse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Intrusion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94" y="1473200"/>
            <a:ext cx="1524000" cy="1016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971800"/>
            <a:ext cx="1549830" cy="609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003800"/>
            <a:ext cx="1143000" cy="1143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905000"/>
            <a:ext cx="1219200" cy="55270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5638800"/>
            <a:ext cx="876637" cy="9906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5334000"/>
            <a:ext cx="1457452" cy="7239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732" y="3581400"/>
            <a:ext cx="1635512" cy="3048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667000" y="3124200"/>
            <a:ext cx="3657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Detect </a:t>
            </a:r>
            <a:r>
              <a:rPr lang="en-US" sz="3200" dirty="0"/>
              <a:t>suspicious </a:t>
            </a:r>
            <a:r>
              <a:rPr lang="en-US" sz="3200" dirty="0" smtClean="0"/>
              <a:t>traffic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31425" y="2295799"/>
            <a:ext cx="5195284" cy="3180056"/>
            <a:chOff x="1931425" y="2295799"/>
            <a:chExt cx="5195284" cy="3180056"/>
          </a:xfrm>
        </p:grpSpPr>
        <p:sp>
          <p:nvSpPr>
            <p:cNvPr id="16" name="Right Arrow 15"/>
            <p:cNvSpPr/>
            <p:nvPr/>
          </p:nvSpPr>
          <p:spPr>
            <a:xfrm rot="19206841">
              <a:off x="2462044" y="4845342"/>
              <a:ext cx="748280" cy="367716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42000">
                  <a:schemeClr val="accent1">
                    <a:shade val="93000"/>
                    <a:satMod val="13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5993502">
              <a:off x="4110600" y="4957873"/>
              <a:ext cx="664711" cy="371254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42000">
                  <a:schemeClr val="accent1">
                    <a:shade val="93000"/>
                    <a:satMod val="13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3938372">
              <a:off x="6197489" y="4729273"/>
              <a:ext cx="664711" cy="371254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42000">
                  <a:schemeClr val="accent1">
                    <a:shade val="93000"/>
                    <a:satMod val="13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10136115">
              <a:off x="6461998" y="3607011"/>
              <a:ext cx="664711" cy="371254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42000">
                  <a:schemeClr val="accent1">
                    <a:shade val="93000"/>
                    <a:satMod val="13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7753646">
              <a:off x="5592047" y="2574935"/>
              <a:ext cx="664711" cy="371254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42000">
                  <a:schemeClr val="accent1">
                    <a:shade val="93000"/>
                    <a:satMod val="13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3868410">
              <a:off x="3121440" y="2442528"/>
              <a:ext cx="664711" cy="371254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42000">
                  <a:schemeClr val="accent1">
                    <a:shade val="93000"/>
                    <a:satMod val="13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579282">
              <a:off x="1931425" y="3329711"/>
              <a:ext cx="664711" cy="371254"/>
            </a:xfrm>
            <a:prstGeom prst="rightArrow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42000">
                  <a:schemeClr val="accent1">
                    <a:shade val="93000"/>
                    <a:satMod val="13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08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3124200"/>
            <a:ext cx="762000" cy="859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5257800"/>
            <a:ext cx="762000" cy="8592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1371600"/>
            <a:ext cx="762000" cy="8592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400" y="5562600"/>
            <a:ext cx="762000" cy="859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5029200"/>
            <a:ext cx="762000" cy="8592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3200400"/>
            <a:ext cx="762000" cy="8592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1752600"/>
            <a:ext cx="762000" cy="8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08333 0.23333 " pathEditMode="relative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6.66667E-6 L 0.275 0.03333 " pathEditMode="relative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556E-17 -6.66667E-6 L 0.18333 -0.23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1.11111E-6 L 0.00833 -0.240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-3.33333E-6 L -0.15 -0.18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92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24166 0.026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44444E-6 L -0.125 0.193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03333 L 1.38778E-17 -6.66667E-6 " pathEditMode="relative" ptsTypes="AA">
                                      <p:cBhvr>
                                        <p:cTn id="7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23333 L 3.33333E-6 3.33333E-6 " pathEditMode="relative" ptsTypes="AA">
                                      <p:cBhvr>
                                        <p:cTn id="8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19305 L 3.33333E-6 0.00416 " pathEditMode="relative" ptsTypes="AA">
                                      <p:cBhvr>
                                        <p:cTn id="8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6 0.02639 L -3.33333E-6 0.00416 " pathEditMode="relative" ptsTypes="AA">
                                      <p:cBhvr>
                                        <p:cTn id="8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18472 L -0.00833 -0.00694 " pathEditMode="relative" ptsTypes="AA">
                                      <p:cBhvr>
                                        <p:cTn id="8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24028 L 0 -0.00694 " pathEditMode="relative" ptsTypes="AA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-0.23334 L 0.00833 -0.01112 " pathEditMode="relative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XOR can be free</a:t>
            </a:r>
          </a:p>
          <a:p>
            <a:endParaRPr lang="en-US" dirty="0"/>
          </a:p>
          <a:p>
            <a:r>
              <a:rPr lang="en-US" dirty="0" smtClean="0"/>
              <a:t>OT can be extended</a:t>
            </a:r>
          </a:p>
          <a:p>
            <a:endParaRPr lang="en-US" dirty="0"/>
          </a:p>
          <a:p>
            <a:r>
              <a:rPr lang="en-US" dirty="0" smtClean="0"/>
              <a:t>Two rows per gate is enough </a:t>
            </a:r>
          </a:p>
          <a:p>
            <a:pPr lvl="1"/>
            <a:r>
              <a:rPr lang="en-US" dirty="0" smtClean="0"/>
              <a:t>Using Half-Gates garbling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(next lecture by Dave)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49097" y="5638800"/>
            <a:ext cx="6937879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Inexpensive local computation only;</a:t>
            </a:r>
          </a:p>
          <a:p>
            <a:pPr algn="ctr"/>
            <a:r>
              <a:rPr lang="en-US" sz="2800" dirty="0" smtClean="0"/>
              <a:t>No encryption, No communication overhead.</a:t>
            </a:r>
            <a:endParaRPr lang="en-US" sz="2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 can be (almost) Free</a:t>
            </a: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429000" y="1396424"/>
            <a:ext cx="2133600" cy="584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Palatino Linotype" pitchFamily="18" charset="0"/>
              </a:rPr>
              <a:t>R</a:t>
            </a:r>
            <a:r>
              <a:rPr lang="uk-UA" sz="3200" dirty="0">
                <a:solidFill>
                  <a:srgbClr val="000000"/>
                </a:solidFill>
                <a:latin typeface="Palatino Linotype" pitchFamily="18" charset="0"/>
              </a:rPr>
              <a:t>←{0,1</a:t>
            </a:r>
            <a:r>
              <a:rPr lang="uk-UA" sz="3200" dirty="0" smtClean="0">
                <a:solidFill>
                  <a:srgbClr val="000000"/>
                </a:solidFill>
                <a:latin typeface="Palatino Linotype" pitchFamily="18" charset="0"/>
              </a:rPr>
              <a:t>}</a:t>
            </a:r>
            <a:r>
              <a:rPr lang="en-US" sz="3200" baseline="30000" dirty="0" smtClean="0">
                <a:solidFill>
                  <a:srgbClr val="000000"/>
                </a:solidFill>
                <a:latin typeface="Palatino Linotype" pitchFamily="18" charset="0"/>
              </a:rPr>
              <a:t>n</a:t>
            </a:r>
            <a:endParaRPr lang="en-US" sz="3200" baseline="30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86400" y="3072824"/>
            <a:ext cx="1676400" cy="1630362"/>
            <a:chOff x="5486400" y="3072824"/>
            <a:chExt cx="1676400" cy="1630362"/>
          </a:xfrm>
        </p:grpSpPr>
        <p:sp>
          <p:nvSpPr>
            <p:cNvPr id="5" name="Rounded Rectangle 4"/>
            <p:cNvSpPr/>
            <p:nvPr/>
          </p:nvSpPr>
          <p:spPr>
            <a:xfrm>
              <a:off x="5486400" y="3407786"/>
              <a:ext cx="1676400" cy="914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/>
                <a:t>XOR</a:t>
              </a:r>
              <a:endParaRPr lang="en-US" sz="32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>
              <a:off x="5745163" y="3225224"/>
              <a:ext cx="314325" cy="952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>
              <a:off x="6324600" y="4322186"/>
              <a:ext cx="0" cy="3810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6477000" y="3248460"/>
              <a:ext cx="314325" cy="952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648200" y="2006024"/>
            <a:ext cx="4343400" cy="3455552"/>
            <a:chOff x="4648200" y="2006024"/>
            <a:chExt cx="4343400" cy="3455552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648200" y="2006024"/>
              <a:ext cx="609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4648200" y="2463224"/>
              <a:ext cx="1752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 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= 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b="1" dirty="0" smtClean="0">
                  <a:solidFill>
                    <a:srgbClr val="000000"/>
                  </a:solidFill>
                  <a:latin typeface="Palatino Linotype" pitchFamily="18" charset="0"/>
                </a:rPr>
                <a:t>R</a:t>
              </a:r>
              <a:endParaRPr lang="en-US" sz="3200" b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705600" y="2079625"/>
              <a:ext cx="609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6705600" y="2536825"/>
              <a:ext cx="1752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 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= 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b="1" dirty="0" smtClean="0">
                  <a:solidFill>
                    <a:srgbClr val="000000"/>
                  </a:solidFill>
                  <a:latin typeface="Palatino Linotype" pitchFamily="18" charset="0"/>
                </a:rPr>
                <a:t>R</a:t>
              </a:r>
              <a:endParaRPr lang="en-US" sz="3200" b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477000" y="4343400"/>
              <a:ext cx="1752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c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= 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6477000" y="4876800"/>
              <a:ext cx="2514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c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= 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b="1" dirty="0" smtClean="0">
                  <a:solidFill>
                    <a:srgbClr val="000000"/>
                  </a:solidFill>
                  <a:latin typeface="Palatino Linotype" pitchFamily="18" charset="0"/>
                </a:rPr>
                <a:t>R</a:t>
              </a:r>
              <a:endParaRPr lang="en-US" sz="3200" b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19200" y="3048000"/>
            <a:ext cx="1676400" cy="1630362"/>
            <a:chOff x="1219200" y="3048000"/>
            <a:chExt cx="1676400" cy="1630362"/>
          </a:xfrm>
        </p:grpSpPr>
        <p:sp>
          <p:nvSpPr>
            <p:cNvPr id="16" name="Rounded Rectangle 15"/>
            <p:cNvSpPr/>
            <p:nvPr/>
          </p:nvSpPr>
          <p:spPr>
            <a:xfrm>
              <a:off x="1219200" y="3382962"/>
              <a:ext cx="1676400" cy="914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/>
                <a:t>AND</a:t>
              </a:r>
              <a:endParaRPr lang="en-US" sz="32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1477963" y="3200400"/>
              <a:ext cx="314325" cy="952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2"/>
            </p:cNvCxnSpPr>
            <p:nvPr/>
          </p:nvCxnSpPr>
          <p:spPr>
            <a:xfrm>
              <a:off x="2057400" y="4297362"/>
              <a:ext cx="0" cy="3810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2209800" y="3223636"/>
              <a:ext cx="314325" cy="952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1000" y="1981200"/>
            <a:ext cx="4267200" cy="3480376"/>
            <a:chOff x="381000" y="1981200"/>
            <a:chExt cx="4267200" cy="3480376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381000" y="1981200"/>
              <a:ext cx="609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381000" y="2438400"/>
              <a:ext cx="1752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 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= a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b="1" dirty="0" smtClean="0">
                  <a:solidFill>
                    <a:srgbClr val="000000"/>
                  </a:solidFill>
                  <a:latin typeface="Palatino Linotype" pitchFamily="18" charset="0"/>
                </a:rPr>
                <a:t>R</a:t>
              </a:r>
              <a:endParaRPr lang="en-US" sz="3200" b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2438400" y="2054801"/>
              <a:ext cx="609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2438400" y="2512001"/>
              <a:ext cx="1752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 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= b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b="1" dirty="0" smtClean="0">
                  <a:solidFill>
                    <a:srgbClr val="000000"/>
                  </a:solidFill>
                  <a:latin typeface="Palatino Linotype" pitchFamily="18" charset="0"/>
                </a:rPr>
                <a:t>R</a:t>
              </a:r>
              <a:endParaRPr lang="en-US" sz="3200" b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133600" y="4343400"/>
              <a:ext cx="8382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c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133600" y="4876800"/>
              <a:ext cx="2514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c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</a:t>
              </a:r>
              <a:r>
                <a:rPr lang="en-US" sz="3200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= </a:t>
              </a:r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c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r>
                <a:rPr lang="en-US" sz="3200" dirty="0" smtClean="0">
                  <a:solidFill>
                    <a:srgbClr val="000000"/>
                  </a:solidFill>
                  <a:latin typeface="Palatino Linotype" pitchFamily="18" charset="0"/>
                </a:rPr>
                <a:t>⊕</a:t>
              </a:r>
              <a:r>
                <a:rPr lang="en-US" sz="3200" b="1" dirty="0" smtClean="0">
                  <a:solidFill>
                    <a:srgbClr val="000000"/>
                  </a:solidFill>
                  <a:latin typeface="Palatino Linotype" pitchFamily="18" charset="0"/>
                </a:rPr>
                <a:t>R</a:t>
              </a:r>
              <a:endParaRPr lang="en-US" sz="3200" b="1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2556934"/>
            <a:ext cx="3352800" cy="2929466"/>
            <a:chOff x="838200" y="2556934"/>
            <a:chExt cx="3352800" cy="2929466"/>
          </a:xfrm>
        </p:grpSpPr>
        <p:sp>
          <p:nvSpPr>
            <p:cNvPr id="8" name="Rectangle 7"/>
            <p:cNvSpPr/>
            <p:nvPr/>
          </p:nvSpPr>
          <p:spPr>
            <a:xfrm>
              <a:off x="838200" y="2556934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95600" y="26670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90800" y="50292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6934200" y="4495800"/>
            <a:ext cx="1567434" cy="457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4200" y="5029200"/>
            <a:ext cx="1751838" cy="457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OT can be Extended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3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876800" y="2436776"/>
            <a:ext cx="3771900" cy="116955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Oblivious Transfer</a:t>
            </a:r>
          </a:p>
          <a:p>
            <a:pPr algn="ctr">
              <a:spcBef>
                <a:spcPct val="50000"/>
              </a:spcBef>
            </a:pPr>
            <a:endParaRPr lang="en-US" sz="28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Goal, Different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4571" y="2438400"/>
            <a:ext cx="3429000" cy="116955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Symmetric 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Encryption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(PRG, Hash)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0" y="2829580"/>
            <a:ext cx="3657600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Asymmetric encryption</a:t>
            </a:r>
            <a:endParaRPr lang="en-US" sz="2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Oval 53"/>
          <p:cNvSpPr>
            <a:spLocks noChangeArrowheads="1"/>
          </p:cNvSpPr>
          <p:nvPr/>
        </p:nvSpPr>
        <p:spPr bwMode="auto">
          <a:xfrm>
            <a:off x="2059971" y="1600200"/>
            <a:ext cx="609600" cy="6254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400"/>
          </a:p>
        </p:txBody>
      </p:sp>
      <p:sp>
        <p:nvSpPr>
          <p:cNvPr id="9" name="Freeform 54"/>
          <p:cNvSpPr>
            <a:spLocks/>
          </p:cNvSpPr>
          <p:nvPr/>
        </p:nvSpPr>
        <p:spPr bwMode="auto">
          <a:xfrm>
            <a:off x="6248401" y="1600200"/>
            <a:ext cx="685800" cy="685799"/>
          </a:xfrm>
          <a:custGeom>
            <a:avLst/>
            <a:gdLst>
              <a:gd name="T0" fmla="*/ 425 w 569"/>
              <a:gd name="T1" fmla="*/ 108 h 468"/>
              <a:gd name="T2" fmla="*/ 329 w 569"/>
              <a:gd name="T3" fmla="*/ 72 h 468"/>
              <a:gd name="T4" fmla="*/ 227 w 569"/>
              <a:gd name="T5" fmla="*/ 0 h 468"/>
              <a:gd name="T6" fmla="*/ 155 w 569"/>
              <a:gd name="T7" fmla="*/ 78 h 468"/>
              <a:gd name="T8" fmla="*/ 47 w 569"/>
              <a:gd name="T9" fmla="*/ 108 h 468"/>
              <a:gd name="T10" fmla="*/ 5 w 569"/>
              <a:gd name="T11" fmla="*/ 144 h 468"/>
              <a:gd name="T12" fmla="*/ 11 w 569"/>
              <a:gd name="T13" fmla="*/ 186 h 468"/>
              <a:gd name="T14" fmla="*/ 83 w 569"/>
              <a:gd name="T15" fmla="*/ 210 h 468"/>
              <a:gd name="T16" fmla="*/ 89 w 569"/>
              <a:gd name="T17" fmla="*/ 246 h 468"/>
              <a:gd name="T18" fmla="*/ 35 w 569"/>
              <a:gd name="T19" fmla="*/ 270 h 468"/>
              <a:gd name="T20" fmla="*/ 17 w 569"/>
              <a:gd name="T21" fmla="*/ 330 h 468"/>
              <a:gd name="T22" fmla="*/ 71 w 569"/>
              <a:gd name="T23" fmla="*/ 354 h 468"/>
              <a:gd name="T24" fmla="*/ 155 w 569"/>
              <a:gd name="T25" fmla="*/ 348 h 468"/>
              <a:gd name="T26" fmla="*/ 197 w 569"/>
              <a:gd name="T27" fmla="*/ 438 h 468"/>
              <a:gd name="T28" fmla="*/ 251 w 569"/>
              <a:gd name="T29" fmla="*/ 462 h 468"/>
              <a:gd name="T30" fmla="*/ 347 w 569"/>
              <a:gd name="T31" fmla="*/ 432 h 468"/>
              <a:gd name="T32" fmla="*/ 353 w 569"/>
              <a:gd name="T33" fmla="*/ 390 h 468"/>
              <a:gd name="T34" fmla="*/ 395 w 569"/>
              <a:gd name="T35" fmla="*/ 384 h 468"/>
              <a:gd name="T36" fmla="*/ 485 w 569"/>
              <a:gd name="T37" fmla="*/ 408 h 468"/>
              <a:gd name="T38" fmla="*/ 515 w 569"/>
              <a:gd name="T39" fmla="*/ 402 h 468"/>
              <a:gd name="T40" fmla="*/ 551 w 569"/>
              <a:gd name="T41" fmla="*/ 390 h 468"/>
              <a:gd name="T42" fmla="*/ 545 w 569"/>
              <a:gd name="T43" fmla="*/ 300 h 468"/>
              <a:gd name="T44" fmla="*/ 521 w 569"/>
              <a:gd name="T45" fmla="*/ 264 h 468"/>
              <a:gd name="T46" fmla="*/ 527 w 569"/>
              <a:gd name="T47" fmla="*/ 228 h 468"/>
              <a:gd name="T48" fmla="*/ 545 w 569"/>
              <a:gd name="T49" fmla="*/ 216 h 468"/>
              <a:gd name="T50" fmla="*/ 557 w 569"/>
              <a:gd name="T51" fmla="*/ 198 h 468"/>
              <a:gd name="T52" fmla="*/ 569 w 569"/>
              <a:gd name="T53" fmla="*/ 162 h 468"/>
              <a:gd name="T54" fmla="*/ 533 w 569"/>
              <a:gd name="T55" fmla="*/ 96 h 468"/>
              <a:gd name="T56" fmla="*/ 425 w 569"/>
              <a:gd name="T57" fmla="*/ 10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69" h="468">
                <a:moveTo>
                  <a:pt x="425" y="108"/>
                </a:moveTo>
                <a:cubicBezTo>
                  <a:pt x="361" y="119"/>
                  <a:pt x="369" y="112"/>
                  <a:pt x="329" y="72"/>
                </a:cubicBezTo>
                <a:cubicBezTo>
                  <a:pt x="307" y="6"/>
                  <a:pt x="291" y="13"/>
                  <a:pt x="227" y="0"/>
                </a:cubicBezTo>
                <a:cubicBezTo>
                  <a:pt x="107" y="12"/>
                  <a:pt x="195" y="3"/>
                  <a:pt x="155" y="78"/>
                </a:cubicBezTo>
                <a:cubicBezTo>
                  <a:pt x="137" y="112"/>
                  <a:pt x="71" y="106"/>
                  <a:pt x="47" y="108"/>
                </a:cubicBezTo>
                <a:cubicBezTo>
                  <a:pt x="26" y="122"/>
                  <a:pt x="13" y="119"/>
                  <a:pt x="5" y="144"/>
                </a:cubicBezTo>
                <a:cubicBezTo>
                  <a:pt x="7" y="158"/>
                  <a:pt x="5" y="173"/>
                  <a:pt x="11" y="186"/>
                </a:cubicBezTo>
                <a:cubicBezTo>
                  <a:pt x="20" y="207"/>
                  <a:pt x="64" y="204"/>
                  <a:pt x="83" y="210"/>
                </a:cubicBezTo>
                <a:cubicBezTo>
                  <a:pt x="93" y="224"/>
                  <a:pt x="103" y="229"/>
                  <a:pt x="89" y="246"/>
                </a:cubicBezTo>
                <a:cubicBezTo>
                  <a:pt x="77" y="261"/>
                  <a:pt x="35" y="270"/>
                  <a:pt x="35" y="270"/>
                </a:cubicBezTo>
                <a:cubicBezTo>
                  <a:pt x="20" y="292"/>
                  <a:pt x="0" y="304"/>
                  <a:pt x="17" y="330"/>
                </a:cubicBezTo>
                <a:cubicBezTo>
                  <a:pt x="28" y="346"/>
                  <a:pt x="71" y="354"/>
                  <a:pt x="71" y="354"/>
                </a:cubicBezTo>
                <a:cubicBezTo>
                  <a:pt x="99" y="350"/>
                  <a:pt x="128" y="339"/>
                  <a:pt x="155" y="348"/>
                </a:cubicBezTo>
                <a:cubicBezTo>
                  <a:pt x="172" y="373"/>
                  <a:pt x="172" y="418"/>
                  <a:pt x="197" y="438"/>
                </a:cubicBezTo>
                <a:cubicBezTo>
                  <a:pt x="209" y="448"/>
                  <a:pt x="236" y="457"/>
                  <a:pt x="251" y="462"/>
                </a:cubicBezTo>
                <a:cubicBezTo>
                  <a:pt x="298" y="458"/>
                  <a:pt x="323" y="468"/>
                  <a:pt x="347" y="432"/>
                </a:cubicBezTo>
                <a:cubicBezTo>
                  <a:pt x="349" y="418"/>
                  <a:pt x="347" y="403"/>
                  <a:pt x="353" y="390"/>
                </a:cubicBezTo>
                <a:cubicBezTo>
                  <a:pt x="362" y="370"/>
                  <a:pt x="382" y="380"/>
                  <a:pt x="395" y="384"/>
                </a:cubicBezTo>
                <a:cubicBezTo>
                  <a:pt x="428" y="394"/>
                  <a:pt x="451" y="402"/>
                  <a:pt x="485" y="408"/>
                </a:cubicBezTo>
                <a:cubicBezTo>
                  <a:pt x="495" y="406"/>
                  <a:pt x="505" y="405"/>
                  <a:pt x="515" y="402"/>
                </a:cubicBezTo>
                <a:cubicBezTo>
                  <a:pt x="527" y="399"/>
                  <a:pt x="551" y="390"/>
                  <a:pt x="551" y="390"/>
                </a:cubicBezTo>
                <a:cubicBezTo>
                  <a:pt x="558" y="361"/>
                  <a:pt x="560" y="328"/>
                  <a:pt x="545" y="300"/>
                </a:cubicBezTo>
                <a:cubicBezTo>
                  <a:pt x="538" y="287"/>
                  <a:pt x="521" y="264"/>
                  <a:pt x="521" y="264"/>
                </a:cubicBezTo>
                <a:cubicBezTo>
                  <a:pt x="523" y="252"/>
                  <a:pt x="522" y="239"/>
                  <a:pt x="527" y="228"/>
                </a:cubicBezTo>
                <a:cubicBezTo>
                  <a:pt x="530" y="222"/>
                  <a:pt x="540" y="221"/>
                  <a:pt x="545" y="216"/>
                </a:cubicBezTo>
                <a:cubicBezTo>
                  <a:pt x="550" y="211"/>
                  <a:pt x="554" y="205"/>
                  <a:pt x="557" y="198"/>
                </a:cubicBezTo>
                <a:cubicBezTo>
                  <a:pt x="562" y="186"/>
                  <a:pt x="569" y="162"/>
                  <a:pt x="569" y="162"/>
                </a:cubicBezTo>
                <a:cubicBezTo>
                  <a:pt x="563" y="126"/>
                  <a:pt x="562" y="116"/>
                  <a:pt x="533" y="96"/>
                </a:cubicBezTo>
                <a:cubicBezTo>
                  <a:pt x="515" y="99"/>
                  <a:pt x="439" y="122"/>
                  <a:pt x="425" y="10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533400" y="4038600"/>
            <a:ext cx="4114800" cy="14465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cs typeface="Calibri"/>
              </a:rPr>
              <a:t>Very </a:t>
            </a:r>
            <a:r>
              <a:rPr lang="en-US" sz="3200" dirty="0">
                <a:solidFill>
                  <a:srgbClr val="008000"/>
                </a:solidFill>
                <a:cs typeface="Calibri"/>
              </a:rPr>
              <a:t>cheap</a:t>
            </a:r>
            <a:r>
              <a:rPr lang="en-US" sz="3200" dirty="0">
                <a:cs typeface="Calibri"/>
              </a:rPr>
              <a:t> in </a:t>
            </a:r>
            <a:r>
              <a:rPr lang="en-US" sz="3200" dirty="0" smtClean="0">
                <a:cs typeface="Calibri"/>
              </a:rPr>
              <a:t>practice </a:t>
            </a:r>
            <a:r>
              <a:rPr lang="en-US" sz="2800" dirty="0" smtClean="0">
                <a:cs typeface="Calibri"/>
              </a:rPr>
              <a:t>(</a:t>
            </a:r>
            <a:r>
              <a:rPr lang="en-US" sz="2800" dirty="0" smtClean="0">
                <a:solidFill>
                  <a:srgbClr val="008000"/>
                </a:solidFill>
                <a:latin typeface="Calibri"/>
                <a:cs typeface="Calibri"/>
              </a:rPr>
              <a:t>Easy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 implement </a:t>
            </a:r>
            <a:r>
              <a:rPr lang="en-US" sz="2800" dirty="0" smtClean="0">
                <a:latin typeface="Calibri"/>
                <a:cs typeface="Calibri"/>
              </a:rPr>
              <a:t>heuristically)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4805363" y="4022725"/>
            <a:ext cx="4110037" cy="150810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8000"/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Orders of magnitude more </a:t>
            </a:r>
            <a:r>
              <a:rPr lang="en-US" dirty="0" smtClean="0">
                <a:solidFill>
                  <a:srgbClr val="C0504D"/>
                </a:solidFill>
              </a:rPr>
              <a:t>expensive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accent2"/>
                </a:solidFill>
              </a:rPr>
              <a:t>Hard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to implement </a:t>
            </a:r>
            <a:r>
              <a:rPr lang="en-US" sz="2800" dirty="0" smtClean="0">
                <a:solidFill>
                  <a:schemeClr val="tx1"/>
                </a:solidFill>
              </a:rPr>
              <a:t>heuristically)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14334" y="1524000"/>
            <a:ext cx="0" cy="51054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24600" y="2625804"/>
            <a:ext cx="5603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Palatino"/>
                <a:cs typeface="Palatino"/>
              </a:rPr>
              <a:t>?</a:t>
            </a:r>
            <a:endParaRPr lang="en-US" sz="6600" b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89057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 uiExpand="1" build="p"/>
      <p:bldP spid="11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Expensive Primitives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321" name="Group 320"/>
          <p:cNvGrpSpPr/>
          <p:nvPr/>
        </p:nvGrpSpPr>
        <p:grpSpPr>
          <a:xfrm>
            <a:off x="381000" y="1357489"/>
            <a:ext cx="8382000" cy="2514600"/>
            <a:chOff x="381000" y="1357489"/>
            <a:chExt cx="8382000" cy="2514600"/>
          </a:xfrm>
        </p:grpSpPr>
        <p:sp>
          <p:nvSpPr>
            <p:cNvPr id="318" name="Rectangle 317"/>
            <p:cNvSpPr/>
            <p:nvPr/>
          </p:nvSpPr>
          <p:spPr>
            <a:xfrm>
              <a:off x="381000" y="1357489"/>
              <a:ext cx="8382000" cy="2514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6130925" y="1871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720725" y="1581150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62"/>
            <p:cNvSpPr txBox="1">
              <a:spLocks noChangeArrowheads="1"/>
            </p:cNvSpPr>
            <p:nvPr/>
          </p:nvSpPr>
          <p:spPr bwMode="auto">
            <a:xfrm>
              <a:off x="5445125" y="2024063"/>
              <a:ext cx="4699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chemeClr val="tx2"/>
                  </a:solidFill>
                  <a:sym typeface="Symbol" charset="0"/>
                </a:rPr>
                <a:t>+</a:t>
              </a:r>
            </a:p>
          </p:txBody>
        </p:sp>
        <p:sp>
          <p:nvSpPr>
            <p:cNvPr id="9" name="Text Box 103"/>
            <p:cNvSpPr txBox="1">
              <a:spLocks noChangeArrowheads="1"/>
            </p:cNvSpPr>
            <p:nvPr/>
          </p:nvSpPr>
          <p:spPr bwMode="auto">
            <a:xfrm>
              <a:off x="727075" y="1566863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m</a:t>
              </a:r>
              <a:r>
                <a:rPr lang="en-US" sz="1600" baseline="-25000"/>
                <a:t>1</a:t>
              </a:r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1228725" y="1595438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5"/>
            <p:cNvSpPr txBox="1">
              <a:spLocks noChangeArrowheads="1"/>
            </p:cNvSpPr>
            <p:nvPr/>
          </p:nvSpPr>
          <p:spPr bwMode="auto">
            <a:xfrm>
              <a:off x="1235075" y="1581150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m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1736725" y="1609725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8"/>
            <p:cNvSpPr>
              <a:spLocks/>
            </p:cNvSpPr>
            <p:nvPr/>
          </p:nvSpPr>
          <p:spPr bwMode="auto">
            <a:xfrm>
              <a:off x="2244725" y="1624013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0"/>
            <p:cNvSpPr>
              <a:spLocks/>
            </p:cNvSpPr>
            <p:nvPr/>
          </p:nvSpPr>
          <p:spPr bwMode="auto">
            <a:xfrm>
              <a:off x="2752725" y="1638300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2"/>
            <p:cNvSpPr>
              <a:spLocks/>
            </p:cNvSpPr>
            <p:nvPr/>
          </p:nvSpPr>
          <p:spPr bwMode="auto">
            <a:xfrm>
              <a:off x="720725" y="2057400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4"/>
            <p:cNvSpPr>
              <a:spLocks/>
            </p:cNvSpPr>
            <p:nvPr/>
          </p:nvSpPr>
          <p:spPr bwMode="auto">
            <a:xfrm>
              <a:off x="1228725" y="2071688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6"/>
            <p:cNvSpPr>
              <a:spLocks/>
            </p:cNvSpPr>
            <p:nvPr/>
          </p:nvSpPr>
          <p:spPr bwMode="auto">
            <a:xfrm>
              <a:off x="1736725" y="2085975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8"/>
            <p:cNvSpPr>
              <a:spLocks/>
            </p:cNvSpPr>
            <p:nvPr/>
          </p:nvSpPr>
          <p:spPr bwMode="auto">
            <a:xfrm>
              <a:off x="2244725" y="2100263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0"/>
            <p:cNvSpPr>
              <a:spLocks/>
            </p:cNvSpPr>
            <p:nvPr/>
          </p:nvSpPr>
          <p:spPr bwMode="auto">
            <a:xfrm>
              <a:off x="2752725" y="2114550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2"/>
            <p:cNvSpPr>
              <a:spLocks/>
            </p:cNvSpPr>
            <p:nvPr/>
          </p:nvSpPr>
          <p:spPr bwMode="auto">
            <a:xfrm>
              <a:off x="720725" y="2533650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1228725" y="2547938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6"/>
            <p:cNvSpPr>
              <a:spLocks/>
            </p:cNvSpPr>
            <p:nvPr/>
          </p:nvSpPr>
          <p:spPr bwMode="auto">
            <a:xfrm>
              <a:off x="1736725" y="2562225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8"/>
            <p:cNvSpPr>
              <a:spLocks/>
            </p:cNvSpPr>
            <p:nvPr/>
          </p:nvSpPr>
          <p:spPr bwMode="auto">
            <a:xfrm>
              <a:off x="2244725" y="2576513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2752725" y="2590800"/>
              <a:ext cx="406400" cy="381000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31"/>
            <p:cNvSpPr txBox="1">
              <a:spLocks noChangeArrowheads="1"/>
            </p:cNvSpPr>
            <p:nvPr/>
          </p:nvSpPr>
          <p:spPr bwMode="auto">
            <a:xfrm>
              <a:off x="2759075" y="2576513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m</a:t>
              </a:r>
              <a:r>
                <a:rPr lang="en-US" sz="1600" i="1" baseline="-25000"/>
                <a:t>n</a:t>
              </a:r>
            </a:p>
          </p:txBody>
        </p:sp>
        <p:sp>
          <p:nvSpPr>
            <p:cNvPr id="26" name="Freeform 132"/>
            <p:cNvSpPr>
              <a:spLocks/>
            </p:cNvSpPr>
            <p:nvPr/>
          </p:nvSpPr>
          <p:spPr bwMode="auto">
            <a:xfrm>
              <a:off x="4419600" y="1906588"/>
              <a:ext cx="914400" cy="879475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147"/>
            <p:cNvSpPr>
              <a:spLocks noChangeArrowheads="1"/>
            </p:cNvSpPr>
            <p:nvPr/>
          </p:nvSpPr>
          <p:spPr bwMode="auto">
            <a:xfrm>
              <a:off x="6588125" y="1871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8"/>
            <p:cNvSpPr>
              <a:spLocks noChangeArrowheads="1"/>
            </p:cNvSpPr>
            <p:nvPr/>
          </p:nvSpPr>
          <p:spPr bwMode="auto">
            <a:xfrm>
              <a:off x="7045325" y="1871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49"/>
            <p:cNvSpPr>
              <a:spLocks noChangeArrowheads="1"/>
            </p:cNvSpPr>
            <p:nvPr/>
          </p:nvSpPr>
          <p:spPr bwMode="auto">
            <a:xfrm>
              <a:off x="7502525" y="1871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50"/>
            <p:cNvSpPr>
              <a:spLocks noChangeArrowheads="1"/>
            </p:cNvSpPr>
            <p:nvPr/>
          </p:nvSpPr>
          <p:spPr bwMode="auto">
            <a:xfrm>
              <a:off x="7959725" y="1871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51"/>
            <p:cNvSpPr>
              <a:spLocks noChangeArrowheads="1"/>
            </p:cNvSpPr>
            <p:nvPr/>
          </p:nvSpPr>
          <p:spPr bwMode="auto">
            <a:xfrm>
              <a:off x="6130925" y="2252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2"/>
            <p:cNvSpPr>
              <a:spLocks noChangeArrowheads="1"/>
            </p:cNvSpPr>
            <p:nvPr/>
          </p:nvSpPr>
          <p:spPr bwMode="auto">
            <a:xfrm>
              <a:off x="6588125" y="2252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53"/>
            <p:cNvSpPr>
              <a:spLocks noChangeArrowheads="1"/>
            </p:cNvSpPr>
            <p:nvPr/>
          </p:nvSpPr>
          <p:spPr bwMode="auto">
            <a:xfrm>
              <a:off x="7045325" y="2252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54"/>
            <p:cNvSpPr>
              <a:spLocks noChangeArrowheads="1"/>
            </p:cNvSpPr>
            <p:nvPr/>
          </p:nvSpPr>
          <p:spPr bwMode="auto">
            <a:xfrm>
              <a:off x="7502525" y="2252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55"/>
            <p:cNvSpPr>
              <a:spLocks noChangeArrowheads="1"/>
            </p:cNvSpPr>
            <p:nvPr/>
          </p:nvSpPr>
          <p:spPr bwMode="auto">
            <a:xfrm>
              <a:off x="7959725" y="2252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56"/>
            <p:cNvSpPr>
              <a:spLocks noChangeArrowheads="1"/>
            </p:cNvSpPr>
            <p:nvPr/>
          </p:nvSpPr>
          <p:spPr bwMode="auto">
            <a:xfrm>
              <a:off x="6130925" y="2633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57"/>
            <p:cNvSpPr>
              <a:spLocks noChangeArrowheads="1"/>
            </p:cNvSpPr>
            <p:nvPr/>
          </p:nvSpPr>
          <p:spPr bwMode="auto">
            <a:xfrm>
              <a:off x="6588125" y="2633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58"/>
            <p:cNvSpPr>
              <a:spLocks noChangeArrowheads="1"/>
            </p:cNvSpPr>
            <p:nvPr/>
          </p:nvSpPr>
          <p:spPr bwMode="auto">
            <a:xfrm>
              <a:off x="7045325" y="2633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59"/>
            <p:cNvSpPr>
              <a:spLocks noChangeArrowheads="1"/>
            </p:cNvSpPr>
            <p:nvPr/>
          </p:nvSpPr>
          <p:spPr bwMode="auto">
            <a:xfrm>
              <a:off x="7502525" y="2633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60"/>
            <p:cNvSpPr>
              <a:spLocks noChangeArrowheads="1"/>
            </p:cNvSpPr>
            <p:nvPr/>
          </p:nvSpPr>
          <p:spPr bwMode="auto">
            <a:xfrm>
              <a:off x="7959725" y="2633663"/>
              <a:ext cx="304800" cy="3048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162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88" y="2151063"/>
              <a:ext cx="468312" cy="46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64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688" y="1620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Box 168"/>
            <p:cNvSpPr txBox="1">
              <a:spLocks noChangeArrowheads="1"/>
            </p:cNvSpPr>
            <p:nvPr/>
          </p:nvSpPr>
          <p:spPr bwMode="auto">
            <a:xfrm>
              <a:off x="6102350" y="1825625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m</a:t>
              </a:r>
              <a:r>
                <a:rPr lang="en-US" sz="1600" baseline="-25000"/>
                <a:t>1</a:t>
              </a:r>
            </a:p>
          </p:txBody>
        </p:sp>
        <p:sp>
          <p:nvSpPr>
            <p:cNvPr id="44" name="Text Box 169"/>
            <p:cNvSpPr txBox="1">
              <a:spLocks noChangeArrowheads="1"/>
            </p:cNvSpPr>
            <p:nvPr/>
          </p:nvSpPr>
          <p:spPr bwMode="auto">
            <a:xfrm>
              <a:off x="6562725" y="1839913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m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45" name="Text Box 170"/>
            <p:cNvSpPr txBox="1">
              <a:spLocks noChangeArrowheads="1"/>
            </p:cNvSpPr>
            <p:nvPr/>
          </p:nvSpPr>
          <p:spPr bwMode="auto">
            <a:xfrm>
              <a:off x="7931150" y="2592388"/>
              <a:ext cx="4000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m</a:t>
              </a:r>
              <a:r>
                <a:rPr lang="en-US" sz="1600" i="1" baseline="-25000"/>
                <a:t>n</a:t>
              </a:r>
            </a:p>
          </p:txBody>
        </p:sp>
        <p:pic>
          <p:nvPicPr>
            <p:cNvPr id="46" name="Picture 175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888" y="1620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76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088" y="1620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77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288" y="1620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78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488" y="1620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79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325" y="2001838"/>
              <a:ext cx="325438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80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525" y="2001838"/>
              <a:ext cx="325438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81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2001838"/>
              <a:ext cx="325438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82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925" y="2001838"/>
              <a:ext cx="325438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83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125" y="2001838"/>
              <a:ext cx="325438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84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963" y="2382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85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163" y="2382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86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363" y="2382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7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563" y="2382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88" descr="key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2763" y="2382838"/>
              <a:ext cx="325437" cy="3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 Box 199"/>
            <p:cNvSpPr txBox="1">
              <a:spLocks noChangeArrowheads="1"/>
            </p:cNvSpPr>
            <p:nvPr/>
          </p:nvSpPr>
          <p:spPr bwMode="auto">
            <a:xfrm>
              <a:off x="3200400" y="1676400"/>
              <a:ext cx="1447800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2000" dirty="0" smtClean="0">
                  <a:latin typeface="Calibri"/>
                  <a:cs typeface="Calibri"/>
                </a:rPr>
                <a:t>black</a:t>
              </a:r>
              <a:r>
                <a:rPr lang="en-US" sz="2000" dirty="0">
                  <a:latin typeface="Calibri"/>
                  <a:cs typeface="Calibri"/>
                </a:rPr>
                <a:t>-box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05200" y="1912203"/>
              <a:ext cx="593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Calibri"/>
                  <a:cs typeface="Calibri"/>
                </a:rPr>
                <a:t>⇐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505200" y="3200400"/>
              <a:ext cx="1754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/>
                  <a:cs typeface="Calibri"/>
                </a:rPr>
                <a:t>Encryption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381000" y="4114800"/>
            <a:ext cx="8382000" cy="2514600"/>
            <a:chOff x="381000" y="4114800"/>
            <a:chExt cx="8382000" cy="2514600"/>
          </a:xfrm>
        </p:grpSpPr>
        <p:sp>
          <p:nvSpPr>
            <p:cNvPr id="319" name="Rectangle 318"/>
            <p:cNvSpPr/>
            <p:nvPr/>
          </p:nvSpPr>
          <p:spPr>
            <a:xfrm>
              <a:off x="381000" y="4114800"/>
              <a:ext cx="8382000" cy="2514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16"/>
            <p:cNvSpPr>
              <a:spLocks noChangeArrowheads="1"/>
            </p:cNvSpPr>
            <p:nvPr/>
          </p:nvSpPr>
          <p:spPr bwMode="auto">
            <a:xfrm>
              <a:off x="6248400" y="47307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117"/>
            <p:cNvSpPr txBox="1">
              <a:spLocks noChangeArrowheads="1"/>
            </p:cNvSpPr>
            <p:nvPr/>
          </p:nvSpPr>
          <p:spPr bwMode="auto">
            <a:xfrm>
              <a:off x="3581400" y="4572000"/>
              <a:ext cx="59343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>
                  <a:latin typeface="Calibri"/>
                  <a:cs typeface="Calibri"/>
                </a:rPr>
                <a:t>⇐</a:t>
              </a:r>
              <a:endParaRPr lang="en-US" sz="4000" dirty="0">
                <a:latin typeface="Calibri"/>
                <a:cs typeface="Calibri"/>
              </a:endParaRPr>
            </a:p>
          </p:txBody>
        </p:sp>
        <p:sp>
          <p:nvSpPr>
            <p:cNvPr id="191" name="Freeform 118"/>
            <p:cNvSpPr>
              <a:spLocks/>
            </p:cNvSpPr>
            <p:nvPr/>
          </p:nvSpPr>
          <p:spPr bwMode="auto">
            <a:xfrm>
              <a:off x="1447800" y="44259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19"/>
            <p:cNvSpPr>
              <a:spLocks/>
            </p:cNvSpPr>
            <p:nvPr/>
          </p:nvSpPr>
          <p:spPr bwMode="auto">
            <a:xfrm>
              <a:off x="1676400" y="46545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20"/>
            <p:cNvSpPr>
              <a:spLocks/>
            </p:cNvSpPr>
            <p:nvPr/>
          </p:nvSpPr>
          <p:spPr bwMode="auto">
            <a:xfrm>
              <a:off x="1752600" y="44259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21"/>
            <p:cNvSpPr>
              <a:spLocks/>
            </p:cNvSpPr>
            <p:nvPr/>
          </p:nvSpPr>
          <p:spPr bwMode="auto">
            <a:xfrm>
              <a:off x="1981200" y="45783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22"/>
            <p:cNvSpPr>
              <a:spLocks/>
            </p:cNvSpPr>
            <p:nvPr/>
          </p:nvSpPr>
          <p:spPr bwMode="auto">
            <a:xfrm>
              <a:off x="1905000" y="48069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23"/>
            <p:cNvSpPr>
              <a:spLocks/>
            </p:cNvSpPr>
            <p:nvPr/>
          </p:nvSpPr>
          <p:spPr bwMode="auto">
            <a:xfrm>
              <a:off x="1600200" y="48831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24"/>
            <p:cNvSpPr>
              <a:spLocks/>
            </p:cNvSpPr>
            <p:nvPr/>
          </p:nvSpPr>
          <p:spPr bwMode="auto">
            <a:xfrm>
              <a:off x="1371600" y="46545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25"/>
            <p:cNvSpPr>
              <a:spLocks/>
            </p:cNvSpPr>
            <p:nvPr/>
          </p:nvSpPr>
          <p:spPr bwMode="auto">
            <a:xfrm>
              <a:off x="1295400" y="49228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26"/>
            <p:cNvSpPr>
              <a:spLocks/>
            </p:cNvSpPr>
            <p:nvPr/>
          </p:nvSpPr>
          <p:spPr bwMode="auto">
            <a:xfrm>
              <a:off x="1143000" y="44259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27"/>
            <p:cNvSpPr>
              <a:spLocks/>
            </p:cNvSpPr>
            <p:nvPr/>
          </p:nvSpPr>
          <p:spPr bwMode="auto">
            <a:xfrm>
              <a:off x="1066800" y="46942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28"/>
            <p:cNvSpPr>
              <a:spLocks/>
            </p:cNvSpPr>
            <p:nvPr/>
          </p:nvSpPr>
          <p:spPr bwMode="auto">
            <a:xfrm>
              <a:off x="990600" y="4962525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29"/>
            <p:cNvSpPr>
              <a:spLocks/>
            </p:cNvSpPr>
            <p:nvPr/>
          </p:nvSpPr>
          <p:spPr bwMode="auto">
            <a:xfrm>
              <a:off x="838200" y="44656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30"/>
            <p:cNvSpPr>
              <a:spLocks/>
            </p:cNvSpPr>
            <p:nvPr/>
          </p:nvSpPr>
          <p:spPr bwMode="auto">
            <a:xfrm>
              <a:off x="762000" y="47307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31"/>
            <p:cNvSpPr>
              <a:spLocks/>
            </p:cNvSpPr>
            <p:nvPr/>
          </p:nvSpPr>
          <p:spPr bwMode="auto">
            <a:xfrm>
              <a:off x="1219200" y="51879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32"/>
            <p:cNvSpPr>
              <a:spLocks/>
            </p:cNvSpPr>
            <p:nvPr/>
          </p:nvSpPr>
          <p:spPr bwMode="auto">
            <a:xfrm>
              <a:off x="1524000" y="51514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33"/>
            <p:cNvSpPr>
              <a:spLocks/>
            </p:cNvSpPr>
            <p:nvPr/>
          </p:nvSpPr>
          <p:spPr bwMode="auto">
            <a:xfrm>
              <a:off x="1828800" y="50355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34"/>
            <p:cNvSpPr>
              <a:spLocks/>
            </p:cNvSpPr>
            <p:nvPr/>
          </p:nvSpPr>
          <p:spPr bwMode="auto">
            <a:xfrm>
              <a:off x="2209800" y="47704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35"/>
            <p:cNvSpPr>
              <a:spLocks/>
            </p:cNvSpPr>
            <p:nvPr/>
          </p:nvSpPr>
          <p:spPr bwMode="auto">
            <a:xfrm>
              <a:off x="2057400" y="43497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36"/>
            <p:cNvSpPr>
              <a:spLocks/>
            </p:cNvSpPr>
            <p:nvPr/>
          </p:nvSpPr>
          <p:spPr bwMode="auto">
            <a:xfrm>
              <a:off x="2286000" y="45418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37"/>
            <p:cNvSpPr>
              <a:spLocks/>
            </p:cNvSpPr>
            <p:nvPr/>
          </p:nvSpPr>
          <p:spPr bwMode="auto">
            <a:xfrm>
              <a:off x="2133600" y="50355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38"/>
            <p:cNvSpPr>
              <a:spLocks/>
            </p:cNvSpPr>
            <p:nvPr/>
          </p:nvSpPr>
          <p:spPr bwMode="auto">
            <a:xfrm>
              <a:off x="1828800" y="52641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39"/>
            <p:cNvSpPr>
              <a:spLocks/>
            </p:cNvSpPr>
            <p:nvPr/>
          </p:nvSpPr>
          <p:spPr bwMode="auto">
            <a:xfrm>
              <a:off x="1524000" y="539750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40"/>
            <p:cNvSpPr>
              <a:spLocks/>
            </p:cNvSpPr>
            <p:nvPr/>
          </p:nvSpPr>
          <p:spPr bwMode="auto">
            <a:xfrm>
              <a:off x="2133600" y="52641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41"/>
            <p:cNvSpPr>
              <a:spLocks/>
            </p:cNvSpPr>
            <p:nvPr/>
          </p:nvSpPr>
          <p:spPr bwMode="auto">
            <a:xfrm>
              <a:off x="2438400" y="49593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142"/>
            <p:cNvSpPr>
              <a:spLocks/>
            </p:cNvSpPr>
            <p:nvPr/>
          </p:nvSpPr>
          <p:spPr bwMode="auto">
            <a:xfrm>
              <a:off x="2514600" y="47307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43"/>
            <p:cNvSpPr>
              <a:spLocks/>
            </p:cNvSpPr>
            <p:nvPr/>
          </p:nvSpPr>
          <p:spPr bwMode="auto">
            <a:xfrm>
              <a:off x="2438400" y="51879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144"/>
            <p:cNvSpPr>
              <a:spLocks/>
            </p:cNvSpPr>
            <p:nvPr/>
          </p:nvSpPr>
          <p:spPr bwMode="auto">
            <a:xfrm>
              <a:off x="2590800" y="45021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45"/>
            <p:cNvSpPr>
              <a:spLocks/>
            </p:cNvSpPr>
            <p:nvPr/>
          </p:nvSpPr>
          <p:spPr bwMode="auto">
            <a:xfrm>
              <a:off x="2362200" y="54562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46"/>
            <p:cNvSpPr>
              <a:spLocks/>
            </p:cNvSpPr>
            <p:nvPr/>
          </p:nvSpPr>
          <p:spPr bwMode="auto">
            <a:xfrm>
              <a:off x="2057400" y="54927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47"/>
            <p:cNvSpPr>
              <a:spLocks/>
            </p:cNvSpPr>
            <p:nvPr/>
          </p:nvSpPr>
          <p:spPr bwMode="auto">
            <a:xfrm>
              <a:off x="1790700" y="5522913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48"/>
            <p:cNvSpPr>
              <a:spLocks/>
            </p:cNvSpPr>
            <p:nvPr/>
          </p:nvSpPr>
          <p:spPr bwMode="auto">
            <a:xfrm>
              <a:off x="2667000" y="53800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9"/>
            <p:cNvSpPr>
              <a:spLocks/>
            </p:cNvSpPr>
            <p:nvPr/>
          </p:nvSpPr>
          <p:spPr bwMode="auto">
            <a:xfrm>
              <a:off x="2743200" y="51117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50"/>
            <p:cNvSpPr>
              <a:spLocks/>
            </p:cNvSpPr>
            <p:nvPr/>
          </p:nvSpPr>
          <p:spPr bwMode="auto">
            <a:xfrm>
              <a:off x="2771775" y="4892675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51"/>
            <p:cNvSpPr>
              <a:spLocks/>
            </p:cNvSpPr>
            <p:nvPr/>
          </p:nvSpPr>
          <p:spPr bwMode="auto">
            <a:xfrm>
              <a:off x="2819400" y="46545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52"/>
            <p:cNvSpPr>
              <a:spLocks/>
            </p:cNvSpPr>
            <p:nvPr/>
          </p:nvSpPr>
          <p:spPr bwMode="auto">
            <a:xfrm>
              <a:off x="3048000" y="48466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53"/>
            <p:cNvSpPr>
              <a:spLocks/>
            </p:cNvSpPr>
            <p:nvPr/>
          </p:nvSpPr>
          <p:spPr bwMode="auto">
            <a:xfrm>
              <a:off x="3048000" y="50752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54"/>
            <p:cNvSpPr>
              <a:spLocks/>
            </p:cNvSpPr>
            <p:nvPr/>
          </p:nvSpPr>
          <p:spPr bwMode="auto">
            <a:xfrm>
              <a:off x="2971800" y="5340350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55"/>
            <p:cNvSpPr>
              <a:spLocks/>
            </p:cNvSpPr>
            <p:nvPr/>
          </p:nvSpPr>
          <p:spPr bwMode="auto">
            <a:xfrm>
              <a:off x="5181600" y="50752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56"/>
            <p:cNvSpPr>
              <a:spLocks/>
            </p:cNvSpPr>
            <p:nvPr/>
          </p:nvSpPr>
          <p:spPr bwMode="auto">
            <a:xfrm>
              <a:off x="4953000" y="48466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57"/>
            <p:cNvSpPr>
              <a:spLocks/>
            </p:cNvSpPr>
            <p:nvPr/>
          </p:nvSpPr>
          <p:spPr bwMode="auto">
            <a:xfrm>
              <a:off x="4876800" y="5114925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58"/>
            <p:cNvSpPr>
              <a:spLocks/>
            </p:cNvSpPr>
            <p:nvPr/>
          </p:nvSpPr>
          <p:spPr bwMode="auto">
            <a:xfrm>
              <a:off x="4648200" y="4886325"/>
              <a:ext cx="228600" cy="188913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59"/>
            <p:cNvSpPr>
              <a:spLocks/>
            </p:cNvSpPr>
            <p:nvPr/>
          </p:nvSpPr>
          <p:spPr bwMode="auto">
            <a:xfrm>
              <a:off x="4572000" y="5151438"/>
              <a:ext cx="228600" cy="188912"/>
            </a:xfrm>
            <a:custGeom>
              <a:avLst/>
              <a:gdLst>
                <a:gd name="T0" fmla="*/ 425 w 569"/>
                <a:gd name="T1" fmla="*/ 108 h 468"/>
                <a:gd name="T2" fmla="*/ 329 w 569"/>
                <a:gd name="T3" fmla="*/ 72 h 468"/>
                <a:gd name="T4" fmla="*/ 227 w 569"/>
                <a:gd name="T5" fmla="*/ 0 h 468"/>
                <a:gd name="T6" fmla="*/ 155 w 569"/>
                <a:gd name="T7" fmla="*/ 78 h 468"/>
                <a:gd name="T8" fmla="*/ 47 w 569"/>
                <a:gd name="T9" fmla="*/ 108 h 468"/>
                <a:gd name="T10" fmla="*/ 5 w 569"/>
                <a:gd name="T11" fmla="*/ 144 h 468"/>
                <a:gd name="T12" fmla="*/ 11 w 569"/>
                <a:gd name="T13" fmla="*/ 186 h 468"/>
                <a:gd name="T14" fmla="*/ 83 w 569"/>
                <a:gd name="T15" fmla="*/ 210 h 468"/>
                <a:gd name="T16" fmla="*/ 89 w 569"/>
                <a:gd name="T17" fmla="*/ 246 h 468"/>
                <a:gd name="T18" fmla="*/ 35 w 569"/>
                <a:gd name="T19" fmla="*/ 270 h 468"/>
                <a:gd name="T20" fmla="*/ 17 w 569"/>
                <a:gd name="T21" fmla="*/ 330 h 468"/>
                <a:gd name="T22" fmla="*/ 71 w 569"/>
                <a:gd name="T23" fmla="*/ 354 h 468"/>
                <a:gd name="T24" fmla="*/ 155 w 569"/>
                <a:gd name="T25" fmla="*/ 348 h 468"/>
                <a:gd name="T26" fmla="*/ 197 w 569"/>
                <a:gd name="T27" fmla="*/ 438 h 468"/>
                <a:gd name="T28" fmla="*/ 251 w 569"/>
                <a:gd name="T29" fmla="*/ 462 h 468"/>
                <a:gd name="T30" fmla="*/ 347 w 569"/>
                <a:gd name="T31" fmla="*/ 432 h 468"/>
                <a:gd name="T32" fmla="*/ 353 w 569"/>
                <a:gd name="T33" fmla="*/ 390 h 468"/>
                <a:gd name="T34" fmla="*/ 395 w 569"/>
                <a:gd name="T35" fmla="*/ 384 h 468"/>
                <a:gd name="T36" fmla="*/ 485 w 569"/>
                <a:gd name="T37" fmla="*/ 408 h 468"/>
                <a:gd name="T38" fmla="*/ 515 w 569"/>
                <a:gd name="T39" fmla="*/ 402 h 468"/>
                <a:gd name="T40" fmla="*/ 551 w 569"/>
                <a:gd name="T41" fmla="*/ 390 h 468"/>
                <a:gd name="T42" fmla="*/ 545 w 569"/>
                <a:gd name="T43" fmla="*/ 300 h 468"/>
                <a:gd name="T44" fmla="*/ 521 w 569"/>
                <a:gd name="T45" fmla="*/ 264 h 468"/>
                <a:gd name="T46" fmla="*/ 527 w 569"/>
                <a:gd name="T47" fmla="*/ 228 h 468"/>
                <a:gd name="T48" fmla="*/ 545 w 569"/>
                <a:gd name="T49" fmla="*/ 216 h 468"/>
                <a:gd name="T50" fmla="*/ 557 w 569"/>
                <a:gd name="T51" fmla="*/ 198 h 468"/>
                <a:gd name="T52" fmla="*/ 569 w 569"/>
                <a:gd name="T53" fmla="*/ 162 h 468"/>
                <a:gd name="T54" fmla="*/ 533 w 569"/>
                <a:gd name="T55" fmla="*/ 96 h 468"/>
                <a:gd name="T56" fmla="*/ 425 w 569"/>
                <a:gd name="T57" fmla="*/ 10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468">
                  <a:moveTo>
                    <a:pt x="425" y="108"/>
                  </a:moveTo>
                  <a:cubicBezTo>
                    <a:pt x="361" y="119"/>
                    <a:pt x="369" y="112"/>
                    <a:pt x="329" y="72"/>
                  </a:cubicBezTo>
                  <a:cubicBezTo>
                    <a:pt x="307" y="6"/>
                    <a:pt x="291" y="13"/>
                    <a:pt x="227" y="0"/>
                  </a:cubicBezTo>
                  <a:cubicBezTo>
                    <a:pt x="107" y="12"/>
                    <a:pt x="195" y="3"/>
                    <a:pt x="155" y="78"/>
                  </a:cubicBezTo>
                  <a:cubicBezTo>
                    <a:pt x="137" y="112"/>
                    <a:pt x="71" y="106"/>
                    <a:pt x="47" y="108"/>
                  </a:cubicBezTo>
                  <a:cubicBezTo>
                    <a:pt x="26" y="122"/>
                    <a:pt x="13" y="119"/>
                    <a:pt x="5" y="144"/>
                  </a:cubicBezTo>
                  <a:cubicBezTo>
                    <a:pt x="7" y="158"/>
                    <a:pt x="5" y="173"/>
                    <a:pt x="11" y="186"/>
                  </a:cubicBezTo>
                  <a:cubicBezTo>
                    <a:pt x="20" y="207"/>
                    <a:pt x="64" y="204"/>
                    <a:pt x="83" y="210"/>
                  </a:cubicBezTo>
                  <a:cubicBezTo>
                    <a:pt x="93" y="224"/>
                    <a:pt x="103" y="229"/>
                    <a:pt x="89" y="246"/>
                  </a:cubicBezTo>
                  <a:cubicBezTo>
                    <a:pt x="77" y="261"/>
                    <a:pt x="35" y="270"/>
                    <a:pt x="35" y="270"/>
                  </a:cubicBezTo>
                  <a:cubicBezTo>
                    <a:pt x="20" y="292"/>
                    <a:pt x="0" y="304"/>
                    <a:pt x="17" y="330"/>
                  </a:cubicBezTo>
                  <a:cubicBezTo>
                    <a:pt x="28" y="346"/>
                    <a:pt x="71" y="354"/>
                    <a:pt x="71" y="354"/>
                  </a:cubicBezTo>
                  <a:cubicBezTo>
                    <a:pt x="99" y="350"/>
                    <a:pt x="128" y="339"/>
                    <a:pt x="155" y="348"/>
                  </a:cubicBezTo>
                  <a:cubicBezTo>
                    <a:pt x="172" y="373"/>
                    <a:pt x="172" y="418"/>
                    <a:pt x="197" y="438"/>
                  </a:cubicBezTo>
                  <a:cubicBezTo>
                    <a:pt x="209" y="448"/>
                    <a:pt x="236" y="457"/>
                    <a:pt x="251" y="462"/>
                  </a:cubicBezTo>
                  <a:cubicBezTo>
                    <a:pt x="298" y="458"/>
                    <a:pt x="323" y="468"/>
                    <a:pt x="347" y="432"/>
                  </a:cubicBezTo>
                  <a:cubicBezTo>
                    <a:pt x="349" y="418"/>
                    <a:pt x="347" y="403"/>
                    <a:pt x="353" y="390"/>
                  </a:cubicBezTo>
                  <a:cubicBezTo>
                    <a:pt x="362" y="370"/>
                    <a:pt x="382" y="380"/>
                    <a:pt x="395" y="384"/>
                  </a:cubicBezTo>
                  <a:cubicBezTo>
                    <a:pt x="428" y="394"/>
                    <a:pt x="451" y="402"/>
                    <a:pt x="485" y="408"/>
                  </a:cubicBezTo>
                  <a:cubicBezTo>
                    <a:pt x="495" y="406"/>
                    <a:pt x="505" y="405"/>
                    <a:pt x="515" y="402"/>
                  </a:cubicBezTo>
                  <a:cubicBezTo>
                    <a:pt x="527" y="399"/>
                    <a:pt x="551" y="390"/>
                    <a:pt x="551" y="390"/>
                  </a:cubicBezTo>
                  <a:cubicBezTo>
                    <a:pt x="558" y="361"/>
                    <a:pt x="560" y="328"/>
                    <a:pt x="545" y="300"/>
                  </a:cubicBezTo>
                  <a:cubicBezTo>
                    <a:pt x="538" y="287"/>
                    <a:pt x="521" y="264"/>
                    <a:pt x="521" y="264"/>
                  </a:cubicBezTo>
                  <a:cubicBezTo>
                    <a:pt x="523" y="252"/>
                    <a:pt x="522" y="239"/>
                    <a:pt x="527" y="228"/>
                  </a:cubicBezTo>
                  <a:cubicBezTo>
                    <a:pt x="530" y="222"/>
                    <a:pt x="540" y="221"/>
                    <a:pt x="545" y="216"/>
                  </a:cubicBezTo>
                  <a:cubicBezTo>
                    <a:pt x="550" y="211"/>
                    <a:pt x="554" y="205"/>
                    <a:pt x="557" y="198"/>
                  </a:cubicBezTo>
                  <a:cubicBezTo>
                    <a:pt x="562" y="186"/>
                    <a:pt x="569" y="162"/>
                    <a:pt x="569" y="162"/>
                  </a:cubicBezTo>
                  <a:cubicBezTo>
                    <a:pt x="563" y="126"/>
                    <a:pt x="562" y="116"/>
                    <a:pt x="533" y="96"/>
                  </a:cubicBezTo>
                  <a:cubicBezTo>
                    <a:pt x="515" y="99"/>
                    <a:pt x="439" y="122"/>
                    <a:pt x="425" y="108"/>
                  </a:cubicBezTo>
                  <a:close/>
                </a:path>
              </a:pathLst>
            </a:custGeom>
            <a:solidFill>
              <a:srgbClr val="FF5F5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Text Box 160"/>
            <p:cNvSpPr txBox="1">
              <a:spLocks noChangeArrowheads="1"/>
            </p:cNvSpPr>
            <p:nvPr/>
          </p:nvSpPr>
          <p:spPr bwMode="auto">
            <a:xfrm>
              <a:off x="5632450" y="4740275"/>
              <a:ext cx="4699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ym typeface="Symbol" charset="0"/>
                </a:rPr>
                <a:t>+</a:t>
              </a:r>
            </a:p>
          </p:txBody>
        </p:sp>
        <p:sp>
          <p:nvSpPr>
            <p:cNvPr id="234" name="Oval 161"/>
            <p:cNvSpPr>
              <a:spLocks noChangeArrowheads="1"/>
            </p:cNvSpPr>
            <p:nvPr/>
          </p:nvSpPr>
          <p:spPr bwMode="auto">
            <a:xfrm>
              <a:off x="6400800" y="4959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Oval 162"/>
            <p:cNvSpPr>
              <a:spLocks noChangeArrowheads="1"/>
            </p:cNvSpPr>
            <p:nvPr/>
          </p:nvSpPr>
          <p:spPr bwMode="auto">
            <a:xfrm>
              <a:off x="6477000" y="47307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Oval 163"/>
            <p:cNvSpPr>
              <a:spLocks noChangeArrowheads="1"/>
            </p:cNvSpPr>
            <p:nvPr/>
          </p:nvSpPr>
          <p:spPr bwMode="auto">
            <a:xfrm>
              <a:off x="6172200" y="4959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Oval 164"/>
            <p:cNvSpPr>
              <a:spLocks noChangeArrowheads="1"/>
            </p:cNvSpPr>
            <p:nvPr/>
          </p:nvSpPr>
          <p:spPr bwMode="auto">
            <a:xfrm>
              <a:off x="6324600" y="5187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Oval 165"/>
            <p:cNvSpPr>
              <a:spLocks noChangeArrowheads="1"/>
            </p:cNvSpPr>
            <p:nvPr/>
          </p:nvSpPr>
          <p:spPr bwMode="auto">
            <a:xfrm>
              <a:off x="6553200" y="5187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Oval 166"/>
            <p:cNvSpPr>
              <a:spLocks noChangeArrowheads="1"/>
            </p:cNvSpPr>
            <p:nvPr/>
          </p:nvSpPr>
          <p:spPr bwMode="auto">
            <a:xfrm>
              <a:off x="6629400" y="4959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Oval 167"/>
            <p:cNvSpPr>
              <a:spLocks noChangeArrowheads="1"/>
            </p:cNvSpPr>
            <p:nvPr/>
          </p:nvSpPr>
          <p:spPr bwMode="auto">
            <a:xfrm>
              <a:off x="6705600" y="4654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Oval 168"/>
            <p:cNvSpPr>
              <a:spLocks noChangeArrowheads="1"/>
            </p:cNvSpPr>
            <p:nvPr/>
          </p:nvSpPr>
          <p:spPr bwMode="auto">
            <a:xfrm>
              <a:off x="6858000" y="48831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Oval 169"/>
            <p:cNvSpPr>
              <a:spLocks noChangeArrowheads="1"/>
            </p:cNvSpPr>
            <p:nvPr/>
          </p:nvSpPr>
          <p:spPr bwMode="auto">
            <a:xfrm>
              <a:off x="6858000" y="51117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Oval 170"/>
            <p:cNvSpPr>
              <a:spLocks noChangeArrowheads="1"/>
            </p:cNvSpPr>
            <p:nvPr/>
          </p:nvSpPr>
          <p:spPr bwMode="auto">
            <a:xfrm>
              <a:off x="6781800" y="5340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Oval 171"/>
            <p:cNvSpPr>
              <a:spLocks noChangeArrowheads="1"/>
            </p:cNvSpPr>
            <p:nvPr/>
          </p:nvSpPr>
          <p:spPr bwMode="auto">
            <a:xfrm>
              <a:off x="6553200" y="5416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Oval 172"/>
            <p:cNvSpPr>
              <a:spLocks noChangeArrowheads="1"/>
            </p:cNvSpPr>
            <p:nvPr/>
          </p:nvSpPr>
          <p:spPr bwMode="auto">
            <a:xfrm>
              <a:off x="6324600" y="5416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173"/>
            <p:cNvSpPr>
              <a:spLocks noChangeArrowheads="1"/>
            </p:cNvSpPr>
            <p:nvPr/>
          </p:nvSpPr>
          <p:spPr bwMode="auto">
            <a:xfrm>
              <a:off x="6096000" y="52641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174"/>
            <p:cNvSpPr>
              <a:spLocks noChangeArrowheads="1"/>
            </p:cNvSpPr>
            <p:nvPr/>
          </p:nvSpPr>
          <p:spPr bwMode="auto">
            <a:xfrm>
              <a:off x="7086600" y="5035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Oval 175"/>
            <p:cNvSpPr>
              <a:spLocks noChangeArrowheads="1"/>
            </p:cNvSpPr>
            <p:nvPr/>
          </p:nvSpPr>
          <p:spPr bwMode="auto">
            <a:xfrm>
              <a:off x="6934200" y="4654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Oval 176"/>
            <p:cNvSpPr>
              <a:spLocks noChangeArrowheads="1"/>
            </p:cNvSpPr>
            <p:nvPr/>
          </p:nvSpPr>
          <p:spPr bwMode="auto">
            <a:xfrm>
              <a:off x="7086600" y="4806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Oval 177"/>
            <p:cNvSpPr>
              <a:spLocks noChangeArrowheads="1"/>
            </p:cNvSpPr>
            <p:nvPr/>
          </p:nvSpPr>
          <p:spPr bwMode="auto">
            <a:xfrm>
              <a:off x="7086600" y="52641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Oval 178"/>
            <p:cNvSpPr>
              <a:spLocks noChangeArrowheads="1"/>
            </p:cNvSpPr>
            <p:nvPr/>
          </p:nvSpPr>
          <p:spPr bwMode="auto">
            <a:xfrm>
              <a:off x="7010400" y="54927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Oval 179"/>
            <p:cNvSpPr>
              <a:spLocks noChangeArrowheads="1"/>
            </p:cNvSpPr>
            <p:nvPr/>
          </p:nvSpPr>
          <p:spPr bwMode="auto">
            <a:xfrm>
              <a:off x="6781800" y="5568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Oval 180"/>
            <p:cNvSpPr>
              <a:spLocks noChangeArrowheads="1"/>
            </p:cNvSpPr>
            <p:nvPr/>
          </p:nvSpPr>
          <p:spPr bwMode="auto">
            <a:xfrm>
              <a:off x="6553200" y="56451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Oval 181"/>
            <p:cNvSpPr>
              <a:spLocks noChangeArrowheads="1"/>
            </p:cNvSpPr>
            <p:nvPr/>
          </p:nvSpPr>
          <p:spPr bwMode="auto">
            <a:xfrm>
              <a:off x="7239000" y="54927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Oval 182"/>
            <p:cNvSpPr>
              <a:spLocks noChangeArrowheads="1"/>
            </p:cNvSpPr>
            <p:nvPr/>
          </p:nvSpPr>
          <p:spPr bwMode="auto">
            <a:xfrm>
              <a:off x="7315200" y="52641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Oval 183"/>
            <p:cNvSpPr>
              <a:spLocks noChangeArrowheads="1"/>
            </p:cNvSpPr>
            <p:nvPr/>
          </p:nvSpPr>
          <p:spPr bwMode="auto">
            <a:xfrm>
              <a:off x="7315200" y="5035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Oval 184"/>
            <p:cNvSpPr>
              <a:spLocks noChangeArrowheads="1"/>
            </p:cNvSpPr>
            <p:nvPr/>
          </p:nvSpPr>
          <p:spPr bwMode="auto">
            <a:xfrm>
              <a:off x="7315200" y="4806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Oval 185"/>
            <p:cNvSpPr>
              <a:spLocks noChangeArrowheads="1"/>
            </p:cNvSpPr>
            <p:nvPr/>
          </p:nvSpPr>
          <p:spPr bwMode="auto">
            <a:xfrm>
              <a:off x="7162800" y="4578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186"/>
            <p:cNvSpPr>
              <a:spLocks noChangeArrowheads="1"/>
            </p:cNvSpPr>
            <p:nvPr/>
          </p:nvSpPr>
          <p:spPr bwMode="auto">
            <a:xfrm>
              <a:off x="7391400" y="4578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87"/>
            <p:cNvSpPr>
              <a:spLocks noChangeArrowheads="1"/>
            </p:cNvSpPr>
            <p:nvPr/>
          </p:nvSpPr>
          <p:spPr bwMode="auto">
            <a:xfrm>
              <a:off x="7543800" y="4806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188"/>
            <p:cNvSpPr>
              <a:spLocks noChangeArrowheads="1"/>
            </p:cNvSpPr>
            <p:nvPr/>
          </p:nvSpPr>
          <p:spPr bwMode="auto">
            <a:xfrm>
              <a:off x="7543800" y="5035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Oval 189"/>
            <p:cNvSpPr>
              <a:spLocks noChangeArrowheads="1"/>
            </p:cNvSpPr>
            <p:nvPr/>
          </p:nvSpPr>
          <p:spPr bwMode="auto">
            <a:xfrm>
              <a:off x="7543800" y="52641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Oval 190"/>
            <p:cNvSpPr>
              <a:spLocks noChangeArrowheads="1"/>
            </p:cNvSpPr>
            <p:nvPr/>
          </p:nvSpPr>
          <p:spPr bwMode="auto">
            <a:xfrm>
              <a:off x="7467600" y="54927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Oval 191"/>
            <p:cNvSpPr>
              <a:spLocks noChangeArrowheads="1"/>
            </p:cNvSpPr>
            <p:nvPr/>
          </p:nvSpPr>
          <p:spPr bwMode="auto">
            <a:xfrm>
              <a:off x="7696200" y="56451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Oval 192"/>
            <p:cNvSpPr>
              <a:spLocks noChangeArrowheads="1"/>
            </p:cNvSpPr>
            <p:nvPr/>
          </p:nvSpPr>
          <p:spPr bwMode="auto">
            <a:xfrm>
              <a:off x="7696200" y="5416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" name="Oval 193"/>
            <p:cNvSpPr>
              <a:spLocks noChangeArrowheads="1"/>
            </p:cNvSpPr>
            <p:nvPr/>
          </p:nvSpPr>
          <p:spPr bwMode="auto">
            <a:xfrm>
              <a:off x="7772400" y="5187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7" name="Oval 194"/>
            <p:cNvSpPr>
              <a:spLocks noChangeArrowheads="1"/>
            </p:cNvSpPr>
            <p:nvPr/>
          </p:nvSpPr>
          <p:spPr bwMode="auto">
            <a:xfrm>
              <a:off x="7772400" y="4959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8" name="Oval 195"/>
            <p:cNvSpPr>
              <a:spLocks noChangeArrowheads="1"/>
            </p:cNvSpPr>
            <p:nvPr/>
          </p:nvSpPr>
          <p:spPr bwMode="auto">
            <a:xfrm>
              <a:off x="7696200" y="46545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9" name="Oval 196"/>
            <p:cNvSpPr>
              <a:spLocks noChangeArrowheads="1"/>
            </p:cNvSpPr>
            <p:nvPr/>
          </p:nvSpPr>
          <p:spPr bwMode="auto">
            <a:xfrm>
              <a:off x="7924800" y="4806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0" name="Oval 197"/>
            <p:cNvSpPr>
              <a:spLocks noChangeArrowheads="1"/>
            </p:cNvSpPr>
            <p:nvPr/>
          </p:nvSpPr>
          <p:spPr bwMode="auto">
            <a:xfrm>
              <a:off x="8001000" y="51117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1" name="Oval 198"/>
            <p:cNvSpPr>
              <a:spLocks noChangeArrowheads="1"/>
            </p:cNvSpPr>
            <p:nvPr/>
          </p:nvSpPr>
          <p:spPr bwMode="auto">
            <a:xfrm>
              <a:off x="7924800" y="53403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2" name="Oval 199"/>
            <p:cNvSpPr>
              <a:spLocks noChangeArrowheads="1"/>
            </p:cNvSpPr>
            <p:nvPr/>
          </p:nvSpPr>
          <p:spPr bwMode="auto">
            <a:xfrm>
              <a:off x="7924800" y="5568950"/>
              <a:ext cx="152400" cy="15240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4" name="Text Box 203"/>
            <p:cNvSpPr txBox="1">
              <a:spLocks noChangeArrowheads="1"/>
            </p:cNvSpPr>
            <p:nvPr/>
          </p:nvSpPr>
          <p:spPr bwMode="auto">
            <a:xfrm>
              <a:off x="714375" y="472122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75" name="Text Box 204"/>
            <p:cNvSpPr txBox="1">
              <a:spLocks noChangeArrowheads="1"/>
            </p:cNvSpPr>
            <p:nvPr/>
          </p:nvSpPr>
          <p:spPr bwMode="auto">
            <a:xfrm>
              <a:off x="947738" y="4959350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76" name="Text Box 205"/>
            <p:cNvSpPr txBox="1">
              <a:spLocks noChangeArrowheads="1"/>
            </p:cNvSpPr>
            <p:nvPr/>
          </p:nvSpPr>
          <p:spPr bwMode="auto">
            <a:xfrm>
              <a:off x="1181100" y="519747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77" name="Text Box 206"/>
            <p:cNvSpPr txBox="1">
              <a:spLocks noChangeArrowheads="1"/>
            </p:cNvSpPr>
            <p:nvPr/>
          </p:nvSpPr>
          <p:spPr bwMode="auto">
            <a:xfrm>
              <a:off x="1471613" y="5399088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78" name="Text Box 207"/>
            <p:cNvSpPr txBox="1">
              <a:spLocks noChangeArrowheads="1"/>
            </p:cNvSpPr>
            <p:nvPr/>
          </p:nvSpPr>
          <p:spPr bwMode="auto">
            <a:xfrm>
              <a:off x="1752600" y="5529263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79" name="Text Box 208"/>
            <p:cNvSpPr txBox="1">
              <a:spLocks noChangeArrowheads="1"/>
            </p:cNvSpPr>
            <p:nvPr/>
          </p:nvSpPr>
          <p:spPr bwMode="auto">
            <a:xfrm>
              <a:off x="2014538" y="5487988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0" name="Text Box 209"/>
            <p:cNvSpPr txBox="1">
              <a:spLocks noChangeArrowheads="1"/>
            </p:cNvSpPr>
            <p:nvPr/>
          </p:nvSpPr>
          <p:spPr bwMode="auto">
            <a:xfrm>
              <a:off x="2309813" y="5451475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1" name="Text Box 210"/>
            <p:cNvSpPr txBox="1">
              <a:spLocks noChangeArrowheads="1"/>
            </p:cNvSpPr>
            <p:nvPr/>
          </p:nvSpPr>
          <p:spPr bwMode="auto">
            <a:xfrm>
              <a:off x="2633663" y="5386388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2" name="Text Box 211"/>
            <p:cNvSpPr txBox="1">
              <a:spLocks noChangeArrowheads="1"/>
            </p:cNvSpPr>
            <p:nvPr/>
          </p:nvSpPr>
          <p:spPr bwMode="auto">
            <a:xfrm>
              <a:off x="2943225" y="5321300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3" name="Text Box 212"/>
            <p:cNvSpPr txBox="1">
              <a:spLocks noChangeArrowheads="1"/>
            </p:cNvSpPr>
            <p:nvPr/>
          </p:nvSpPr>
          <p:spPr bwMode="auto">
            <a:xfrm>
              <a:off x="3019425" y="5080000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4" name="Text Box 213"/>
            <p:cNvSpPr txBox="1">
              <a:spLocks noChangeArrowheads="1"/>
            </p:cNvSpPr>
            <p:nvPr/>
          </p:nvSpPr>
          <p:spPr bwMode="auto">
            <a:xfrm>
              <a:off x="3014663" y="4838700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5" name="Text Box 214"/>
            <p:cNvSpPr txBox="1">
              <a:spLocks noChangeArrowheads="1"/>
            </p:cNvSpPr>
            <p:nvPr/>
          </p:nvSpPr>
          <p:spPr bwMode="auto">
            <a:xfrm>
              <a:off x="2781300" y="4654550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6" name="Text Box 215"/>
            <p:cNvSpPr txBox="1">
              <a:spLocks noChangeArrowheads="1"/>
            </p:cNvSpPr>
            <p:nvPr/>
          </p:nvSpPr>
          <p:spPr bwMode="auto">
            <a:xfrm>
              <a:off x="2547938" y="4498975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7" name="Text Box 216"/>
            <p:cNvSpPr txBox="1">
              <a:spLocks noChangeArrowheads="1"/>
            </p:cNvSpPr>
            <p:nvPr/>
          </p:nvSpPr>
          <p:spPr bwMode="auto">
            <a:xfrm>
              <a:off x="2257425" y="4529138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8" name="Text Box 217"/>
            <p:cNvSpPr txBox="1">
              <a:spLocks noChangeArrowheads="1"/>
            </p:cNvSpPr>
            <p:nvPr/>
          </p:nvSpPr>
          <p:spPr bwMode="auto">
            <a:xfrm>
              <a:off x="1943100" y="456882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89" name="Text Box 218"/>
            <p:cNvSpPr txBox="1">
              <a:spLocks noChangeArrowheads="1"/>
            </p:cNvSpPr>
            <p:nvPr/>
          </p:nvSpPr>
          <p:spPr bwMode="auto">
            <a:xfrm>
              <a:off x="1643063" y="4651375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0" name="Text Box 219"/>
            <p:cNvSpPr txBox="1">
              <a:spLocks noChangeArrowheads="1"/>
            </p:cNvSpPr>
            <p:nvPr/>
          </p:nvSpPr>
          <p:spPr bwMode="auto">
            <a:xfrm>
              <a:off x="1343025" y="4652963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1" name="Text Box 220"/>
            <p:cNvSpPr txBox="1">
              <a:spLocks noChangeArrowheads="1"/>
            </p:cNvSpPr>
            <p:nvPr/>
          </p:nvSpPr>
          <p:spPr bwMode="auto">
            <a:xfrm>
              <a:off x="1028700" y="4687888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2" name="Text Box 221"/>
            <p:cNvSpPr txBox="1">
              <a:spLocks noChangeArrowheads="1"/>
            </p:cNvSpPr>
            <p:nvPr/>
          </p:nvSpPr>
          <p:spPr bwMode="auto">
            <a:xfrm>
              <a:off x="795338" y="4456113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3" name="Text Box 222"/>
            <p:cNvSpPr txBox="1">
              <a:spLocks noChangeArrowheads="1"/>
            </p:cNvSpPr>
            <p:nvPr/>
          </p:nvSpPr>
          <p:spPr bwMode="auto">
            <a:xfrm>
              <a:off x="1095375" y="441007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4" name="Text Box 223"/>
            <p:cNvSpPr txBox="1">
              <a:spLocks noChangeArrowheads="1"/>
            </p:cNvSpPr>
            <p:nvPr/>
          </p:nvSpPr>
          <p:spPr bwMode="auto">
            <a:xfrm>
              <a:off x="1395413" y="4402138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5" name="Text Box 224"/>
            <p:cNvSpPr txBox="1">
              <a:spLocks noChangeArrowheads="1"/>
            </p:cNvSpPr>
            <p:nvPr/>
          </p:nvSpPr>
          <p:spPr bwMode="auto">
            <a:xfrm>
              <a:off x="1700213" y="4418013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6" name="Text Box 225"/>
            <p:cNvSpPr txBox="1">
              <a:spLocks noChangeArrowheads="1"/>
            </p:cNvSpPr>
            <p:nvPr/>
          </p:nvSpPr>
          <p:spPr bwMode="auto">
            <a:xfrm>
              <a:off x="2019300" y="4343400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7" name="Text Box 226"/>
            <p:cNvSpPr txBox="1">
              <a:spLocks noChangeArrowheads="1"/>
            </p:cNvSpPr>
            <p:nvPr/>
          </p:nvSpPr>
          <p:spPr bwMode="auto">
            <a:xfrm>
              <a:off x="2466975" y="472122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8" name="Text Box 227"/>
            <p:cNvSpPr txBox="1">
              <a:spLocks noChangeArrowheads="1"/>
            </p:cNvSpPr>
            <p:nvPr/>
          </p:nvSpPr>
          <p:spPr bwMode="auto">
            <a:xfrm>
              <a:off x="2738438" y="4889500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299" name="Text Box 228"/>
            <p:cNvSpPr txBox="1">
              <a:spLocks noChangeArrowheads="1"/>
            </p:cNvSpPr>
            <p:nvPr/>
          </p:nvSpPr>
          <p:spPr bwMode="auto">
            <a:xfrm>
              <a:off x="2690813" y="5113338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0" name="Text Box 229"/>
            <p:cNvSpPr txBox="1">
              <a:spLocks noChangeArrowheads="1"/>
            </p:cNvSpPr>
            <p:nvPr/>
          </p:nvSpPr>
          <p:spPr bwMode="auto">
            <a:xfrm>
              <a:off x="2395538" y="5175250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1" name="Text Box 230"/>
            <p:cNvSpPr txBox="1">
              <a:spLocks noChangeArrowheads="1"/>
            </p:cNvSpPr>
            <p:nvPr/>
          </p:nvSpPr>
          <p:spPr bwMode="auto">
            <a:xfrm>
              <a:off x="2105025" y="5256213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2" name="Text Box 231"/>
            <p:cNvSpPr txBox="1">
              <a:spLocks noChangeArrowheads="1"/>
            </p:cNvSpPr>
            <p:nvPr/>
          </p:nvSpPr>
          <p:spPr bwMode="auto">
            <a:xfrm>
              <a:off x="1804988" y="5260975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3" name="Text Box 232"/>
            <p:cNvSpPr txBox="1">
              <a:spLocks noChangeArrowheads="1"/>
            </p:cNvSpPr>
            <p:nvPr/>
          </p:nvSpPr>
          <p:spPr bwMode="auto">
            <a:xfrm>
              <a:off x="1485900" y="5151438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4" name="Text Box 233"/>
            <p:cNvSpPr txBox="1">
              <a:spLocks noChangeArrowheads="1"/>
            </p:cNvSpPr>
            <p:nvPr/>
          </p:nvSpPr>
          <p:spPr bwMode="auto">
            <a:xfrm>
              <a:off x="1252538" y="4913313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5" name="Text Box 234"/>
            <p:cNvSpPr txBox="1">
              <a:spLocks noChangeArrowheads="1"/>
            </p:cNvSpPr>
            <p:nvPr/>
          </p:nvSpPr>
          <p:spPr bwMode="auto">
            <a:xfrm>
              <a:off x="1562100" y="4884738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6" name="Text Box 235"/>
            <p:cNvSpPr txBox="1">
              <a:spLocks noChangeArrowheads="1"/>
            </p:cNvSpPr>
            <p:nvPr/>
          </p:nvSpPr>
          <p:spPr bwMode="auto">
            <a:xfrm>
              <a:off x="1866900" y="480377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7" name="Text Box 236"/>
            <p:cNvSpPr txBox="1">
              <a:spLocks noChangeArrowheads="1"/>
            </p:cNvSpPr>
            <p:nvPr/>
          </p:nvSpPr>
          <p:spPr bwMode="auto">
            <a:xfrm>
              <a:off x="2162175" y="476567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8" name="Text Box 237"/>
            <p:cNvSpPr txBox="1">
              <a:spLocks noChangeArrowheads="1"/>
            </p:cNvSpPr>
            <p:nvPr/>
          </p:nvSpPr>
          <p:spPr bwMode="auto">
            <a:xfrm>
              <a:off x="2405063" y="4941888"/>
              <a:ext cx="312737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09" name="Text Box 238"/>
            <p:cNvSpPr txBox="1">
              <a:spLocks noChangeArrowheads="1"/>
            </p:cNvSpPr>
            <p:nvPr/>
          </p:nvSpPr>
          <p:spPr bwMode="auto">
            <a:xfrm>
              <a:off x="2095500" y="503237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10" name="Text Box 239"/>
            <p:cNvSpPr txBox="1">
              <a:spLocks noChangeArrowheads="1"/>
            </p:cNvSpPr>
            <p:nvPr/>
          </p:nvSpPr>
          <p:spPr bwMode="auto">
            <a:xfrm>
              <a:off x="1800225" y="5032375"/>
              <a:ext cx="312738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11" name="Text Box 240"/>
            <p:cNvSpPr txBox="1">
              <a:spLocks noChangeArrowheads="1"/>
            </p:cNvSpPr>
            <p:nvPr/>
          </p:nvSpPr>
          <p:spPr bwMode="auto">
            <a:xfrm>
              <a:off x="4530725" y="5135563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12" name="Text Box 241"/>
            <p:cNvSpPr txBox="1">
              <a:spLocks noChangeArrowheads="1"/>
            </p:cNvSpPr>
            <p:nvPr/>
          </p:nvSpPr>
          <p:spPr bwMode="auto">
            <a:xfrm>
              <a:off x="4843463" y="5102225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13" name="Text Box 242"/>
            <p:cNvSpPr txBox="1">
              <a:spLocks noChangeArrowheads="1"/>
            </p:cNvSpPr>
            <p:nvPr/>
          </p:nvSpPr>
          <p:spPr bwMode="auto">
            <a:xfrm>
              <a:off x="5156200" y="5068888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14" name="Text Box 243"/>
            <p:cNvSpPr txBox="1">
              <a:spLocks noChangeArrowheads="1"/>
            </p:cNvSpPr>
            <p:nvPr/>
          </p:nvSpPr>
          <p:spPr bwMode="auto">
            <a:xfrm>
              <a:off x="4921250" y="4837113"/>
              <a:ext cx="312738" cy="198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15" name="Text Box 244"/>
            <p:cNvSpPr txBox="1">
              <a:spLocks noChangeArrowheads="1"/>
            </p:cNvSpPr>
            <p:nvPr/>
          </p:nvSpPr>
          <p:spPr bwMode="auto">
            <a:xfrm>
              <a:off x="4614863" y="4867275"/>
              <a:ext cx="312737" cy="198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700" b="1"/>
                <a:t>OT</a:t>
              </a: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124200" y="5943600"/>
              <a:ext cx="2834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/>
                  <a:cs typeface="Calibri"/>
                </a:rPr>
                <a:t>Oblivious Transfer</a:t>
              </a:r>
              <a:endParaRPr lang="en-US"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16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7452" y="3817203"/>
            <a:ext cx="166025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Oblivious Transfer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06167" y="3048000"/>
            <a:ext cx="283885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42304" y="3048000"/>
            <a:ext cx="776948" cy="2743200"/>
            <a:chOff x="5166652" y="2133600"/>
            <a:chExt cx="776948" cy="2743200"/>
          </a:xfrm>
        </p:grpSpPr>
        <p:sp>
          <p:nvSpPr>
            <p:cNvPr id="12" name="Rectangle 11"/>
            <p:cNvSpPr/>
            <p:nvPr/>
          </p:nvSpPr>
          <p:spPr>
            <a:xfrm>
              <a:off x="5166652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aseline="30000" dirty="0">
                <a:latin typeface="Palatino"/>
                <a:cs typeface="Palatino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31326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="1" dirty="0">
                <a:latin typeface="Palatino"/>
                <a:cs typeface="Palatino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890052" y="3048000"/>
            <a:ext cx="283885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57252" y="3048000"/>
            <a:ext cx="776948" cy="2743200"/>
            <a:chOff x="5166652" y="2133600"/>
            <a:chExt cx="776948" cy="2743200"/>
          </a:xfrm>
        </p:grpSpPr>
        <p:sp>
          <p:nvSpPr>
            <p:cNvPr id="17" name="Rectangle 16"/>
            <p:cNvSpPr/>
            <p:nvPr/>
          </p:nvSpPr>
          <p:spPr>
            <a:xfrm>
              <a:off x="5166652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aseline="30000" dirty="0">
                <a:latin typeface="Palatino"/>
                <a:cs typeface="Palatin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31326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="1" dirty="0">
                <a:latin typeface="Palatino"/>
                <a:cs typeface="Palatino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77919" y="3048000"/>
            <a:ext cx="283885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57252" y="3048000"/>
            <a:ext cx="776948" cy="2743200"/>
            <a:chOff x="5166652" y="2133600"/>
            <a:chExt cx="776948" cy="2743200"/>
          </a:xfrm>
        </p:grpSpPr>
        <p:sp>
          <p:nvSpPr>
            <p:cNvPr id="21" name="Rectangle 20"/>
            <p:cNvSpPr/>
            <p:nvPr/>
          </p:nvSpPr>
          <p:spPr>
            <a:xfrm>
              <a:off x="5166652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aseline="30000" dirty="0">
                <a:latin typeface="Palatino"/>
                <a:cs typeface="Palatino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31326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="1" dirty="0">
                <a:latin typeface="Palatino"/>
                <a:cs typeface="Palatino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65786" y="3048000"/>
            <a:ext cx="283885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57252" y="3048000"/>
            <a:ext cx="776948" cy="2743200"/>
            <a:chOff x="5166652" y="2133600"/>
            <a:chExt cx="776948" cy="2743200"/>
          </a:xfrm>
        </p:grpSpPr>
        <p:sp>
          <p:nvSpPr>
            <p:cNvPr id="25" name="Rectangle 24"/>
            <p:cNvSpPr/>
            <p:nvPr/>
          </p:nvSpPr>
          <p:spPr>
            <a:xfrm>
              <a:off x="5166652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aseline="30000" dirty="0">
                <a:latin typeface="Palatino"/>
                <a:cs typeface="Palatino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31326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="1" dirty="0">
                <a:latin typeface="Palatino"/>
                <a:cs typeface="Palatino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764106" y="3048000"/>
            <a:ext cx="283885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57252" y="3048000"/>
            <a:ext cx="776948" cy="2743200"/>
            <a:chOff x="5166652" y="2133600"/>
            <a:chExt cx="776948" cy="2743200"/>
          </a:xfrm>
        </p:grpSpPr>
        <p:sp>
          <p:nvSpPr>
            <p:cNvPr id="29" name="Rectangle 28"/>
            <p:cNvSpPr/>
            <p:nvPr/>
          </p:nvSpPr>
          <p:spPr>
            <a:xfrm>
              <a:off x="5166652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aseline="30000" dirty="0">
                <a:latin typeface="Palatino"/>
                <a:cs typeface="Palatino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31326" y="2133600"/>
              <a:ext cx="312274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endParaRPr lang="en-US" sz="2800" b="1" dirty="0">
                <a:latin typeface="Palatino"/>
                <a:cs typeface="Palatino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43173" y="1676400"/>
            <a:ext cx="110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Sender</a:t>
            </a:r>
            <a:endParaRPr lang="en-US" sz="2400" i="1" baseline="-25000" dirty="0"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1723" y="1676400"/>
            <a:ext cx="125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Receiver</a:t>
            </a:r>
            <a:endParaRPr lang="en-US" sz="2400" baseline="-25000" dirty="0">
              <a:latin typeface="Palatino"/>
              <a:cs typeface="Palatino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446" y="1295400"/>
            <a:ext cx="722157" cy="81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066" y="1295400"/>
            <a:ext cx="733270" cy="74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483050" y="3048000"/>
            <a:ext cx="888550" cy="2743200"/>
            <a:chOff x="483050" y="3048000"/>
            <a:chExt cx="888550" cy="2743200"/>
          </a:xfrm>
        </p:grpSpPr>
        <p:sp>
          <p:nvSpPr>
            <p:cNvPr id="35" name="Left Brace 34"/>
            <p:cNvSpPr/>
            <p:nvPr/>
          </p:nvSpPr>
          <p:spPr>
            <a:xfrm>
              <a:off x="1066800" y="3048000"/>
              <a:ext cx="304800" cy="2743200"/>
            </a:xfrm>
            <a:prstGeom prst="leftBrace">
              <a:avLst>
                <a:gd name="adj1" fmla="val 33024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3050" y="4078069"/>
              <a:ext cx="6599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Palatino"/>
                  <a:cs typeface="Palatino"/>
                </a:rPr>
                <a:t>n </a:t>
              </a:r>
            </a:p>
            <a:p>
              <a:pPr algn="ctr"/>
              <a:r>
                <a:rPr lang="en-US" dirty="0" smtClean="0">
                  <a:latin typeface="Calibri"/>
                  <a:cs typeface="Calibri"/>
                </a:rPr>
                <a:t>rows</a:t>
              </a:r>
              <a:endParaRPr lang="en-US" baseline="30000" dirty="0"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447800" y="2286000"/>
            <a:ext cx="1524000" cy="685800"/>
            <a:chOff x="1600200" y="2286000"/>
            <a:chExt cx="1447799" cy="685800"/>
          </a:xfrm>
        </p:grpSpPr>
        <p:sp>
          <p:nvSpPr>
            <p:cNvPr id="37" name="Left Brace 36"/>
            <p:cNvSpPr/>
            <p:nvPr/>
          </p:nvSpPr>
          <p:spPr>
            <a:xfrm rot="5400000">
              <a:off x="2191752" y="2115552"/>
              <a:ext cx="304800" cy="1407695"/>
            </a:xfrm>
            <a:prstGeom prst="leftBrace">
              <a:avLst>
                <a:gd name="adj1" fmla="val 33024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00200" y="2286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Palatino"/>
                  <a:cs typeface="Palatino"/>
                </a:rPr>
                <a:t>k </a:t>
              </a:r>
              <a:r>
                <a:rPr lang="en-US" dirty="0" err="1" smtClean="0">
                  <a:latin typeface="Calibri"/>
                  <a:cs typeface="Calibri"/>
                </a:rPr>
                <a:t>colomns</a:t>
              </a:r>
              <a:endParaRPr lang="en-US" baseline="30000" dirty="0">
                <a:latin typeface="Calibri"/>
                <a:cs typeface="Calibri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447800" y="3048000"/>
            <a:ext cx="1561368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352800" y="2895600"/>
            <a:ext cx="1561368" cy="685800"/>
            <a:chOff x="3467832" y="2895600"/>
            <a:chExt cx="1561368" cy="685800"/>
          </a:xfrm>
        </p:grpSpPr>
        <p:sp>
          <p:nvSpPr>
            <p:cNvPr id="40" name="Rectangle 39"/>
            <p:cNvSpPr/>
            <p:nvPr/>
          </p:nvSpPr>
          <p:spPr>
            <a:xfrm>
              <a:off x="3467832" y="2895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67832" y="3276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09168" y="3048000"/>
            <a:ext cx="343632" cy="381000"/>
            <a:chOff x="3009168" y="3048000"/>
            <a:chExt cx="343632" cy="381000"/>
          </a:xfrm>
        </p:grpSpPr>
        <p:cxnSp>
          <p:nvCxnSpPr>
            <p:cNvPr id="42" name="Straight Arrow Connector 41"/>
            <p:cNvCxnSpPr>
              <a:stCxn id="39" idx="3"/>
              <a:endCxn id="41" idx="1"/>
            </p:cNvCxnSpPr>
            <p:nvPr/>
          </p:nvCxnSpPr>
          <p:spPr>
            <a:xfrm>
              <a:off x="3009168" y="3200400"/>
              <a:ext cx="343632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9" idx="3"/>
              <a:endCxn id="40" idx="1"/>
            </p:cNvCxnSpPr>
            <p:nvPr/>
          </p:nvCxnSpPr>
          <p:spPr>
            <a:xfrm flipV="1">
              <a:off x="3009168" y="3048000"/>
              <a:ext cx="34363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447800" y="3373966"/>
            <a:ext cx="1561368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352800" y="3221566"/>
            <a:ext cx="1561368" cy="685800"/>
            <a:chOff x="3467832" y="2895600"/>
            <a:chExt cx="1561368" cy="685800"/>
          </a:xfrm>
        </p:grpSpPr>
        <p:sp>
          <p:nvSpPr>
            <p:cNvPr id="61" name="Rectangle 60"/>
            <p:cNvSpPr/>
            <p:nvPr/>
          </p:nvSpPr>
          <p:spPr>
            <a:xfrm>
              <a:off x="3467832" y="2895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67832" y="3276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009168" y="3363383"/>
            <a:ext cx="343632" cy="381000"/>
            <a:chOff x="3009168" y="3037417"/>
            <a:chExt cx="343632" cy="381000"/>
          </a:xfrm>
        </p:grpSpPr>
        <p:cxnSp>
          <p:nvCxnSpPr>
            <p:cNvPr id="64" name="Straight Arrow Connector 63"/>
            <p:cNvCxnSpPr>
              <a:stCxn id="59" idx="3"/>
              <a:endCxn id="62" idx="1"/>
            </p:cNvCxnSpPr>
            <p:nvPr/>
          </p:nvCxnSpPr>
          <p:spPr>
            <a:xfrm>
              <a:off x="3009168" y="3189817"/>
              <a:ext cx="343632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9" idx="3"/>
              <a:endCxn id="61" idx="1"/>
            </p:cNvCxnSpPr>
            <p:nvPr/>
          </p:nvCxnSpPr>
          <p:spPr>
            <a:xfrm flipV="1">
              <a:off x="3009168" y="3037417"/>
              <a:ext cx="34363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6324600" y="3048000"/>
            <a:ext cx="66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1,s</a:t>
            </a:r>
            <a:r>
              <a:rPr lang="en-US" sz="1600" baseline="-43000" dirty="0" smtClean="0"/>
              <a:t>1</a:t>
            </a:r>
            <a:endParaRPr lang="en-US" baseline="-43000" dirty="0"/>
          </a:p>
        </p:txBody>
      </p:sp>
      <p:sp>
        <p:nvSpPr>
          <p:cNvPr id="67" name="TextBox 66"/>
          <p:cNvSpPr txBox="1"/>
          <p:nvPr/>
        </p:nvSpPr>
        <p:spPr>
          <a:xfrm>
            <a:off x="6324600" y="3288268"/>
            <a:ext cx="66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2,s</a:t>
            </a:r>
            <a:r>
              <a:rPr lang="en-US" sz="1600" baseline="-43000" dirty="0" smtClean="0"/>
              <a:t>2</a:t>
            </a:r>
            <a:endParaRPr lang="en-US" baseline="-43000" dirty="0"/>
          </a:p>
        </p:txBody>
      </p:sp>
      <p:sp>
        <p:nvSpPr>
          <p:cNvPr id="68" name="Rectangle 67"/>
          <p:cNvSpPr/>
          <p:nvPr/>
        </p:nvSpPr>
        <p:spPr>
          <a:xfrm>
            <a:off x="1447800" y="3733800"/>
            <a:ext cx="1561368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352800" y="3581400"/>
            <a:ext cx="1561368" cy="685800"/>
            <a:chOff x="3467832" y="2895600"/>
            <a:chExt cx="1561368" cy="685800"/>
          </a:xfrm>
        </p:grpSpPr>
        <p:sp>
          <p:nvSpPr>
            <p:cNvPr id="70" name="Rectangle 69"/>
            <p:cNvSpPr/>
            <p:nvPr/>
          </p:nvSpPr>
          <p:spPr>
            <a:xfrm>
              <a:off x="3467832" y="2895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67832" y="3276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09168" y="3733800"/>
            <a:ext cx="343632" cy="381000"/>
            <a:chOff x="3009168" y="2971800"/>
            <a:chExt cx="343632" cy="381000"/>
          </a:xfrm>
        </p:grpSpPr>
        <p:cxnSp>
          <p:nvCxnSpPr>
            <p:cNvPr id="73" name="Straight Arrow Connector 72"/>
            <p:cNvCxnSpPr>
              <a:stCxn id="68" idx="3"/>
              <a:endCxn id="71" idx="1"/>
            </p:cNvCxnSpPr>
            <p:nvPr/>
          </p:nvCxnSpPr>
          <p:spPr>
            <a:xfrm>
              <a:off x="3009168" y="3124200"/>
              <a:ext cx="343632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3"/>
              <a:endCxn id="70" idx="1"/>
            </p:cNvCxnSpPr>
            <p:nvPr/>
          </p:nvCxnSpPr>
          <p:spPr>
            <a:xfrm flipV="1">
              <a:off x="3009168" y="2971800"/>
              <a:ext cx="34363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324600" y="3648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baseline="-25000" dirty="0"/>
          </a:p>
        </p:txBody>
      </p:sp>
      <p:sp>
        <p:nvSpPr>
          <p:cNvPr id="76" name="Rectangle 75"/>
          <p:cNvSpPr/>
          <p:nvPr/>
        </p:nvSpPr>
        <p:spPr>
          <a:xfrm>
            <a:off x="1447800" y="5410200"/>
            <a:ext cx="1561368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3352800" y="5257800"/>
            <a:ext cx="1561368" cy="685800"/>
            <a:chOff x="3467832" y="2895600"/>
            <a:chExt cx="1561368" cy="685800"/>
          </a:xfrm>
        </p:grpSpPr>
        <p:sp>
          <p:nvSpPr>
            <p:cNvPr id="78" name="Rectangle 77"/>
            <p:cNvSpPr/>
            <p:nvPr/>
          </p:nvSpPr>
          <p:spPr>
            <a:xfrm>
              <a:off x="3467832" y="2895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67832" y="3276600"/>
              <a:ext cx="1561368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009168" y="5410200"/>
            <a:ext cx="343632" cy="381000"/>
            <a:chOff x="3009168" y="2971800"/>
            <a:chExt cx="343632" cy="381000"/>
          </a:xfrm>
        </p:grpSpPr>
        <p:cxnSp>
          <p:nvCxnSpPr>
            <p:cNvPr id="81" name="Straight Arrow Connector 80"/>
            <p:cNvCxnSpPr>
              <a:stCxn id="76" idx="3"/>
              <a:endCxn id="79" idx="1"/>
            </p:cNvCxnSpPr>
            <p:nvPr/>
          </p:nvCxnSpPr>
          <p:spPr>
            <a:xfrm>
              <a:off x="3009168" y="3124200"/>
              <a:ext cx="343632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6" idx="3"/>
              <a:endCxn id="78" idx="1"/>
            </p:cNvCxnSpPr>
            <p:nvPr/>
          </p:nvCxnSpPr>
          <p:spPr>
            <a:xfrm flipV="1">
              <a:off x="3009168" y="2971800"/>
              <a:ext cx="343632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324600" y="5324502"/>
            <a:ext cx="66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n,s</a:t>
            </a:r>
            <a:r>
              <a:rPr lang="en-US" sz="1600" baseline="-43000" dirty="0" err="1" smtClean="0"/>
              <a:t>n</a:t>
            </a:r>
            <a:endParaRPr lang="en-US" baseline="-43000" dirty="0"/>
          </a:p>
        </p:txBody>
      </p:sp>
    </p:spTree>
    <p:extLst>
      <p:ext uri="{BB962C8B-B14F-4D97-AF65-F5344CB8AC3E}">
        <p14:creationId xmlns:p14="http://schemas.microsoft.com/office/powerpoint/2010/main" val="313286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22222E-6 L -0.20834 2.22222E-6 " pathEditMode="relative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75 -4.44444E-6 L -0.01615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22222E-6 L -0.20834 2.22222E-6 " pathEditMode="relative" ptsTypes="AA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8 -4.44444E-6 L -0.01389 -4.44444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22222E-6 L -0.20834 2.22222E-6 " pathEditMode="relative" ptsTypes="AA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25 -4.44444E-6 L -0.01198 -4.44444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22222E-6 L -0.20834 2.22222E-6 " pathEditMode="relative" ptsTypes="AA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4.44444E-6 L -0.0099 -4.44444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22222E-6 L -0.20834 2.22222E-6 " pathEditMode="relative" ptsTypes="AA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 -4.44444E-6 L -0.0092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042 -0.0055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042 -0.00555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042 -0.00555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5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042 -0.0055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9" grpId="0" animBg="1"/>
      <p:bldP spid="39" grpId="1" animBg="1"/>
      <p:bldP spid="59" grpId="0" animBg="1"/>
      <p:bldP spid="59" grpId="1" animBg="1"/>
      <p:bldP spid="66" grpId="0"/>
      <p:bldP spid="67" grpId="0"/>
      <p:bldP spid="68" grpId="0" animBg="1"/>
      <p:bldP spid="68" grpId="1" animBg="1"/>
      <p:bldP spid="75" grpId="0"/>
      <p:bldP spid="76" grpId="0" animBg="1"/>
      <p:bldP spid="76" grpId="1" animBg="1"/>
      <p:bldP spid="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1327" y="533400"/>
            <a:ext cx="3249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Sender: (</a:t>
            </a:r>
            <a:r>
              <a:rPr lang="en-US" sz="2400" i="1" dirty="0" smtClean="0">
                <a:latin typeface="Palatino"/>
                <a:cs typeface="Palatino"/>
              </a:rPr>
              <a:t>m</a:t>
            </a:r>
            <a:r>
              <a:rPr lang="en-US" sz="2400" i="1" baseline="-25000" dirty="0" smtClean="0">
                <a:latin typeface="Palatino"/>
                <a:cs typeface="Palatino"/>
              </a:rPr>
              <a:t>0,i</a:t>
            </a:r>
            <a:r>
              <a:rPr lang="en-US" sz="2400" i="1" dirty="0" smtClean="0">
                <a:latin typeface="Palatino"/>
                <a:cs typeface="Palatino"/>
              </a:rPr>
              <a:t>, m</a:t>
            </a:r>
            <a:r>
              <a:rPr lang="en-US" sz="2400" i="1" baseline="-25000" dirty="0" smtClean="0">
                <a:latin typeface="Palatino"/>
                <a:cs typeface="Palatino"/>
              </a:rPr>
              <a:t>1,i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r>
              <a:rPr lang="en-US" sz="2400" baseline="-25000" dirty="0" smtClean="0">
                <a:latin typeface="Calibri"/>
                <a:cs typeface="Calibri"/>
              </a:rPr>
              <a:t> </a:t>
            </a:r>
            <a:r>
              <a:rPr lang="en-US" sz="2400" baseline="-25000" dirty="0" smtClean="0">
                <a:latin typeface="Palatino"/>
                <a:cs typeface="Palatino"/>
              </a:rPr>
              <a:t>0</a:t>
            </a:r>
            <a:r>
              <a:rPr lang="en-US" sz="2400" i="1" baseline="-25000" dirty="0" smtClean="0">
                <a:latin typeface="Palatino"/>
                <a:cs typeface="Palatino"/>
              </a:rPr>
              <a:t> </a:t>
            </a:r>
            <a:r>
              <a:rPr lang="en-US" sz="2400" baseline="-25000" dirty="0" smtClean="0">
                <a:latin typeface="Palatino"/>
                <a:cs typeface="Palatino"/>
              </a:rPr>
              <a:t>≤ </a:t>
            </a:r>
            <a:r>
              <a:rPr lang="en-US" sz="2400" i="1" baseline="-25000" dirty="0" err="1" smtClean="0">
                <a:latin typeface="Palatino"/>
                <a:cs typeface="Palatino"/>
              </a:rPr>
              <a:t>i</a:t>
            </a:r>
            <a:r>
              <a:rPr lang="en-US" sz="2400" i="1" baseline="-25000" dirty="0" smtClean="0">
                <a:latin typeface="Palatino"/>
                <a:cs typeface="Palatino"/>
              </a:rPr>
              <a:t> </a:t>
            </a:r>
            <a:r>
              <a:rPr lang="en-US" sz="2400" baseline="-25000" dirty="0" smtClean="0">
                <a:latin typeface="Palatino"/>
                <a:cs typeface="Palatino"/>
              </a:rPr>
              <a:t>&lt; </a:t>
            </a:r>
            <a:r>
              <a:rPr lang="en-US" sz="2400" i="1" baseline="-25000" dirty="0" smtClean="0">
                <a:latin typeface="Palatino"/>
                <a:cs typeface="Palatino"/>
              </a:rPr>
              <a:t>n</a:t>
            </a:r>
            <a:endParaRPr lang="en-US" sz="2400" i="1" baseline="-25000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1987" y="533400"/>
            <a:ext cx="3092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Receiver: </a:t>
            </a:r>
            <a:r>
              <a:rPr lang="en-US" sz="2400" b="1" i="1" dirty="0" smtClean="0">
                <a:latin typeface="Calibri"/>
                <a:cs typeface="Calibri"/>
              </a:rPr>
              <a:t>s</a:t>
            </a:r>
            <a:r>
              <a:rPr lang="en-US" sz="2400" dirty="0" smtClean="0">
                <a:latin typeface="Calibri"/>
                <a:cs typeface="Calibri"/>
              </a:rPr>
              <a:t> = </a:t>
            </a:r>
            <a:r>
              <a:rPr lang="en-US" sz="2400" i="1" dirty="0" smtClean="0">
                <a:latin typeface="Palatino"/>
                <a:cs typeface="Palatino"/>
              </a:rPr>
              <a:t>s</a:t>
            </a:r>
            <a:r>
              <a:rPr lang="en-US" sz="2400" baseline="-25000" dirty="0" smtClean="0">
                <a:latin typeface="Palatino"/>
                <a:cs typeface="Palatino"/>
              </a:rPr>
              <a:t>0 </a:t>
            </a:r>
            <a:r>
              <a:rPr lang="en-US" sz="2400" dirty="0" smtClean="0">
                <a:latin typeface="Palatino"/>
                <a:cs typeface="Palatino"/>
              </a:rPr>
              <a:t>, </a:t>
            </a:r>
            <a:r>
              <a:rPr lang="is-IS" sz="2400" dirty="0" smtClean="0">
                <a:latin typeface="Palatino"/>
                <a:cs typeface="Palatino"/>
              </a:rPr>
              <a:t>…, </a:t>
            </a:r>
            <a:r>
              <a:rPr lang="is-IS" sz="2400" i="1" dirty="0" smtClean="0">
                <a:latin typeface="Palatino"/>
                <a:cs typeface="Palatino"/>
              </a:rPr>
              <a:t>s</a:t>
            </a:r>
            <a:r>
              <a:rPr lang="is-IS" sz="2400" i="1" baseline="-25000" dirty="0" smtClean="0">
                <a:latin typeface="Palatino"/>
                <a:cs typeface="Palatino"/>
              </a:rPr>
              <a:t>n</a:t>
            </a:r>
            <a:r>
              <a:rPr lang="is-IS" sz="2400" baseline="-25000" dirty="0" smtClean="0">
                <a:latin typeface="Palatino"/>
                <a:cs typeface="Palatino"/>
              </a:rPr>
              <a:t>-1</a:t>
            </a:r>
            <a:endParaRPr lang="en-US" sz="2400" baseline="-25000" dirty="0">
              <a:latin typeface="Palatino"/>
              <a:cs typeface="Palatin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3787" y="2133600"/>
            <a:ext cx="4572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2800" b="1" i="1" spc="300" dirty="0" smtClean="0">
                <a:latin typeface="Palatino"/>
                <a:cs typeface="Palatino"/>
              </a:rPr>
              <a:t>T</a:t>
            </a:r>
            <a:r>
              <a:rPr lang="en-US" sz="2800" baseline="30000" dirty="0" smtClean="0">
                <a:latin typeface="Palatino"/>
                <a:cs typeface="Palatino"/>
              </a:rPr>
              <a:t>0</a:t>
            </a:r>
            <a:endParaRPr lang="en-US" sz="2800" baseline="30000" dirty="0">
              <a:latin typeface="Palatino"/>
              <a:cs typeface="Palatin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7187" y="2133600"/>
            <a:ext cx="4572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en-US" sz="2800" b="1" i="1" spc="300" dirty="0" smtClean="0">
                <a:latin typeface="Palatino"/>
                <a:cs typeface="Palatino"/>
              </a:rPr>
              <a:t>T</a:t>
            </a:r>
            <a:r>
              <a:rPr lang="en-US" sz="2800" baseline="30000" dirty="0" smtClean="0">
                <a:latin typeface="Palatino"/>
                <a:cs typeface="Palatino"/>
              </a:rPr>
              <a:t>0</a:t>
            </a:r>
            <a:r>
              <a:rPr lang="en-US" sz="2800" i="1" baseline="-25000" dirty="0" smtClean="0">
                <a:latin typeface="Palatino"/>
                <a:cs typeface="Palatino"/>
              </a:rPr>
              <a:t> </a:t>
            </a:r>
            <a:r>
              <a:rPr lang="en-US" sz="2800" dirty="0" smtClean="0">
                <a:latin typeface="Palatino"/>
                <a:cs typeface="Palatino"/>
              </a:rPr>
              <a:t>⊕ </a:t>
            </a:r>
            <a:r>
              <a:rPr lang="en-US" sz="2800" b="1" dirty="0" smtClean="0">
                <a:latin typeface="Palatino"/>
                <a:cs typeface="Palatino"/>
              </a:rPr>
              <a:t>s</a:t>
            </a:r>
            <a:endParaRPr lang="en-US" sz="2800" b="1" dirty="0"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7985" y="1000780"/>
            <a:ext cx="147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Palatino"/>
                <a:cs typeface="Palatino"/>
              </a:rPr>
              <a:t>r </a:t>
            </a:r>
            <a:r>
              <a:rPr lang="en-US" sz="2400" dirty="0" smtClean="0">
                <a:latin typeface="Palatino"/>
                <a:cs typeface="Palatino"/>
              </a:rPr>
              <a:t>← {0,1}</a:t>
            </a:r>
            <a:r>
              <a:rPr lang="is-IS" sz="2400" i="1" baseline="30000" dirty="0" smtClean="0">
                <a:latin typeface="Palatino"/>
                <a:cs typeface="Palatino"/>
              </a:rPr>
              <a:t>k</a:t>
            </a:r>
            <a:endParaRPr lang="en-US" sz="2400" baseline="30000" dirty="0">
              <a:latin typeface="Palatino"/>
              <a:cs typeface="Palatin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2133600"/>
            <a:ext cx="4572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8587" y="1524000"/>
            <a:ext cx="384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Palatino"/>
                <a:cs typeface="Palatino"/>
              </a:rPr>
              <a:t>r</a:t>
            </a:r>
            <a:r>
              <a:rPr lang="en-US" baseline="-25000" dirty="0">
                <a:latin typeface="Palatino"/>
                <a:cs typeface="Palatino"/>
              </a:rPr>
              <a:t>0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832387" y="1893332"/>
            <a:ext cx="533400" cy="240268"/>
            <a:chOff x="4832387" y="1893332"/>
            <a:chExt cx="533400" cy="240268"/>
          </a:xfrm>
        </p:grpSpPr>
        <p:cxnSp>
          <p:nvCxnSpPr>
            <p:cNvPr id="21" name="Straight Arrow Connector 20"/>
            <p:cNvCxnSpPr>
              <a:stCxn id="19" idx="2"/>
              <a:endCxn id="11" idx="0"/>
            </p:cNvCxnSpPr>
            <p:nvPr/>
          </p:nvCxnSpPr>
          <p:spPr>
            <a:xfrm flipH="1">
              <a:off x="4832387" y="1893332"/>
              <a:ext cx="268516" cy="24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9" idx="2"/>
              <a:endCxn id="12" idx="0"/>
            </p:cNvCxnSpPr>
            <p:nvPr/>
          </p:nvCxnSpPr>
          <p:spPr>
            <a:xfrm>
              <a:off x="5100903" y="1893332"/>
              <a:ext cx="264884" cy="24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822987" y="1524000"/>
            <a:ext cx="990600" cy="3352800"/>
            <a:chOff x="5822987" y="1524000"/>
            <a:chExt cx="990600" cy="3352800"/>
          </a:xfrm>
        </p:grpSpPr>
        <p:sp>
          <p:nvSpPr>
            <p:cNvPr id="14" name="Rectangle 13"/>
            <p:cNvSpPr/>
            <p:nvPr/>
          </p:nvSpPr>
          <p:spPr>
            <a:xfrm>
              <a:off x="5822987" y="2133600"/>
              <a:ext cx="457200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r>
                <a:rPr lang="en-US" sz="2800" b="1" i="1" spc="300" dirty="0">
                  <a:latin typeface="Palatino"/>
                  <a:cs typeface="Palatino"/>
                </a:rPr>
                <a:t>T</a:t>
              </a:r>
              <a:r>
                <a:rPr lang="en-US" sz="2800" baseline="30000" dirty="0" smtClean="0">
                  <a:latin typeface="Palatino"/>
                  <a:cs typeface="Palatino"/>
                </a:rPr>
                <a:t>1</a:t>
              </a:r>
              <a:endParaRPr lang="en-US" sz="2800" baseline="30000" dirty="0">
                <a:latin typeface="Palatino"/>
                <a:cs typeface="Palatino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56387" y="2133600"/>
              <a:ext cx="457200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r>
                <a:rPr lang="en-US" sz="2800" b="1" i="1" spc="300" dirty="0" smtClean="0">
                  <a:latin typeface="Palatino"/>
                  <a:cs typeface="Palatino"/>
                </a:rPr>
                <a:t>T</a:t>
              </a:r>
              <a:r>
                <a:rPr lang="en-US" sz="2800" baseline="30000" dirty="0" smtClean="0">
                  <a:latin typeface="Palatino"/>
                  <a:cs typeface="Palatino"/>
                </a:rPr>
                <a:t>1</a:t>
              </a:r>
              <a:r>
                <a:rPr lang="en-US" sz="2800" i="1" baseline="-25000" dirty="0" smtClean="0">
                  <a:latin typeface="Palatino"/>
                  <a:cs typeface="Palatino"/>
                </a:rPr>
                <a:t> </a:t>
              </a:r>
              <a:r>
                <a:rPr lang="en-US" sz="2800" dirty="0" smtClean="0">
                  <a:latin typeface="Palatino"/>
                  <a:cs typeface="Palatino"/>
                </a:rPr>
                <a:t>⊕ </a:t>
              </a:r>
              <a:r>
                <a:rPr lang="en-US" sz="2800" b="1" dirty="0" smtClean="0">
                  <a:latin typeface="Palatino"/>
                  <a:cs typeface="Palatino"/>
                </a:rPr>
                <a:t>s</a:t>
              </a:r>
              <a:endParaRPr lang="en-US" sz="2800" b="1" dirty="0">
                <a:latin typeface="Palatino"/>
                <a:cs typeface="Palatin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27787" y="1524000"/>
              <a:ext cx="384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Palatino"/>
                  <a:cs typeface="Palatino"/>
                </a:rPr>
                <a:t>r</a:t>
              </a:r>
              <a:r>
                <a:rPr lang="en-US" baseline="-25000" dirty="0" smtClean="0">
                  <a:latin typeface="Palatino"/>
                  <a:cs typeface="Palatino"/>
                </a:rPr>
                <a:t>1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 flipH="1">
              <a:off x="6051587" y="1893332"/>
              <a:ext cx="268516" cy="24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</p:cNvCxnSpPr>
            <p:nvPr/>
          </p:nvCxnSpPr>
          <p:spPr>
            <a:xfrm>
              <a:off x="6320103" y="1893332"/>
              <a:ext cx="264884" cy="24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752600" y="2133600"/>
            <a:ext cx="4572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9400" y="2133600"/>
            <a:ext cx="4572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endParaRPr lang="en-US" sz="2800" baseline="-25000" dirty="0">
              <a:latin typeface="Palatino"/>
              <a:cs typeface="Palatin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18009" y="1524000"/>
            <a:ext cx="1495778" cy="3352800"/>
            <a:chOff x="6918009" y="1524000"/>
            <a:chExt cx="1495778" cy="3352800"/>
          </a:xfrm>
        </p:grpSpPr>
        <p:sp>
          <p:nvSpPr>
            <p:cNvPr id="16" name="Rectangle 15"/>
            <p:cNvSpPr/>
            <p:nvPr/>
          </p:nvSpPr>
          <p:spPr>
            <a:xfrm>
              <a:off x="7423187" y="2133600"/>
              <a:ext cx="457200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r>
                <a:rPr lang="en-US" sz="2800" b="1" i="1" spc="300" dirty="0">
                  <a:latin typeface="Palatino"/>
                  <a:cs typeface="Palatino"/>
                </a:rPr>
                <a:t>T</a:t>
              </a:r>
              <a:r>
                <a:rPr lang="en-US" sz="2800" i="1" baseline="30000" dirty="0" smtClean="0">
                  <a:latin typeface="Palatino"/>
                  <a:cs typeface="Palatino"/>
                </a:rPr>
                <a:t>k</a:t>
              </a:r>
              <a:r>
                <a:rPr lang="en-US" sz="2800" baseline="30000" dirty="0" smtClean="0">
                  <a:latin typeface="Palatino"/>
                  <a:cs typeface="Palatino"/>
                </a:rPr>
                <a:t>-1</a:t>
              </a:r>
              <a:endParaRPr lang="en-US" sz="2800" baseline="30000" dirty="0">
                <a:latin typeface="Palatino"/>
                <a:cs typeface="Palatino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56587" y="2133600"/>
              <a:ext cx="457200" cy="2743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r>
                <a:rPr lang="en-US" sz="2800" b="1" i="1" spc="300" dirty="0">
                  <a:latin typeface="Palatino"/>
                  <a:cs typeface="Palatino"/>
                </a:rPr>
                <a:t>T</a:t>
              </a:r>
              <a:r>
                <a:rPr lang="en-US" sz="2800" i="1" baseline="30000" dirty="0" smtClean="0">
                  <a:latin typeface="Palatino"/>
                  <a:cs typeface="Palatino"/>
                </a:rPr>
                <a:t>k</a:t>
              </a:r>
              <a:r>
                <a:rPr lang="en-US" sz="2800" baseline="30000" dirty="0" smtClean="0">
                  <a:latin typeface="Palatino"/>
                  <a:cs typeface="Palatino"/>
                </a:rPr>
                <a:t>-1</a:t>
              </a:r>
              <a:r>
                <a:rPr lang="en-US" sz="2800" i="1" baseline="-25000" dirty="0" smtClean="0">
                  <a:latin typeface="Palatino"/>
                  <a:cs typeface="Palatino"/>
                </a:rPr>
                <a:t> </a:t>
              </a:r>
              <a:r>
                <a:rPr lang="en-US" sz="2800" dirty="0" smtClean="0">
                  <a:latin typeface="Palatino"/>
                  <a:cs typeface="Palatino"/>
                </a:rPr>
                <a:t>⊕ </a:t>
              </a:r>
              <a:r>
                <a:rPr lang="en-US" sz="2800" b="1" dirty="0" smtClean="0">
                  <a:latin typeface="Palatino"/>
                  <a:cs typeface="Palatino"/>
                </a:rPr>
                <a:t>s</a:t>
              </a:r>
              <a:endParaRPr lang="en-US" sz="2800" b="1" dirty="0">
                <a:latin typeface="Palatino"/>
                <a:cs typeface="Palatino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96200" y="1524000"/>
              <a:ext cx="491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Palatino"/>
                  <a:cs typeface="Palatino"/>
                </a:rPr>
                <a:t>r</a:t>
              </a:r>
              <a:r>
                <a:rPr lang="en-US" i="1" baseline="-25000" dirty="0" smtClean="0">
                  <a:latin typeface="Palatino"/>
                  <a:cs typeface="Palatino"/>
                </a:rPr>
                <a:t>k</a:t>
              </a:r>
              <a:r>
                <a:rPr lang="en-US" baseline="-25000" dirty="0" smtClean="0">
                  <a:latin typeface="Palatino"/>
                  <a:cs typeface="Palatino"/>
                </a:rPr>
                <a:t>-1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27" idx="2"/>
              <a:endCxn id="16" idx="0"/>
            </p:cNvCxnSpPr>
            <p:nvPr/>
          </p:nvCxnSpPr>
          <p:spPr>
            <a:xfrm flipH="1">
              <a:off x="7651787" y="1893332"/>
              <a:ext cx="290123" cy="24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2"/>
              <a:endCxn id="17" idx="0"/>
            </p:cNvCxnSpPr>
            <p:nvPr/>
          </p:nvCxnSpPr>
          <p:spPr>
            <a:xfrm>
              <a:off x="7941910" y="1893332"/>
              <a:ext cx="243277" cy="2402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918009" y="327660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dirty="0">
                  <a:latin typeface="Palatino"/>
                  <a:cs typeface="Palatino"/>
                </a:rPr>
                <a:t>…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14222" y="3276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Palatino"/>
                <a:cs typeface="Palatino"/>
              </a:rPr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095022" y="2438400"/>
            <a:ext cx="2286000" cy="304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81689" y="2438400"/>
            <a:ext cx="4038600" cy="304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357735"/>
            <a:ext cx="1008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Palatino"/>
                <a:cs typeface="Palatino"/>
              </a:rPr>
              <a:t>s</a:t>
            </a:r>
            <a:r>
              <a:rPr lang="en-US" sz="2200" baseline="-25000" dirty="0" err="1" smtClean="0">
                <a:solidFill>
                  <a:srgbClr val="000000"/>
                </a:solidFill>
                <a:latin typeface="Palatino"/>
                <a:cs typeface="Palatino"/>
              </a:rPr>
              <a:t>i</a:t>
            </a:r>
            <a:r>
              <a:rPr lang="en-US" sz="2200" baseline="-25000" dirty="0" smtClean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latino"/>
                <a:cs typeface="Palatino"/>
              </a:rPr>
              <a:t>= 0</a:t>
            </a:r>
            <a:endParaRPr lang="en-US" sz="2200" baseline="-250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81400" y="2404533"/>
            <a:ext cx="81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Palatino"/>
                <a:cs typeface="Palatino"/>
              </a:rPr>
              <a:t>i</a:t>
            </a:r>
            <a:r>
              <a:rPr lang="en-US" i="1" baseline="30000" dirty="0" err="1" smtClean="0">
                <a:latin typeface="Palatino"/>
                <a:cs typeface="Palatino"/>
              </a:rPr>
              <a:t>th</a:t>
            </a:r>
            <a:r>
              <a:rPr lang="en-US" i="1" dirty="0" smtClean="0">
                <a:latin typeface="Palatino"/>
                <a:cs typeface="Palatino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row</a:t>
            </a:r>
            <a:endParaRPr lang="en-US" baseline="30000" dirty="0"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000" y="990600"/>
            <a:ext cx="495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Palatino"/>
                <a:cs typeface="Palatino"/>
              </a:rPr>
              <a:t>T</a:t>
            </a:r>
            <a:r>
              <a:rPr lang="en-US" sz="2400" dirty="0" smtClean="0">
                <a:latin typeface="Palatino"/>
                <a:cs typeface="Palatino"/>
              </a:rPr>
              <a:t>←{0,1</a:t>
            </a:r>
            <a:r>
              <a:rPr lang="en-US" sz="2400" dirty="0">
                <a:latin typeface="Palatino"/>
                <a:cs typeface="Palatino"/>
              </a:rPr>
              <a:t>}</a:t>
            </a:r>
            <a:r>
              <a:rPr lang="en-US" sz="2400" i="1" baseline="30000" dirty="0" err="1">
                <a:latin typeface="Palatino"/>
                <a:cs typeface="Palatino"/>
              </a:rPr>
              <a:t>n</a:t>
            </a:r>
            <a:r>
              <a:rPr lang="en-US" sz="2400" baseline="30000" dirty="0" err="1">
                <a:latin typeface="Palatino"/>
                <a:cs typeface="Palatino"/>
              </a:rPr>
              <a:t>×</a:t>
            </a:r>
            <a:r>
              <a:rPr lang="en-US" sz="2400" i="1" baseline="30000" dirty="0" err="1" smtClean="0">
                <a:latin typeface="Palatino"/>
                <a:cs typeface="Palatino"/>
              </a:rPr>
              <a:t>k</a:t>
            </a:r>
            <a:r>
              <a:rPr lang="en-US" sz="2400" dirty="0" smtClean="0">
                <a:latin typeface="Palatino"/>
                <a:cs typeface="Palatino"/>
              </a:rPr>
              <a:t>, </a:t>
            </a:r>
            <a:r>
              <a:rPr lang="en-US" sz="2400" b="1" i="1" spc="300" dirty="0" smtClean="0">
                <a:latin typeface="Palatino"/>
                <a:cs typeface="Palatino"/>
              </a:rPr>
              <a:t>T</a:t>
            </a:r>
            <a:r>
              <a:rPr lang="en-US" sz="2400" i="1" spc="300" baseline="30000" dirty="0" smtClean="0">
                <a:latin typeface="Palatino"/>
                <a:cs typeface="Palatino"/>
              </a:rPr>
              <a:t>i</a:t>
            </a:r>
            <a:r>
              <a:rPr lang="en-US" sz="2400" dirty="0" smtClean="0">
                <a:latin typeface="Palatino"/>
                <a:cs typeface="Palatino"/>
              </a:rPr>
              <a:t>: </a:t>
            </a:r>
            <a:r>
              <a:rPr lang="en-US" sz="2400" i="1" dirty="0" err="1">
                <a:latin typeface="Palatino"/>
                <a:cs typeface="Palatino"/>
              </a:rPr>
              <a:t>i</a:t>
            </a:r>
            <a:r>
              <a:rPr lang="en-US" sz="2400" i="1" baseline="30000" dirty="0" err="1">
                <a:latin typeface="Palatino"/>
                <a:cs typeface="Palatino"/>
              </a:rPr>
              <a:t>th</a:t>
            </a:r>
            <a:r>
              <a:rPr lang="en-US" sz="2400" i="1" dirty="0">
                <a:latin typeface="Palatino"/>
                <a:cs typeface="Palatino"/>
              </a:rPr>
              <a:t> </a:t>
            </a:r>
            <a:r>
              <a:rPr lang="en-US" sz="2400" dirty="0" err="1" smtClean="0">
                <a:latin typeface="Calibri"/>
                <a:cs typeface="Calibri"/>
              </a:rPr>
              <a:t>colomn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b="1" i="1" spc="300" dirty="0" smtClean="0">
                <a:latin typeface="Palatino"/>
                <a:cs typeface="Palatino"/>
              </a:rPr>
              <a:t>T</a:t>
            </a:r>
            <a:r>
              <a:rPr lang="en-US" sz="2400" i="1" spc="300" baseline="-25000" dirty="0" smtClean="0">
                <a:latin typeface="Palatino"/>
                <a:cs typeface="Palatino"/>
              </a:rPr>
              <a:t>i</a:t>
            </a:r>
            <a:r>
              <a:rPr lang="en-US" sz="2400" dirty="0" smtClean="0">
                <a:latin typeface="Palatino"/>
                <a:cs typeface="Palatino"/>
              </a:rPr>
              <a:t>:</a:t>
            </a:r>
            <a:r>
              <a:rPr lang="en-US" sz="2400" baseline="-25000" dirty="0" smtClean="0">
                <a:latin typeface="Palatino"/>
                <a:cs typeface="Palatino"/>
              </a:rPr>
              <a:t> </a:t>
            </a:r>
            <a:r>
              <a:rPr lang="en-US" sz="2400" i="1" dirty="0" err="1">
                <a:latin typeface="Palatino"/>
                <a:cs typeface="Palatino"/>
              </a:rPr>
              <a:t>i</a:t>
            </a:r>
            <a:r>
              <a:rPr lang="en-US" sz="2400" i="1" baseline="30000" dirty="0" err="1">
                <a:latin typeface="Palatino"/>
                <a:cs typeface="Palatino"/>
              </a:rPr>
              <a:t>th</a:t>
            </a:r>
            <a:r>
              <a:rPr lang="en-US" sz="2400" i="1" dirty="0">
                <a:latin typeface="Palatino"/>
                <a:cs typeface="Palatino"/>
              </a:rPr>
              <a:t> </a:t>
            </a:r>
            <a:r>
              <a:rPr lang="en-US" sz="2400" dirty="0">
                <a:latin typeface="Calibri"/>
                <a:cs typeface="Calibri"/>
              </a:rPr>
              <a:t>row</a:t>
            </a:r>
            <a:endParaRPr lang="en-US" sz="2400" baseline="30000" dirty="0">
              <a:latin typeface="Calibri"/>
              <a:cs typeface="Calibri"/>
            </a:endParaRPr>
          </a:p>
          <a:p>
            <a:endParaRPr lang="en-US" sz="2400" baseline="-25000" dirty="0">
              <a:latin typeface="Palatino"/>
              <a:cs typeface="Palatino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48374" y="2348089"/>
            <a:ext cx="10697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spc="300" dirty="0" smtClean="0">
                <a:latin typeface="Palatino"/>
                <a:cs typeface="Palatino"/>
              </a:rPr>
              <a:t>Q</a:t>
            </a:r>
            <a:r>
              <a:rPr lang="en-US" sz="2200" i="1" spc="300" baseline="-25000" dirty="0" smtClean="0">
                <a:latin typeface="Palatino"/>
                <a:cs typeface="Palatino"/>
              </a:rPr>
              <a:t>i</a:t>
            </a:r>
            <a:r>
              <a:rPr lang="en-US" sz="2200" b="1" i="1" spc="300" dirty="0" smtClean="0">
                <a:latin typeface="Palatino"/>
                <a:cs typeface="Palatino"/>
              </a:rPr>
              <a:t>=T</a:t>
            </a:r>
            <a:r>
              <a:rPr lang="en-US" sz="2200" i="1" spc="300" baseline="-25000" dirty="0" smtClean="0">
                <a:latin typeface="Palatino"/>
                <a:cs typeface="Palatino"/>
              </a:rPr>
              <a:t>i</a:t>
            </a:r>
            <a:endParaRPr lang="en-US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95022" y="2942398"/>
            <a:ext cx="7425267" cy="369332"/>
            <a:chOff x="1095022" y="2942398"/>
            <a:chExt cx="7425267" cy="369332"/>
          </a:xfrm>
        </p:grpSpPr>
        <p:sp>
          <p:nvSpPr>
            <p:cNvPr id="48" name="Rectangle 47"/>
            <p:cNvSpPr/>
            <p:nvPr/>
          </p:nvSpPr>
          <p:spPr>
            <a:xfrm>
              <a:off x="1095022" y="2976265"/>
              <a:ext cx="2286000" cy="304800"/>
            </a:xfrm>
            <a:prstGeom prst="rect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81689" y="2976265"/>
              <a:ext cx="4038600" cy="304800"/>
            </a:xfrm>
            <a:prstGeom prst="rect">
              <a:avLst/>
            </a:prstGeom>
            <a:solidFill>
              <a:schemeClr val="bg1">
                <a:lumMod val="65000"/>
                <a:alpha val="5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81400" y="2942398"/>
              <a:ext cx="815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Palatino"/>
                  <a:cs typeface="Palatino"/>
                </a:rPr>
                <a:t>i</a:t>
              </a:r>
              <a:r>
                <a:rPr lang="en-US" i="1" baseline="30000" dirty="0" err="1" smtClean="0">
                  <a:latin typeface="Palatino"/>
                  <a:cs typeface="Palatino"/>
                </a:rPr>
                <a:t>th</a:t>
              </a:r>
              <a:r>
                <a:rPr lang="en-US" i="1" dirty="0" smtClean="0">
                  <a:latin typeface="Palatino"/>
                  <a:cs typeface="Palatino"/>
                </a:rPr>
                <a:t> </a:t>
              </a:r>
              <a:r>
                <a:rPr lang="en-US" dirty="0" smtClean="0">
                  <a:latin typeface="Calibri"/>
                  <a:cs typeface="Calibri"/>
                </a:rPr>
                <a:t>row</a:t>
              </a:r>
              <a:endParaRPr lang="en-US" baseline="30000" dirty="0">
                <a:latin typeface="Calibri"/>
                <a:cs typeface="Calibri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62600" y="2895600"/>
            <a:ext cx="1008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Palatino"/>
                <a:cs typeface="Palatino"/>
              </a:rPr>
              <a:t>s</a:t>
            </a:r>
            <a:r>
              <a:rPr lang="en-US" sz="2200" baseline="-25000" dirty="0" err="1" smtClean="0">
                <a:solidFill>
                  <a:srgbClr val="000000"/>
                </a:solidFill>
                <a:latin typeface="Palatino"/>
                <a:cs typeface="Palatino"/>
              </a:rPr>
              <a:t>i</a:t>
            </a:r>
            <a:r>
              <a:rPr lang="en-US" sz="2200" baseline="-25000" dirty="0" smtClean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Palatino"/>
                <a:cs typeface="Palatino"/>
              </a:rPr>
              <a:t>= 1</a:t>
            </a:r>
            <a:endParaRPr lang="en-US" sz="2200" baseline="-250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24000" y="2885954"/>
            <a:ext cx="1458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spc="300" dirty="0">
                <a:latin typeface="Palatino"/>
                <a:cs typeface="Palatino"/>
              </a:rPr>
              <a:t>Q</a:t>
            </a:r>
            <a:r>
              <a:rPr lang="en-US" sz="2200" i="1" spc="300" baseline="-25000" dirty="0">
                <a:latin typeface="Palatino"/>
                <a:cs typeface="Palatino"/>
              </a:rPr>
              <a:t>i</a:t>
            </a:r>
            <a:r>
              <a:rPr lang="en-US" sz="2200" b="1" i="1" spc="300" dirty="0">
                <a:latin typeface="Palatino"/>
                <a:cs typeface="Palatino"/>
              </a:rPr>
              <a:t>=T</a:t>
            </a:r>
            <a:r>
              <a:rPr lang="en-US" sz="2200" i="1" spc="300" baseline="-25000" dirty="0" smtClean="0">
                <a:latin typeface="Palatino"/>
                <a:cs typeface="Palatino"/>
              </a:rPr>
              <a:t>i</a:t>
            </a:r>
            <a:r>
              <a:rPr lang="en-US" sz="2200" dirty="0" smtClean="0">
                <a:latin typeface="Palatino"/>
                <a:cs typeface="Palatino"/>
              </a:rPr>
              <a:t>⊕ </a:t>
            </a:r>
            <a:r>
              <a:rPr lang="en-US" sz="2200" b="1" i="1" dirty="0" smtClean="0">
                <a:latin typeface="Palatino"/>
                <a:cs typeface="Palatino"/>
              </a:rPr>
              <a:t>r</a:t>
            </a:r>
            <a:endParaRPr lang="en-US" sz="2200" b="1" i="1" dirty="0">
              <a:latin typeface="Palatino"/>
              <a:cs typeface="Palatino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4450" y="2133600"/>
            <a:ext cx="888550" cy="2743200"/>
            <a:chOff x="254450" y="2133600"/>
            <a:chExt cx="888550" cy="2743200"/>
          </a:xfrm>
        </p:grpSpPr>
        <p:sp>
          <p:nvSpPr>
            <p:cNvPr id="55" name="Left Brace 54"/>
            <p:cNvSpPr/>
            <p:nvPr/>
          </p:nvSpPr>
          <p:spPr>
            <a:xfrm>
              <a:off x="838200" y="2133600"/>
              <a:ext cx="304800" cy="2743200"/>
            </a:xfrm>
            <a:prstGeom prst="leftBrace">
              <a:avLst>
                <a:gd name="adj1" fmla="val 33024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4450" y="3163669"/>
              <a:ext cx="6599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>
                  <a:latin typeface="Palatino"/>
                  <a:cs typeface="Palatino"/>
                </a:rPr>
                <a:t>n </a:t>
              </a:r>
            </a:p>
            <a:p>
              <a:pPr algn="ctr"/>
              <a:r>
                <a:rPr lang="en-US" dirty="0" smtClean="0">
                  <a:latin typeface="Calibri"/>
                  <a:cs typeface="Calibri"/>
                </a:rPr>
                <a:t>rows</a:t>
              </a:r>
              <a:endParaRPr lang="en-US" baseline="30000" dirty="0">
                <a:latin typeface="Calibri"/>
                <a:cs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52400" y="5040868"/>
            <a:ext cx="803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Sender sends: (</a:t>
            </a:r>
            <a:r>
              <a:rPr lang="en-US" sz="2400" i="1" dirty="0" smtClean="0">
                <a:latin typeface="Palatino"/>
                <a:cs typeface="Palatino"/>
              </a:rPr>
              <a:t>y</a:t>
            </a:r>
            <a:r>
              <a:rPr lang="en-US" sz="2400" baseline="-25000" dirty="0" smtClean="0">
                <a:latin typeface="Palatino"/>
                <a:cs typeface="Palatino"/>
              </a:rPr>
              <a:t>0</a:t>
            </a:r>
            <a:r>
              <a:rPr lang="en-US" sz="2400" i="1" dirty="0" smtClean="0">
                <a:latin typeface="Palatino"/>
                <a:cs typeface="Palatino"/>
              </a:rPr>
              <a:t>, y</a:t>
            </a:r>
            <a:r>
              <a:rPr lang="en-US" sz="2400" baseline="-25000" dirty="0" smtClean="0">
                <a:latin typeface="Palatino"/>
                <a:cs typeface="Palatino"/>
              </a:rPr>
              <a:t>1</a:t>
            </a:r>
            <a:r>
              <a:rPr lang="en-US" sz="2400" dirty="0" smtClean="0">
                <a:latin typeface="Calibri"/>
                <a:cs typeface="Calibri"/>
              </a:rPr>
              <a:t>) </a:t>
            </a:r>
            <a:r>
              <a:rPr lang="en-US" sz="2400" dirty="0" smtClean="0">
                <a:latin typeface="Palatino"/>
                <a:cs typeface="Palatino"/>
              </a:rPr>
              <a:t>= 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i="1" dirty="0" smtClean="0">
                <a:latin typeface="Palatino"/>
                <a:cs typeface="Palatino"/>
              </a:rPr>
              <a:t>m</a:t>
            </a:r>
            <a:r>
              <a:rPr lang="en-US" sz="2400" i="1" baseline="-25000" dirty="0" smtClean="0">
                <a:latin typeface="Palatino"/>
                <a:cs typeface="Palatino"/>
              </a:rPr>
              <a:t>i,</a:t>
            </a:r>
            <a:r>
              <a:rPr lang="en-US" sz="2400" baseline="-25000" dirty="0" smtClean="0">
                <a:latin typeface="Palatino"/>
                <a:cs typeface="Palatino"/>
              </a:rPr>
              <a:t>0</a:t>
            </a:r>
            <a:r>
              <a:rPr lang="en-US" sz="2400" spc="600" dirty="0" smtClean="0">
                <a:latin typeface="Palatino"/>
                <a:cs typeface="Palatino"/>
              </a:rPr>
              <a:t>⊕</a:t>
            </a:r>
            <a:r>
              <a:rPr lang="en-US" sz="2400" i="1" dirty="0" smtClean="0">
                <a:latin typeface="Palatino"/>
                <a:cs typeface="Palatino"/>
              </a:rPr>
              <a:t>H</a:t>
            </a:r>
            <a:r>
              <a:rPr lang="en-US" sz="2400" dirty="0" smtClean="0">
                <a:latin typeface="Palatino"/>
                <a:cs typeface="Palatino"/>
              </a:rPr>
              <a:t>(</a:t>
            </a:r>
            <a:r>
              <a:rPr lang="en-US" sz="2400" i="1" dirty="0" err="1" smtClean="0">
                <a:latin typeface="Palatino"/>
                <a:cs typeface="Palatino"/>
              </a:rPr>
              <a:t>i</a:t>
            </a:r>
            <a:r>
              <a:rPr lang="en-US" sz="2400" dirty="0" smtClean="0">
                <a:latin typeface="Palatino"/>
                <a:cs typeface="Palatino"/>
              </a:rPr>
              <a:t>, </a:t>
            </a:r>
            <a:r>
              <a:rPr lang="en-US" sz="2400" b="1" i="1" dirty="0" smtClean="0">
                <a:latin typeface="Palatino"/>
                <a:cs typeface="Palatino"/>
              </a:rPr>
              <a:t>Q</a:t>
            </a:r>
            <a:r>
              <a:rPr lang="en-US" sz="2400" baseline="-25000" dirty="0" smtClean="0">
                <a:latin typeface="Palatino"/>
                <a:cs typeface="Palatino"/>
              </a:rPr>
              <a:t>i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  <a:r>
              <a:rPr lang="en-US" sz="2400" i="1" dirty="0" smtClean="0">
                <a:latin typeface="Palatino"/>
                <a:cs typeface="Palatino"/>
              </a:rPr>
              <a:t>, m</a:t>
            </a:r>
            <a:r>
              <a:rPr lang="en-US" sz="2400" i="1" baseline="-25000" dirty="0" smtClean="0">
                <a:latin typeface="Palatino"/>
                <a:cs typeface="Palatino"/>
              </a:rPr>
              <a:t>i,1</a:t>
            </a:r>
            <a:r>
              <a:rPr lang="en-US" sz="2400" spc="600" dirty="0" smtClean="0">
                <a:latin typeface="Palatino"/>
                <a:cs typeface="Palatino"/>
              </a:rPr>
              <a:t>⊕</a:t>
            </a:r>
            <a:r>
              <a:rPr lang="en-US" sz="2400" i="1" dirty="0">
                <a:latin typeface="Palatino"/>
                <a:cs typeface="Palatino"/>
              </a:rPr>
              <a:t>H</a:t>
            </a:r>
            <a:r>
              <a:rPr lang="en-US" sz="2400" dirty="0">
                <a:latin typeface="Palatino"/>
                <a:cs typeface="Palatino"/>
              </a:rPr>
              <a:t>(</a:t>
            </a:r>
            <a:r>
              <a:rPr lang="en-US" sz="2400" i="1" dirty="0" err="1">
                <a:latin typeface="Palatino"/>
                <a:cs typeface="Palatino"/>
              </a:rPr>
              <a:t>i</a:t>
            </a:r>
            <a:r>
              <a:rPr lang="en-US" sz="2400" dirty="0">
                <a:latin typeface="Palatino"/>
                <a:cs typeface="Palatino"/>
              </a:rPr>
              <a:t>, </a:t>
            </a:r>
            <a:r>
              <a:rPr lang="en-US" sz="2400" b="1" i="1" dirty="0" err="1" smtClean="0">
                <a:latin typeface="Palatino"/>
                <a:cs typeface="Palatino"/>
              </a:rPr>
              <a:t>Q</a:t>
            </a:r>
            <a:r>
              <a:rPr lang="en-US" sz="2400" baseline="-25000" dirty="0" err="1" smtClean="0">
                <a:latin typeface="Palatino"/>
                <a:cs typeface="Palatino"/>
              </a:rPr>
              <a:t>i</a:t>
            </a:r>
            <a:r>
              <a:rPr lang="en-US" sz="2400" spc="600" dirty="0" err="1" smtClean="0">
                <a:latin typeface="Palatino"/>
                <a:cs typeface="Palatino"/>
              </a:rPr>
              <a:t>⊕</a:t>
            </a:r>
            <a:r>
              <a:rPr lang="en-US" sz="2400" b="1" i="1" spc="600" dirty="0" err="1" smtClean="0">
                <a:latin typeface="Palatino"/>
                <a:cs typeface="Palatino"/>
              </a:rPr>
              <a:t>r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r>
              <a:rPr lang="en-US" sz="2400" baseline="-25000" dirty="0" smtClean="0">
                <a:latin typeface="Calibri"/>
                <a:cs typeface="Calibri"/>
              </a:rPr>
              <a:t> </a:t>
            </a:r>
            <a:r>
              <a:rPr lang="en-US" sz="2400" baseline="-25000" dirty="0" smtClean="0">
                <a:latin typeface="Palatino"/>
                <a:cs typeface="Palatino"/>
              </a:rPr>
              <a:t>0</a:t>
            </a:r>
            <a:r>
              <a:rPr lang="en-US" sz="2400" i="1" baseline="-25000" dirty="0" smtClean="0">
                <a:latin typeface="Palatino"/>
                <a:cs typeface="Palatino"/>
              </a:rPr>
              <a:t> </a:t>
            </a:r>
            <a:r>
              <a:rPr lang="en-US" sz="2400" baseline="-25000" dirty="0" smtClean="0">
                <a:latin typeface="Palatino"/>
                <a:cs typeface="Palatino"/>
              </a:rPr>
              <a:t>≤ </a:t>
            </a:r>
            <a:r>
              <a:rPr lang="en-US" sz="2400" i="1" baseline="-25000" dirty="0" err="1" smtClean="0">
                <a:latin typeface="Palatino"/>
                <a:cs typeface="Palatino"/>
              </a:rPr>
              <a:t>i</a:t>
            </a:r>
            <a:r>
              <a:rPr lang="en-US" sz="2400" i="1" baseline="-25000" dirty="0" smtClean="0">
                <a:latin typeface="Palatino"/>
                <a:cs typeface="Palatino"/>
              </a:rPr>
              <a:t> </a:t>
            </a:r>
            <a:r>
              <a:rPr lang="en-US" sz="2400" baseline="-25000" dirty="0" smtClean="0">
                <a:latin typeface="Palatino"/>
                <a:cs typeface="Palatino"/>
              </a:rPr>
              <a:t>&lt; </a:t>
            </a:r>
            <a:r>
              <a:rPr lang="en-US" sz="2400" i="1" baseline="-25000" dirty="0" smtClean="0">
                <a:latin typeface="Palatino"/>
                <a:cs typeface="Palatino"/>
              </a:rPr>
              <a:t>n</a:t>
            </a:r>
            <a:endParaRPr lang="en-US" sz="2400" i="1" baseline="-25000" dirty="0">
              <a:latin typeface="Palatino"/>
              <a:cs typeface="Palatino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0600" y="1371600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Matrix </a:t>
            </a:r>
            <a:r>
              <a:rPr lang="en-US" sz="2200" b="1" i="1" spc="300" dirty="0" smtClean="0">
                <a:latin typeface="Palatino"/>
                <a:cs typeface="Palatino"/>
              </a:rPr>
              <a:t>Q</a:t>
            </a:r>
            <a:r>
              <a:rPr lang="en-US" sz="2200" b="1" spc="300" dirty="0" smtClean="0">
                <a:latin typeface="Palatino"/>
                <a:cs typeface="Palatino"/>
              </a:rPr>
              <a:t>.</a:t>
            </a:r>
            <a:r>
              <a:rPr lang="en-US" sz="2200" i="1" spc="300" dirty="0" smtClean="0">
                <a:latin typeface="Palatino"/>
                <a:cs typeface="Palatino"/>
              </a:rPr>
              <a:t> </a:t>
            </a:r>
            <a:r>
              <a:rPr lang="en-US" sz="2200" b="1" i="1" spc="300" dirty="0" smtClean="0">
                <a:latin typeface="Palatino"/>
                <a:cs typeface="Palatino"/>
              </a:rPr>
              <a:t>Q</a:t>
            </a:r>
            <a:r>
              <a:rPr lang="en-US" sz="2200" i="1" spc="300" baseline="-25000" dirty="0" smtClean="0">
                <a:latin typeface="Palatino"/>
                <a:cs typeface="Palatino"/>
              </a:rPr>
              <a:t>i</a:t>
            </a:r>
            <a:r>
              <a:rPr lang="en-US" sz="2000" dirty="0">
                <a:latin typeface="Palatino"/>
                <a:cs typeface="Palatino"/>
              </a:rPr>
              <a:t>: </a:t>
            </a:r>
            <a:r>
              <a:rPr lang="en-US" sz="2000" i="1" dirty="0" err="1">
                <a:latin typeface="Palatino"/>
                <a:cs typeface="Palatino"/>
              </a:rPr>
              <a:t>i</a:t>
            </a:r>
            <a:r>
              <a:rPr lang="en-US" sz="2000" i="1" baseline="30000" dirty="0" err="1">
                <a:latin typeface="Palatino"/>
                <a:cs typeface="Palatino"/>
              </a:rPr>
              <a:t>th</a:t>
            </a:r>
            <a:r>
              <a:rPr lang="en-US" sz="2000" i="1" dirty="0">
                <a:latin typeface="Palatino"/>
                <a:cs typeface="Palatino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row</a:t>
            </a:r>
            <a:endParaRPr lang="en-US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152400" y="5569803"/>
            <a:ext cx="5071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Receiver outputs: </a:t>
            </a:r>
            <a:r>
              <a:rPr lang="en-US" sz="2400" i="1" dirty="0" smtClean="0">
                <a:latin typeface="Palatino"/>
                <a:cs typeface="Palatino"/>
              </a:rPr>
              <a:t>y</a:t>
            </a:r>
            <a:r>
              <a:rPr lang="en-US" sz="2400" baseline="-25000" dirty="0" smtClean="0">
                <a:latin typeface="Palatino"/>
                <a:cs typeface="Palatino"/>
              </a:rPr>
              <a:t>0 </a:t>
            </a:r>
            <a:r>
              <a:rPr lang="en-US" sz="2400" spc="600" dirty="0" smtClean="0">
                <a:latin typeface="Palatino"/>
                <a:cs typeface="Palatino"/>
              </a:rPr>
              <a:t>⊕</a:t>
            </a:r>
            <a:r>
              <a:rPr lang="en-US" sz="2400" i="1" dirty="0" smtClean="0">
                <a:latin typeface="Palatino"/>
                <a:cs typeface="Palatino"/>
              </a:rPr>
              <a:t>H</a:t>
            </a:r>
            <a:r>
              <a:rPr lang="en-US" sz="2400" dirty="0" smtClean="0">
                <a:latin typeface="Palatino"/>
                <a:cs typeface="Palatino"/>
              </a:rPr>
              <a:t>(0, </a:t>
            </a:r>
            <a:r>
              <a:rPr lang="en-US" sz="2400" b="1" i="1" dirty="0" smtClean="0">
                <a:latin typeface="Palatino"/>
                <a:cs typeface="Palatino"/>
              </a:rPr>
              <a:t>T</a:t>
            </a:r>
            <a:r>
              <a:rPr lang="en-US" sz="2400" baseline="-25000" dirty="0" smtClean="0">
                <a:latin typeface="Palatino"/>
                <a:cs typeface="Palatino"/>
              </a:rPr>
              <a:t>i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  <a:r>
              <a:rPr lang="en-US" sz="2400" i="1" dirty="0" smtClean="0">
                <a:latin typeface="Palatino"/>
                <a:cs typeface="Palatino"/>
              </a:rPr>
              <a:t>, </a:t>
            </a:r>
            <a:r>
              <a:rPr lang="en-US" sz="2400" dirty="0" smtClean="0">
                <a:latin typeface="Calibri"/>
                <a:cs typeface="Calibri"/>
              </a:rPr>
              <a:t>if</a:t>
            </a:r>
            <a:r>
              <a:rPr lang="en-US" sz="2400" i="1" dirty="0" smtClean="0">
                <a:latin typeface="Palatino"/>
                <a:cs typeface="Palatino"/>
              </a:rPr>
              <a:t> </a:t>
            </a:r>
            <a:r>
              <a:rPr lang="en-US" sz="2400" i="1" dirty="0" err="1" smtClean="0">
                <a:latin typeface="Palatino"/>
                <a:cs typeface="Palatino"/>
              </a:rPr>
              <a:t>s</a:t>
            </a:r>
            <a:r>
              <a:rPr lang="en-US" sz="2400" i="1" baseline="-25000" dirty="0" err="1" smtClean="0">
                <a:latin typeface="Palatino"/>
                <a:cs typeface="Palatino"/>
              </a:rPr>
              <a:t>i</a:t>
            </a:r>
            <a:r>
              <a:rPr lang="en-US" sz="2400" i="1" dirty="0" smtClean="0">
                <a:latin typeface="Palatino"/>
                <a:cs typeface="Palatino"/>
              </a:rPr>
              <a:t>=</a:t>
            </a:r>
            <a:r>
              <a:rPr lang="en-US" sz="2400" dirty="0" smtClean="0">
                <a:latin typeface="Palatino"/>
                <a:cs typeface="Palatino"/>
              </a:rPr>
              <a:t>0;</a:t>
            </a:r>
            <a:r>
              <a:rPr lang="en-US" sz="2400" i="1" dirty="0" smtClean="0">
                <a:latin typeface="Palatino"/>
                <a:cs typeface="Palatino"/>
              </a:rPr>
              <a:t> </a:t>
            </a:r>
          </a:p>
          <a:p>
            <a:r>
              <a:rPr lang="en-US" sz="2400" i="1" dirty="0">
                <a:latin typeface="Palatino"/>
                <a:cs typeface="Palatino"/>
              </a:rPr>
              <a:t> </a:t>
            </a:r>
            <a:r>
              <a:rPr lang="en-US" sz="2400" i="1" dirty="0" smtClean="0">
                <a:latin typeface="Palatino"/>
                <a:cs typeface="Palatino"/>
              </a:rPr>
              <a:t>                           </a:t>
            </a:r>
            <a:r>
              <a:rPr lang="en-US" sz="2400" i="1" spc="300" dirty="0" smtClean="0">
                <a:latin typeface="Palatino"/>
                <a:cs typeface="Palatino"/>
              </a:rPr>
              <a:t> </a:t>
            </a:r>
            <a:r>
              <a:rPr lang="en-US" sz="2400" i="1" dirty="0" smtClean="0">
                <a:latin typeface="Palatino"/>
                <a:cs typeface="Palatino"/>
              </a:rPr>
              <a:t>y</a:t>
            </a:r>
            <a:r>
              <a:rPr lang="en-US" sz="2400" baseline="-25000" dirty="0" smtClean="0">
                <a:latin typeface="Palatino"/>
                <a:cs typeface="Palatino"/>
              </a:rPr>
              <a:t>1</a:t>
            </a:r>
            <a:r>
              <a:rPr lang="en-US" sz="2400" i="1" baseline="-25000" dirty="0" smtClean="0">
                <a:latin typeface="Palatino"/>
                <a:cs typeface="Palatino"/>
              </a:rPr>
              <a:t> </a:t>
            </a:r>
            <a:r>
              <a:rPr lang="en-US" sz="2400" spc="600" dirty="0" smtClean="0">
                <a:latin typeface="Palatino"/>
                <a:cs typeface="Palatino"/>
              </a:rPr>
              <a:t>⊕</a:t>
            </a:r>
            <a:r>
              <a:rPr lang="en-US" sz="2400" i="1" dirty="0">
                <a:latin typeface="Palatino"/>
                <a:cs typeface="Palatino"/>
              </a:rPr>
              <a:t>H</a:t>
            </a:r>
            <a:r>
              <a:rPr lang="en-US" sz="2400" dirty="0" smtClean="0">
                <a:latin typeface="Palatino"/>
                <a:cs typeface="Palatino"/>
              </a:rPr>
              <a:t>(1, </a:t>
            </a:r>
            <a:r>
              <a:rPr lang="en-US" sz="2400" b="1" i="1" dirty="0" smtClean="0">
                <a:latin typeface="Palatino"/>
                <a:cs typeface="Palatino"/>
              </a:rPr>
              <a:t>T</a:t>
            </a:r>
            <a:r>
              <a:rPr lang="en-US" sz="2400" baseline="-25000" dirty="0" smtClean="0">
                <a:latin typeface="Palatino"/>
                <a:cs typeface="Palatino"/>
              </a:rPr>
              <a:t>i</a:t>
            </a:r>
            <a:r>
              <a:rPr lang="en-US" sz="2400" dirty="0" smtClean="0">
                <a:latin typeface="Palatino"/>
                <a:cs typeface="Palatino"/>
              </a:rPr>
              <a:t>), </a:t>
            </a:r>
            <a:r>
              <a:rPr lang="en-US" sz="2400" dirty="0" smtClean="0">
                <a:latin typeface="Calibri"/>
                <a:cs typeface="Calibri"/>
              </a:rPr>
              <a:t>if</a:t>
            </a:r>
            <a:r>
              <a:rPr lang="en-US" sz="2400" dirty="0" smtClean="0">
                <a:latin typeface="Palatino"/>
                <a:cs typeface="Palatino"/>
              </a:rPr>
              <a:t> </a:t>
            </a:r>
            <a:r>
              <a:rPr lang="en-US" sz="2400" dirty="0" err="1" smtClean="0">
                <a:latin typeface="Palatino"/>
                <a:cs typeface="Palatino"/>
              </a:rPr>
              <a:t>s</a:t>
            </a:r>
            <a:r>
              <a:rPr lang="en-US" sz="2400" i="1" baseline="-25000" dirty="0" err="1" smtClean="0">
                <a:latin typeface="Palatino"/>
                <a:cs typeface="Palatino"/>
              </a:rPr>
              <a:t>i</a:t>
            </a:r>
            <a:r>
              <a:rPr lang="en-US" sz="2400" dirty="0" smtClean="0">
                <a:latin typeface="Palatino"/>
                <a:cs typeface="Palatino"/>
              </a:rPr>
              <a:t>=1.</a:t>
            </a:r>
            <a:endParaRPr lang="en-US" sz="2400" i="1" baseline="-25000" dirty="0">
              <a:latin typeface="Palatino"/>
              <a:cs typeface="Palatino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57800" y="5562600"/>
            <a:ext cx="37338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Palatino"/>
                <a:cs typeface="Palatino"/>
              </a:rPr>
              <a:t>m</a:t>
            </a:r>
            <a:r>
              <a:rPr lang="en-US" i="1" baseline="-33000" dirty="0" smtClean="0">
                <a:latin typeface="Palatino"/>
                <a:cs typeface="Palatino"/>
              </a:rPr>
              <a:t>1</a:t>
            </a:r>
            <a:r>
              <a:rPr lang="en-US" i="1" baseline="-31000" dirty="0" smtClean="0">
                <a:latin typeface="Palatino"/>
                <a:cs typeface="Palatino"/>
              </a:rPr>
              <a:t>-</a:t>
            </a:r>
            <a:r>
              <a:rPr lang="en-US" sz="2400" i="1" baseline="-25000" dirty="0" smtClean="0">
                <a:latin typeface="Palatino"/>
                <a:cs typeface="Palatino"/>
              </a:rPr>
              <a:t>s</a:t>
            </a:r>
            <a:r>
              <a:rPr lang="en-US" i="1" baseline="-50000" dirty="0" smtClean="0">
                <a:latin typeface="Palatino"/>
                <a:cs typeface="Palatino"/>
              </a:rPr>
              <a:t>i</a:t>
            </a:r>
            <a:r>
              <a:rPr lang="en-US" sz="2400" baseline="-250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remains hidden because receiver never knows </a:t>
            </a:r>
            <a:r>
              <a:rPr lang="en-US" sz="2400" b="1" i="1" dirty="0" err="1" smtClean="0">
                <a:latin typeface="Palatino"/>
                <a:cs typeface="Palatino"/>
              </a:rPr>
              <a:t>T</a:t>
            </a:r>
            <a:r>
              <a:rPr lang="en-US" sz="2400" i="1" spc="300" baseline="-25000" dirty="0" err="1" smtClean="0">
                <a:latin typeface="Palatino"/>
                <a:cs typeface="Palatino"/>
              </a:rPr>
              <a:t>i</a:t>
            </a:r>
            <a:r>
              <a:rPr lang="en-US" sz="2400" spc="300" dirty="0" err="1" smtClean="0">
                <a:latin typeface="Palatino"/>
                <a:cs typeface="Palatino"/>
              </a:rPr>
              <a:t>⊕</a:t>
            </a:r>
            <a:r>
              <a:rPr lang="en-US" sz="2400" b="1" i="1" dirty="0" err="1" smtClean="0">
                <a:latin typeface="Palatino"/>
                <a:cs typeface="Palatino"/>
              </a:rPr>
              <a:t>r</a:t>
            </a:r>
            <a:r>
              <a:rPr lang="en-US" sz="2400" dirty="0">
                <a:latin typeface="Palatino"/>
                <a:cs typeface="Palatino"/>
              </a:rPr>
              <a:t>.</a:t>
            </a: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22157" cy="81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330" y="152400"/>
            <a:ext cx="733270" cy="74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8" grpId="0" animBg="1"/>
      <p:bldP spid="19" grpId="0"/>
      <p:bldP spid="30" grpId="0" animBg="1"/>
      <p:bldP spid="32" grpId="0" animBg="1"/>
      <p:bldP spid="34" grpId="0"/>
      <p:bldP spid="42" grpId="0" animBg="1"/>
      <p:bldP spid="43" grpId="0" animBg="1"/>
      <p:bldP spid="44" grpId="0"/>
      <p:bldP spid="45" grpId="0"/>
      <p:bldP spid="46" grpId="0"/>
      <p:bldP spid="47" grpId="0"/>
      <p:bldP spid="50" grpId="0"/>
      <p:bldP spid="52" grpId="0"/>
      <p:bldP spid="57" grpId="0"/>
      <p:bldP spid="58" grpId="0"/>
      <p:bldP spid="59" grpId="0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85314"/>
              </p:ext>
            </p:extLst>
          </p:nvPr>
        </p:nvGraphicFramePr>
        <p:xfrm>
          <a:off x="914400" y="44195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52994"/>
              </p:ext>
            </p:extLst>
          </p:nvPr>
        </p:nvGraphicFramePr>
        <p:xfrm>
          <a:off x="914400" y="3809999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1" baseline="-2500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rgbClr val="000000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93231"/>
              </p:ext>
            </p:extLst>
          </p:nvPr>
        </p:nvGraphicFramePr>
        <p:xfrm>
          <a:off x="914400" y="32004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79009"/>
              </p:ext>
            </p:extLst>
          </p:nvPr>
        </p:nvGraphicFramePr>
        <p:xfrm>
          <a:off x="914400" y="2590800"/>
          <a:ext cx="2263366" cy="6095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263366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Enc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a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1" baseline="-2500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, b</a:t>
                      </a:r>
                      <a:r>
                        <a:rPr lang="en-US" sz="2400" b="1" i="1" baseline="-36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0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(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z</a:t>
                      </a:r>
                      <a:r>
                        <a:rPr lang="en-US" sz="2800" b="1" i="1" baseline="-25000" dirty="0" smtClean="0">
                          <a:solidFill>
                            <a:srgbClr val="FF0000"/>
                          </a:solidFill>
                          <a:latin typeface="Palatino"/>
                          <a:cs typeface="Palatino"/>
                        </a:rPr>
                        <a:t>1</a:t>
                      </a:r>
                      <a:r>
                        <a:rPr lang="en-US" sz="2800" b="0" i="0" baseline="0" dirty="0" smtClean="0">
                          <a:solidFill>
                            <a:schemeClr val="tx1"/>
                          </a:solidFill>
                          <a:latin typeface="Palatino"/>
                          <a:cs typeface="Palatino"/>
                        </a:rPr>
                        <a:t>)</a:t>
                      </a:r>
                      <a:endParaRPr lang="en-US" sz="2800" b="0" i="0" baseline="-25000" dirty="0" smtClean="0">
                        <a:solidFill>
                          <a:schemeClr val="tx1"/>
                        </a:solidFill>
                        <a:latin typeface="Palatino"/>
                        <a:cs typeface="Palatino"/>
                      </a:endParaRPr>
                    </a:p>
                  </a:txBody>
                  <a:tcPr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Line Callout 2 8"/>
          <p:cNvSpPr/>
          <p:nvPr/>
        </p:nvSpPr>
        <p:spPr>
          <a:xfrm>
            <a:off x="2286000" y="1219200"/>
            <a:ext cx="4191000" cy="1143000"/>
          </a:xfrm>
          <a:prstGeom prst="borderCallout2">
            <a:avLst>
              <a:gd name="adj1" fmla="val 71836"/>
              <a:gd name="adj2" fmla="val -84"/>
              <a:gd name="adj3" fmla="val 74305"/>
              <a:gd name="adj4" fmla="val -6566"/>
              <a:gd name="adj5" fmla="val 128549"/>
              <a:gd name="adj6" fmla="val -14344"/>
            </a:avLst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 we really need a </a:t>
            </a:r>
            <a:r>
              <a:rPr lang="en-US" sz="2800" i="1" dirty="0" smtClean="0"/>
              <a:t>secure encryption scheme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5" name="Cloud Callout 14"/>
          <p:cNvSpPr/>
          <p:nvPr/>
        </p:nvSpPr>
        <p:spPr>
          <a:xfrm>
            <a:off x="3810000" y="3276600"/>
            <a:ext cx="4648200" cy="2133600"/>
          </a:xfrm>
          <a:prstGeom prst="cloudCallout">
            <a:avLst>
              <a:gd name="adj1" fmla="val -33761"/>
              <a:gd name="adj2" fmla="val -802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cs typeface="Calibri"/>
              </a:rPr>
              <a:t>No, </a:t>
            </a:r>
            <a:r>
              <a:rPr lang="en-US" sz="2400" b="1" i="1" dirty="0">
                <a:solidFill>
                  <a:schemeClr val="accent4"/>
                </a:solidFill>
                <a:cs typeface="Calibri"/>
              </a:rPr>
              <a:t>Secure garbling </a:t>
            </a:r>
            <a:r>
              <a:rPr lang="en-US" sz="2400" b="1" i="1" dirty="0" smtClean="0">
                <a:solidFill>
                  <a:schemeClr val="accent4"/>
                </a:solidFill>
                <a:cs typeface="Calibri"/>
              </a:rPr>
              <a:t>schemes </a:t>
            </a:r>
            <a:r>
              <a:rPr lang="en-US" sz="2400" dirty="0" smtClean="0">
                <a:cs typeface="Calibri"/>
              </a:rPr>
              <a:t>suffice. </a:t>
            </a:r>
            <a:r>
              <a:rPr lang="en-US" sz="2400" dirty="0">
                <a:cs typeface="Calibri"/>
              </a:rPr>
              <a:t>More on this in </a:t>
            </a:r>
            <a:r>
              <a:rPr lang="en-US" sz="2400" dirty="0">
                <a:solidFill>
                  <a:schemeClr val="accent6"/>
                </a:solidFill>
                <a:cs typeface="Calibri"/>
              </a:rPr>
              <a:t>Dave’s </a:t>
            </a:r>
            <a:r>
              <a:rPr lang="en-US" sz="2400" dirty="0" smtClean="0">
                <a:solidFill>
                  <a:schemeClr val="accent6"/>
                </a:solidFill>
                <a:cs typeface="Calibri"/>
              </a:rPr>
              <a:t>lecture</a:t>
            </a:r>
            <a:r>
              <a:rPr lang="en-US" sz="2400" dirty="0" smtClean="0">
                <a:cs typeface="Calibri"/>
              </a:rPr>
              <a:t> later.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2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Optimizations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292CC-1193-4CE5-A683-C2016AF64B5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4582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Design efficient circuits</a:t>
            </a:r>
          </a:p>
          <a:p>
            <a:r>
              <a:rPr lang="en-US" sz="3600" dirty="0" smtClean="0"/>
              <a:t>Use the right crypto protocols</a:t>
            </a:r>
          </a:p>
          <a:p>
            <a:r>
              <a:rPr lang="en-US" sz="3600" dirty="0" smtClean="0"/>
              <a:t>Frugal Budgets</a:t>
            </a:r>
          </a:p>
          <a:p>
            <a:pPr lvl="1"/>
            <a:r>
              <a:rPr lang="en-US" dirty="0" smtClean="0"/>
              <a:t>use SC only when absolutely necessary</a:t>
            </a:r>
          </a:p>
          <a:p>
            <a:pPr lvl="1"/>
            <a:r>
              <a:rPr lang="en-US" dirty="0" smtClean="0"/>
              <a:t>Don’t waste any single bit at any time</a:t>
            </a:r>
          </a:p>
          <a:p>
            <a:r>
              <a:rPr lang="en-US" sz="3600" dirty="0" smtClean="0"/>
              <a:t>Pipelined execution</a:t>
            </a:r>
          </a:p>
        </p:txBody>
      </p:sp>
    </p:spTree>
    <p:extLst>
      <p:ext uri="{BB962C8B-B14F-4D97-AF65-F5344CB8AC3E}">
        <p14:creationId xmlns:p14="http://schemas.microsoft.com/office/powerpoint/2010/main" val="399722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17526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What if the parties do not follow the protocol?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066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Formalize the notion of security?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Dealing </a:t>
            </a:r>
            <a:r>
              <a:rPr lang="en-US" dirty="0">
                <a:solidFill>
                  <a:srgbClr val="000000"/>
                </a:solidFill>
              </a:rPr>
              <a:t>with Active Adversaries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810000"/>
            <a:ext cx="82296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Efficiently develop your favorite applications?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953000"/>
            <a:ext cx="82296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RAM model computation?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-304800" y="3657600"/>
            <a:ext cx="9677400" cy="2286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Saved for tomorrow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build="p"/>
      <p:bldP spid="6" grpId="0" animBg="1"/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Abstraction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242175" y="1462088"/>
            <a:ext cx="765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Bob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94010" y="1519238"/>
            <a:ext cx="903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Alice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9390" y="3276600"/>
            <a:ext cx="4419600" cy="11481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304800" y="220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Holds  </a:t>
            </a:r>
            <a:endParaRPr lang="en-US" sz="2400" dirty="0">
              <a:latin typeface="+mj-lt"/>
              <a:sym typeface="Symbol" pitchFamily="18" charset="2"/>
            </a:endParaRPr>
          </a:p>
        </p:txBody>
      </p:sp>
      <p:sp>
        <p:nvSpPr>
          <p:cNvPr id="27659" name="TextBox 19"/>
          <p:cNvSpPr txBox="1">
            <a:spLocks noChangeArrowheads="1"/>
          </p:cNvSpPr>
          <p:nvPr/>
        </p:nvSpPr>
        <p:spPr bwMode="auto">
          <a:xfrm>
            <a:off x="6477000" y="2209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Holds</a:t>
            </a:r>
            <a:endParaRPr lang="en-US" sz="2400" dirty="0">
              <a:latin typeface="+mj-lt"/>
              <a:sym typeface="Symbol" pitchFamily="18" charset="2"/>
            </a:endParaRPr>
          </a:p>
        </p:txBody>
      </p:sp>
      <p:sp>
        <p:nvSpPr>
          <p:cNvPr id="27660" name="TextBox 19"/>
          <p:cNvSpPr txBox="1">
            <a:spLocks noChangeArrowheads="1"/>
          </p:cNvSpPr>
          <p:nvPr/>
        </p:nvSpPr>
        <p:spPr bwMode="auto">
          <a:xfrm>
            <a:off x="3124200" y="153418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Public function </a:t>
            </a:r>
            <a:r>
              <a:rPr lang="en-US" sz="3600" b="1" i="1" dirty="0">
                <a:solidFill>
                  <a:schemeClr val="accent3"/>
                </a:solidFill>
                <a:latin typeface="Palatino Linotype"/>
                <a:cs typeface="Palatino Linotype"/>
              </a:rPr>
              <a:t>f</a:t>
            </a:r>
            <a:endParaRPr lang="en-US" sz="2800" b="1" dirty="0">
              <a:solidFill>
                <a:schemeClr val="accent3"/>
              </a:solidFill>
              <a:latin typeface="Palatino Linotype"/>
              <a:cs typeface="Palatino Linotype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3" y="3099928"/>
            <a:ext cx="123084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327356" cy="13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5813" y="3510845"/>
            <a:ext cx="2589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FF"/>
                </a:solidFill>
                <a:latin typeface="Palatino"/>
                <a:cs typeface="Palatino"/>
              </a:rPr>
              <a:t>z = f(</a:t>
            </a:r>
            <a:r>
              <a:rPr lang="en-US" sz="4400" b="1" i="1" dirty="0">
                <a:solidFill>
                  <a:srgbClr val="FFFFFF"/>
                </a:solidFill>
                <a:latin typeface="Palatino"/>
                <a:cs typeface="Palatino"/>
              </a:rPr>
              <a:t>x</a:t>
            </a:r>
            <a:r>
              <a:rPr lang="en-US" sz="4400" b="1" i="1" dirty="0" smtClean="0">
                <a:solidFill>
                  <a:srgbClr val="FFFFFF"/>
                </a:solidFill>
                <a:latin typeface="Palatino"/>
                <a:cs typeface="Palatino"/>
              </a:rPr>
              <a:t>, y</a:t>
            </a:r>
            <a:r>
              <a:rPr lang="en-US" sz="4400" b="1" i="1" dirty="0">
                <a:solidFill>
                  <a:srgbClr val="FFFFFF"/>
                </a:solidFill>
                <a:latin typeface="Palatino"/>
                <a:cs typeface="Palatino"/>
              </a:rPr>
              <a:t>)</a:t>
            </a:r>
            <a:endParaRPr lang="en-US" sz="4400" b="1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767014"/>
              </p:ext>
            </p:extLst>
          </p:nvPr>
        </p:nvGraphicFramePr>
        <p:xfrm>
          <a:off x="1219200" y="2161212"/>
          <a:ext cx="14816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1" name="Equation" r:id="rId6" imgW="635000" imgH="228600" progId="Equation.DSMT4">
                  <p:embed/>
                </p:oleObj>
              </mc:Choice>
              <mc:Fallback>
                <p:oleObj name="Equation" r:id="rId6" imgW="63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2161212"/>
                        <a:ext cx="14816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68749"/>
              </p:ext>
            </p:extLst>
          </p:nvPr>
        </p:nvGraphicFramePr>
        <p:xfrm>
          <a:off x="7343775" y="2147406"/>
          <a:ext cx="1420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72" name="Equation" r:id="rId8" imgW="609600" imgH="228600" progId="Equation.3">
                  <p:embed/>
                </p:oleObj>
              </mc:Choice>
              <mc:Fallback>
                <p:oleObj name="Equation" r:id="rId8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43775" y="2147406"/>
                        <a:ext cx="14208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689315" y="4648200"/>
            <a:ext cx="1479873" cy="1361420"/>
            <a:chOff x="3689315" y="4648200"/>
            <a:chExt cx="1479873" cy="1361420"/>
          </a:xfrm>
        </p:grpSpPr>
        <p:sp>
          <p:nvSpPr>
            <p:cNvPr id="158742" name="Text Box 22"/>
            <p:cNvSpPr txBox="1">
              <a:spLocks noChangeArrowheads="1"/>
            </p:cNvSpPr>
            <p:nvPr/>
          </p:nvSpPr>
          <p:spPr bwMode="auto">
            <a:xfrm>
              <a:off x="3689315" y="5486400"/>
              <a:ext cx="14798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Reveal </a:t>
              </a:r>
              <a:r>
                <a:rPr lang="en-US" sz="2800" b="1" i="1" dirty="0" smtClean="0">
                  <a:solidFill>
                    <a:schemeClr val="accent1"/>
                  </a:solidFill>
                  <a:latin typeface="Palatino Linotype"/>
                  <a:cs typeface="Palatino Linotype"/>
                </a:rPr>
                <a:t>z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114800" y="4648200"/>
              <a:ext cx="381000" cy="91440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04678" y="5867400"/>
            <a:ext cx="3243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but nothing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more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5562600"/>
            <a:ext cx="2438400" cy="1055608"/>
          </a:xfrm>
          <a:prstGeom prst="roundRect">
            <a:avLst/>
          </a:prstGeom>
          <a:ln w="38100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Security </a:t>
            </a:r>
            <a:r>
              <a:rPr lang="en-US" sz="2800" dirty="0" smtClean="0">
                <a:solidFill>
                  <a:schemeClr val="tx1"/>
                </a:solidFill>
              </a:rPr>
              <a:t>requirement: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6FBF-4F91-43FE-8D39-9FDD828DDB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Adversaries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152900" cy="274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Honest-but-curious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Always follow the protocol but tries to learn extra from the execution transcripts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0EBDA-2F4A-4A4B-85D4-4348A0C1BD6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10" descr="https://twimg0-a.akamaihd.net/profile_images/611412699/thinking_mon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1828800" cy="23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12954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Malicious/Active</a:t>
            </a:r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    </a:t>
            </a:r>
            <a:r>
              <a:rPr lang="en-US" sz="2800" dirty="0"/>
              <a:t>Absolutely no restriction on polynomial time adversaries</a:t>
            </a:r>
          </a:p>
        </p:txBody>
      </p:sp>
      <p:pic>
        <p:nvPicPr>
          <p:cNvPr id="7" name="Picture 2" descr="http://t0.gstatic.com/images?q=tbn:ANd9GcQSmxOhy7SxXFB7oOQCudul_wbMdE9KEHNfIe6X5mUYl0CAIXY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048000" cy="21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2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attempt: breaking </a:t>
            </a:r>
            <a:r>
              <a:rPr lang="en-US" i="1" dirty="0" smtClean="0"/>
              <a:t>security </a:t>
            </a:r>
            <a:r>
              <a:rPr lang="en-US" dirty="0" smtClean="0"/>
              <a:t>into</a:t>
            </a:r>
          </a:p>
          <a:p>
            <a:pPr lvl="1"/>
            <a:r>
              <a:rPr lang="en-US" dirty="0" smtClean="0"/>
              <a:t>Correctness</a:t>
            </a:r>
          </a:p>
          <a:p>
            <a:pPr lvl="2"/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learns </a:t>
            </a:r>
            <a:r>
              <a:rPr lang="en-US" i="1" dirty="0" smtClean="0">
                <a:latin typeface="Palatino"/>
                <a:cs typeface="Palatino"/>
              </a:rPr>
              <a:t>f</a:t>
            </a:r>
            <a:r>
              <a:rPr lang="en-US" i="1" baseline="-25000" dirty="0" smtClean="0">
                <a:latin typeface="Palatino"/>
                <a:cs typeface="Palatino"/>
              </a:rPr>
              <a:t>1</a:t>
            </a:r>
            <a:r>
              <a:rPr lang="en-US" dirty="0" smtClean="0">
                <a:latin typeface="Palatino"/>
                <a:cs typeface="Palatino"/>
              </a:rPr>
              <a:t>(</a:t>
            </a:r>
            <a:r>
              <a:rPr lang="en-US" i="1" dirty="0" err="1" smtClean="0">
                <a:latin typeface="Palatino"/>
                <a:cs typeface="Palatino"/>
              </a:rPr>
              <a:t>x,y</a:t>
            </a:r>
            <a:r>
              <a:rPr lang="en-US" dirty="0" smtClean="0">
                <a:latin typeface="Palatino"/>
                <a:cs typeface="Palatino"/>
              </a:rPr>
              <a:t>)</a:t>
            </a:r>
          </a:p>
          <a:p>
            <a:pPr lvl="2"/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learns </a:t>
            </a:r>
            <a:r>
              <a:rPr lang="en-US" i="1" dirty="0" smtClean="0">
                <a:latin typeface="Palatino"/>
                <a:cs typeface="Palatino"/>
              </a:rPr>
              <a:t>f</a:t>
            </a:r>
            <a:r>
              <a:rPr lang="en-US" i="1" baseline="-25000" dirty="0" smtClean="0">
                <a:latin typeface="Palatino"/>
                <a:cs typeface="Palatino"/>
              </a:rPr>
              <a:t>2</a:t>
            </a:r>
            <a:r>
              <a:rPr lang="en-US" dirty="0" smtClean="0">
                <a:latin typeface="Palatino"/>
                <a:cs typeface="Palatino"/>
              </a:rPr>
              <a:t>(</a:t>
            </a:r>
            <a:r>
              <a:rPr lang="en-US" i="1" dirty="0" err="1" smtClean="0">
                <a:latin typeface="Palatino"/>
                <a:cs typeface="Palatino"/>
              </a:rPr>
              <a:t>x,y</a:t>
            </a:r>
            <a:r>
              <a:rPr lang="en-US" dirty="0" smtClean="0">
                <a:latin typeface="Palatino"/>
                <a:cs typeface="Palatino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Privacy</a:t>
            </a:r>
          </a:p>
          <a:p>
            <a:pPr lvl="2"/>
            <a:r>
              <a:rPr lang="en-US" dirty="0" smtClean="0"/>
              <a:t>no leak of P</a:t>
            </a:r>
            <a:r>
              <a:rPr lang="en-US" baseline="-25000" dirty="0" smtClean="0"/>
              <a:t>1</a:t>
            </a:r>
            <a:r>
              <a:rPr lang="en-US" dirty="0" smtClean="0"/>
              <a:t>’s </a:t>
            </a:r>
            <a:r>
              <a:rPr lang="en-US" i="1" dirty="0" smtClean="0">
                <a:latin typeface="Palatino"/>
                <a:cs typeface="Palatino"/>
              </a:rPr>
              <a:t>x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no leak of P</a:t>
            </a:r>
            <a:r>
              <a:rPr lang="en-US" baseline="-25000" dirty="0" smtClean="0"/>
              <a:t>2</a:t>
            </a:r>
            <a:r>
              <a:rPr lang="en-US" dirty="0" smtClean="0"/>
              <a:t>’s </a:t>
            </a:r>
            <a:r>
              <a:rPr lang="en-US" i="1" dirty="0" smtClean="0">
                <a:latin typeface="Palatino"/>
                <a:cs typeface="Palatino"/>
              </a:rPr>
              <a:t>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86200" y="2667001"/>
            <a:ext cx="5105400" cy="3657600"/>
            <a:chOff x="3886200" y="2667001"/>
            <a:chExt cx="5105400" cy="36576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3886200" y="2667001"/>
              <a:ext cx="5105400" cy="3657600"/>
            </a:xfrm>
            <a:prstGeom prst="rect">
              <a:avLst/>
            </a:prstGeom>
            <a:noFill/>
            <a:ln w="9525">
              <a:solidFill>
                <a:srgbClr val="604A7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Coin tossing:</a:t>
              </a:r>
              <a:r>
                <a:rPr lang="en-US" sz="2800" dirty="0" smtClean="0"/>
                <a:t> </a:t>
              </a:r>
              <a:r>
                <a:rPr lang="en-US" sz="2400" i="1" spc="300" dirty="0" smtClean="0">
                  <a:latin typeface="Palatino"/>
                  <a:cs typeface="Palatino"/>
                </a:rPr>
                <a:t>f</a:t>
              </a:r>
              <a:r>
                <a:rPr lang="en-US" sz="2400" dirty="0" smtClean="0">
                  <a:latin typeface="Palatino"/>
                  <a:cs typeface="Palatino"/>
                </a:rPr>
                <a:t>(⋅,⋅) </a:t>
              </a:r>
            </a:p>
            <a:p>
              <a:pPr marL="0" indent="0">
                <a:buNone/>
              </a:pPr>
              <a:r>
                <a:rPr lang="en-US" sz="2400" dirty="0" smtClean="0">
                  <a:latin typeface="Palatino"/>
                  <a:cs typeface="Palatino"/>
                </a:rPr>
                <a:t>                        </a:t>
              </a:r>
              <a:r>
                <a:rPr lang="en-US" sz="2400" dirty="0" smtClean="0">
                  <a:latin typeface="Courier"/>
                  <a:cs typeface="Courier"/>
                </a:rPr>
                <a:t>{</a:t>
              </a:r>
              <a:r>
                <a:rPr lang="en-US" sz="2400" dirty="0" smtClean="0">
                  <a:solidFill>
                    <a:schemeClr val="tx2"/>
                  </a:solidFill>
                  <a:latin typeface="Courier"/>
                  <a:cs typeface="Courier"/>
                </a:rPr>
                <a:t>return </a:t>
              </a:r>
              <a:r>
                <a:rPr lang="en-US" sz="2400" dirty="0" smtClean="0">
                  <a:latin typeface="Courier"/>
                  <a:cs typeface="Courier"/>
                </a:rPr>
                <a:t>rand();}</a:t>
              </a:r>
              <a:endParaRPr lang="en-US" sz="2800" dirty="0" smtClean="0">
                <a:latin typeface="Courier"/>
                <a:cs typeface="Courier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86200" y="3657600"/>
              <a:ext cx="5105400" cy="0"/>
            </a:xfrm>
            <a:prstGeom prst="line">
              <a:avLst/>
            </a:prstGeom>
            <a:ln w="9525" cmpd="sng">
              <a:solidFill>
                <a:srgbClr val="604A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837874"/>
            <a:ext cx="722157" cy="81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733270" cy="74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39800" y="4648200"/>
            <a:ext cx="19276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Palatino"/>
                <a:cs typeface="Palatino"/>
              </a:rPr>
              <a:t>s</a:t>
            </a:r>
            <a:r>
              <a:rPr lang="en-US" sz="3200" b="1" i="1" dirty="0" smtClean="0">
                <a:latin typeface="Palatino"/>
                <a:cs typeface="Palatino"/>
              </a:rPr>
              <a:t> </a:t>
            </a:r>
            <a:r>
              <a:rPr lang="en-US" sz="3200" dirty="0">
                <a:latin typeface="Palatino"/>
                <a:cs typeface="Palatino"/>
              </a:rPr>
              <a:t>← {0,1}</a:t>
            </a:r>
            <a:r>
              <a:rPr lang="is-IS" sz="3200" i="1" baseline="30000" dirty="0">
                <a:latin typeface="Palatino"/>
                <a:cs typeface="Palatino"/>
              </a:rPr>
              <a:t>k</a:t>
            </a:r>
            <a:endParaRPr lang="en-US" sz="3200" baseline="30000" dirty="0">
              <a:latin typeface="Palatino"/>
              <a:cs typeface="Palatin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8600" y="5181600"/>
            <a:ext cx="1502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Palatino"/>
                <a:cs typeface="Palatino"/>
              </a:rPr>
              <a:t>r </a:t>
            </a:r>
            <a:r>
              <a:rPr lang="en-US" sz="2800" dirty="0" smtClean="0">
                <a:latin typeface="Palatino"/>
                <a:cs typeface="Palatino"/>
              </a:rPr>
              <a:t>← </a:t>
            </a:r>
            <a:r>
              <a:rPr lang="en-US" sz="2800" i="1" dirty="0" smtClean="0">
                <a:latin typeface="Palatino"/>
                <a:cs typeface="Palatino"/>
              </a:rPr>
              <a:t>P</a:t>
            </a:r>
            <a:r>
              <a:rPr lang="en-US" sz="2800" dirty="0" smtClean="0">
                <a:latin typeface="Palatino"/>
                <a:cs typeface="Palatino"/>
              </a:rPr>
              <a:t>(</a:t>
            </a:r>
            <a:r>
              <a:rPr lang="en-US" sz="2800" b="1" i="1" dirty="0" smtClean="0">
                <a:latin typeface="Palatino"/>
                <a:cs typeface="Palatino"/>
              </a:rPr>
              <a:t>s</a:t>
            </a:r>
            <a:r>
              <a:rPr lang="en-US" sz="2800" dirty="0" smtClean="0">
                <a:latin typeface="Palatino"/>
                <a:cs typeface="Palatino"/>
              </a:rPr>
              <a:t>)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91200" y="4876800"/>
            <a:ext cx="1905000" cy="609600"/>
            <a:chOff x="5791200" y="4876800"/>
            <a:chExt cx="1905000" cy="6096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791200" y="5486400"/>
              <a:ext cx="1905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477000" y="4876800"/>
              <a:ext cx="3603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latin typeface="Palatino"/>
                  <a:cs typeface="Palatino"/>
                </a:rPr>
                <a:t>r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94428" y="5638800"/>
            <a:ext cx="4965144" cy="523220"/>
            <a:chOff x="3994428" y="5638800"/>
            <a:chExt cx="4965144" cy="523220"/>
          </a:xfrm>
        </p:grpSpPr>
        <p:sp>
          <p:nvSpPr>
            <p:cNvPr id="16" name="Rectangle 15"/>
            <p:cNvSpPr/>
            <p:nvPr/>
          </p:nvSpPr>
          <p:spPr>
            <a:xfrm>
              <a:off x="7543800" y="5638800"/>
              <a:ext cx="14157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alibri"/>
                  <a:cs typeface="Calibri"/>
                </a:rPr>
                <a:t>output </a:t>
              </a:r>
              <a:r>
                <a:rPr lang="en-US" sz="2800" b="1" i="1" dirty="0" smtClean="0">
                  <a:latin typeface="Palatino"/>
                  <a:cs typeface="Palatino"/>
                </a:rPr>
                <a:t>r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94428" y="5638800"/>
              <a:ext cx="14157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Calibri"/>
                  <a:cs typeface="Calibri"/>
                </a:rPr>
                <a:t>output </a:t>
              </a:r>
              <a:r>
                <a:rPr lang="en-US" sz="2800" b="1" i="1" dirty="0" smtClean="0">
                  <a:latin typeface="Palatino"/>
                  <a:cs typeface="Palatino"/>
                </a:rPr>
                <a:t>r</a:t>
              </a:r>
              <a:endParaRPr lang="en-US" sz="28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715000" y="36576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Palatino"/>
                <a:cs typeface="Palatino"/>
              </a:rPr>
              <a:t>P</a:t>
            </a:r>
            <a:r>
              <a:rPr lang="en-US" sz="2400" dirty="0" smtClean="0">
                <a:latin typeface="Palatino"/>
                <a:cs typeface="Palatino"/>
              </a:rPr>
              <a:t>:</a:t>
            </a:r>
            <a:r>
              <a:rPr lang="en-US" sz="2400" i="1" dirty="0" smtClean="0">
                <a:latin typeface="Palatino"/>
                <a:cs typeface="Palatino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a one-way permutation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76200" y="4648200"/>
            <a:ext cx="4336935" cy="2209800"/>
            <a:chOff x="-76200" y="4648200"/>
            <a:chExt cx="4336935" cy="2209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Lightning Bolt 22"/>
            <p:cNvSpPr/>
            <p:nvPr/>
          </p:nvSpPr>
          <p:spPr>
            <a:xfrm rot="17704410">
              <a:off x="3715180" y="5193473"/>
              <a:ext cx="794834" cy="296277"/>
            </a:xfrm>
            <a:prstGeom prst="lightningBol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loud 21"/>
            <p:cNvSpPr/>
            <p:nvPr/>
          </p:nvSpPr>
          <p:spPr>
            <a:xfrm>
              <a:off x="-76200" y="4648200"/>
              <a:ext cx="4191000" cy="2209800"/>
            </a:xfrm>
            <a:prstGeom prst="cloud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200" dirty="0" smtClean="0"/>
                <a:t>It satisfy the definition but is </a:t>
              </a:r>
              <a:r>
                <a:rPr lang="en-US" sz="2200" i="1" dirty="0" smtClean="0">
                  <a:solidFill>
                    <a:srgbClr val="FF0000"/>
                  </a:solidFill>
                </a:rPr>
                <a:t>undesirable</a:t>
              </a:r>
              <a:r>
                <a:rPr lang="en-US" sz="2200" i="1" dirty="0" smtClean="0">
                  <a:solidFill>
                    <a:schemeClr val="accent2"/>
                  </a:solidFill>
                </a:rPr>
                <a:t> </a:t>
              </a:r>
              <a:r>
                <a:rPr lang="en-US" sz="2200" dirty="0" smtClean="0"/>
                <a:t>since Alice knows a </a:t>
              </a:r>
              <a:r>
                <a:rPr lang="en-US" sz="2200" i="1" dirty="0" smtClean="0">
                  <a:solidFill>
                    <a:schemeClr val="accent2"/>
                  </a:solidFill>
                </a:rPr>
                <a:t>hard-to-compute</a:t>
              </a:r>
              <a:r>
                <a:rPr lang="en-US" sz="2200" dirty="0" smtClean="0"/>
                <a:t> pre-image of </a:t>
              </a:r>
              <a:r>
                <a:rPr lang="en-US" sz="2200" b="1" i="1" dirty="0" smtClean="0">
                  <a:latin typeface="Palatino"/>
                  <a:cs typeface="Palatino"/>
                </a:rPr>
                <a:t>r</a:t>
              </a:r>
              <a:r>
                <a:rPr lang="en-US" sz="2200" dirty="0" smtClean="0"/>
                <a:t>.</a:t>
              </a:r>
              <a:endParaRPr lang="en-US" sz="2200" b="1" i="1" dirty="0"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04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52400" y="2985911"/>
            <a:ext cx="8763000" cy="335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43000" y="1531203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1524000"/>
            <a:ext cx="533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sz="3200" i="1" baseline="-25000" dirty="0" smtClean="0">
                <a:solidFill>
                  <a:srgbClr val="000000"/>
                </a:solidFill>
                <a:latin typeface="Palatino Linotype" pitchFamily="18" charset="0"/>
              </a:rPr>
              <a:t>0</a:t>
            </a:r>
            <a:endParaRPr lang="en-US" sz="3200" baseline="-25000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41720" y="1143000"/>
            <a:ext cx="806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Alice</a:t>
            </a:r>
            <a:endParaRPr lang="en-US" sz="2400" b="1" dirty="0">
              <a:latin typeface="+mj-lt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241" y="1066800"/>
            <a:ext cx="5432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2089520" y="1143000"/>
            <a:ext cx="1249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</a:rPr>
              <a:t>(Sender)</a:t>
            </a:r>
            <a:endParaRPr lang="en-US" sz="2400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38800" y="1100592"/>
            <a:ext cx="2816527" cy="623147"/>
            <a:chOff x="6248400" y="1335315"/>
            <a:chExt cx="2816527" cy="623147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248400" y="1395790"/>
              <a:ext cx="6878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Bob</a:t>
              </a:r>
            </a:p>
          </p:txBody>
        </p: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335315"/>
              <a:ext cx="609600" cy="62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7620000" y="1371600"/>
              <a:ext cx="14449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(Receiver)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086600" y="1447800"/>
            <a:ext cx="385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Palatino"/>
                <a:cs typeface="Palatino"/>
              </a:rPr>
              <a:t>y</a:t>
            </a:r>
            <a:endParaRPr lang="en-US" sz="2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5879068"/>
            <a:ext cx="23903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[</a:t>
            </a:r>
            <a:r>
              <a:rPr lang="en-US" dirty="0" err="1" smtClean="0">
                <a:latin typeface="Calibri"/>
                <a:cs typeface="Calibri"/>
              </a:rPr>
              <a:t>Naor-Pinkas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i="1" dirty="0" smtClean="0">
                <a:latin typeface="Calibri"/>
                <a:cs typeface="Calibri"/>
              </a:rPr>
              <a:t>SODA’00</a:t>
            </a:r>
            <a:r>
              <a:rPr lang="en-US" dirty="0" smtClean="0">
                <a:latin typeface="Calibri"/>
                <a:cs typeface="Calibri"/>
              </a:rPr>
              <a:t>]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17174" y="3733800"/>
            <a:ext cx="418842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477954"/>
            <a:ext cx="925545" cy="295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114800"/>
            <a:ext cx="2025704" cy="38834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14600" y="4062741"/>
            <a:ext cx="4201645" cy="1499859"/>
            <a:chOff x="2514600" y="4062741"/>
            <a:chExt cx="4201645" cy="149985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514600" y="5562600"/>
              <a:ext cx="420164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590800" y="4062741"/>
              <a:ext cx="3977934" cy="1328042"/>
              <a:chOff x="2590800" y="4062741"/>
              <a:chExt cx="3977934" cy="132804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3732" y="4062741"/>
                <a:ext cx="335868" cy="35685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0800" y="4515218"/>
                <a:ext cx="3211735" cy="38834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0800" y="5002436"/>
                <a:ext cx="3977934" cy="388347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7913" y="3048000"/>
            <a:ext cx="3841487" cy="4303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715000" y="5177135"/>
            <a:ext cx="3048000" cy="1011229"/>
            <a:chOff x="5715000" y="5177135"/>
            <a:chExt cx="3048000" cy="10112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15000" y="5715000"/>
              <a:ext cx="3048000" cy="47336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121003" y="5177135"/>
              <a:ext cx="11085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Output</a:t>
              </a:r>
              <a:endParaRPr lang="en-US" sz="2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295400" y="1981200"/>
            <a:ext cx="7086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Sender’s Privacy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Receiver cannot learn </a:t>
            </a:r>
            <a:r>
              <a:rPr lang="en-US" sz="2400" i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lang="en-US" sz="2400" i="1" baseline="-2500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lang="en-US" sz="2400" dirty="0">
                <a:latin typeface="Calibri"/>
                <a:cs typeface="Calibri"/>
              </a:rPr>
              <a:t> as it doesn’t know </a:t>
            </a:r>
            <a:r>
              <a:rPr lang="en-US" sz="2400" dirty="0" err="1">
                <a:latin typeface="Calibri"/>
                <a:cs typeface="Calibri"/>
              </a:rPr>
              <a:t>log</a:t>
            </a:r>
            <a:r>
              <a:rPr lang="en-US" sz="2400" i="1" baseline="-25000" dirty="0" err="1">
                <a:latin typeface="Calibri"/>
                <a:cs typeface="Calibri"/>
              </a:rPr>
              <a:t>g</a:t>
            </a:r>
            <a:r>
              <a:rPr lang="en-US" sz="2400" i="1" dirty="0" err="1">
                <a:latin typeface="Calibri"/>
                <a:cs typeface="Calibri"/>
              </a:rPr>
              <a:t>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4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Yao’s Protocol (Semi-Honest)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17575" y="1462088"/>
            <a:ext cx="909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j-lt"/>
              </a:rPr>
              <a:t>Alice</a:t>
            </a:r>
            <a:endParaRPr lang="en-US" sz="2800" b="1" dirty="0">
              <a:latin typeface="+mj-lt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173913" y="1447800"/>
            <a:ext cx="7716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j-lt"/>
              </a:rPr>
              <a:t>Bob</a:t>
            </a:r>
            <a:endParaRPr lang="en-US" sz="2800" b="1" dirty="0">
              <a:latin typeface="+mj-lt"/>
            </a:endParaRPr>
          </a:p>
        </p:txBody>
      </p:sp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5471181" y="4837093"/>
            <a:ext cx="3224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Compute </a:t>
            </a:r>
            <a:r>
              <a:rPr lang="en-US" sz="2800" i="1" dirty="0" smtClean="0">
                <a:latin typeface="+mj-lt"/>
              </a:rPr>
              <a:t>f</a:t>
            </a:r>
            <a:r>
              <a:rPr lang="en-US" sz="2800" i="1" dirty="0">
                <a:latin typeface="+mj-lt"/>
              </a:rPr>
              <a:t>(</a:t>
            </a:r>
            <a:r>
              <a:rPr lang="en-US" sz="2800" i="1" dirty="0" err="1">
                <a:latin typeface="+mj-lt"/>
              </a:rPr>
              <a:t>x,y</a:t>
            </a:r>
            <a:r>
              <a:rPr lang="en-US" sz="2800" i="1" dirty="0">
                <a:latin typeface="+mj-lt"/>
              </a:rPr>
              <a:t>)</a:t>
            </a:r>
          </a:p>
          <a:p>
            <a:pPr algn="ctr"/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(</a:t>
            </a:r>
            <a:r>
              <a:rPr lang="en-US" sz="2800" i="1" dirty="0" smtClean="0">
                <a:solidFill>
                  <a:schemeClr val="hlink"/>
                </a:solidFill>
                <a:latin typeface="+mj-lt"/>
              </a:rPr>
              <a:t>learns nothing else</a:t>
            </a:r>
            <a:r>
              <a:rPr lang="en-US" sz="2800" dirty="0" smtClean="0">
                <a:solidFill>
                  <a:schemeClr val="hlink"/>
                </a:solidFill>
                <a:latin typeface="+mj-lt"/>
              </a:rPr>
              <a:t>)</a:t>
            </a:r>
            <a:endParaRPr lang="en-US" sz="2800" dirty="0">
              <a:solidFill>
                <a:schemeClr val="hlink"/>
              </a:solidFill>
              <a:latin typeface="+mj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123084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327356" cy="13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00089"/>
              </p:ext>
            </p:extLst>
          </p:nvPr>
        </p:nvGraphicFramePr>
        <p:xfrm>
          <a:off x="838200" y="2057400"/>
          <a:ext cx="990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8" name="Equation" r:id="rId6" imgW="508000" imgH="190500" progId="Equation.3">
                  <p:embed/>
                </p:oleObj>
              </mc:Choice>
              <mc:Fallback>
                <p:oleObj name="Equation" r:id="rId6" imgW="508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2057400"/>
                        <a:ext cx="9906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64344"/>
              </p:ext>
            </p:extLst>
          </p:nvPr>
        </p:nvGraphicFramePr>
        <p:xfrm>
          <a:off x="7162800" y="2143125"/>
          <a:ext cx="990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9" name="Equation" r:id="rId8" imgW="508000" imgH="190500" progId="Equation.DSMT4">
                  <p:embed/>
                </p:oleObj>
              </mc:Choice>
              <mc:Fallback>
                <p:oleObj name="Equation" r:id="rId8" imgW="508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2800" y="2143125"/>
                        <a:ext cx="9906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/>
          <p:cNvSpPr/>
          <p:nvPr/>
        </p:nvSpPr>
        <p:spPr>
          <a:xfrm>
            <a:off x="2133600" y="2819400"/>
            <a:ext cx="1981200" cy="17526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Garbled (encrypted) circuit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67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723E-6 3.3796E-6 L 0.30822 3.379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2" grpId="0"/>
      <p:bldP spid="4" grpId="0" animBg="1"/>
      <p:bldP spid="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Active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04700"/>
              </p:ext>
            </p:extLst>
          </p:nvPr>
        </p:nvGraphicFramePr>
        <p:xfrm>
          <a:off x="4648200" y="2438400"/>
          <a:ext cx="3505200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Garbled And Gate</a:t>
                      </a:r>
                      <a:endParaRPr lang="en-US" sz="28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295400" y="3527425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554163" y="3344863"/>
            <a:ext cx="314325" cy="95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287463" y="28956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16225" y="3392488"/>
            <a:ext cx="280988" cy="47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rot="5400000">
            <a:off x="2205832" y="4590256"/>
            <a:ext cx="304800" cy="79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41588" y="2895600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0238" y="4800600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Active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76267"/>
              </p:ext>
            </p:extLst>
          </p:nvPr>
        </p:nvGraphicFramePr>
        <p:xfrm>
          <a:off x="4648200" y="2438400"/>
          <a:ext cx="3505200" cy="313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Garbled And Gate</a:t>
                      </a:r>
                      <a:endParaRPr lang="en-US" sz="28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36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32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36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36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36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36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295400" y="3527425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554163" y="3344863"/>
            <a:ext cx="314325" cy="95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287463" y="28956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a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816225" y="3392488"/>
            <a:ext cx="280988" cy="476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5400000">
            <a:off x="2205832" y="4590256"/>
            <a:ext cx="304800" cy="79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41588" y="2895600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b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00238" y="4800600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0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>
                <a:latin typeface="Calibri" pitchFamily="34" charset="0"/>
              </a:rPr>
              <a:t>or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i="1">
                <a:latin typeface="Palatino Linotype" pitchFamily="18" charset="0"/>
              </a:rPr>
              <a:t>x</a:t>
            </a:r>
            <a:r>
              <a:rPr lang="en-US" baseline="-25000">
                <a:latin typeface="Palatino Linotype" pitchFamily="18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7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42899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Active adversaries can attack a protocol in any </a:t>
            </a:r>
            <a:r>
              <a:rPr lang="en-US" sz="4000" i="1" dirty="0" smtClean="0">
                <a:solidFill>
                  <a:srgbClr val="C0504D"/>
                </a:solidFill>
              </a:rPr>
              <a:t>unexpected </a:t>
            </a:r>
            <a:r>
              <a:rPr lang="en-US" sz="4000" dirty="0" smtClean="0"/>
              <a:t>ways.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How to define security to anticipate </a:t>
            </a:r>
            <a:r>
              <a:rPr lang="en-US" sz="4000" i="1" dirty="0" smtClean="0">
                <a:solidFill>
                  <a:schemeClr val="accent3"/>
                </a:solidFill>
              </a:rPr>
              <a:t>future/unknown </a:t>
            </a:r>
            <a:r>
              <a:rPr lang="en-US" sz="4000" dirty="0" smtClean="0"/>
              <a:t>venues of attacks?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Ideal/Real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 descr="MCj01390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0" y="2959100"/>
            <a:ext cx="717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2650" y="2438400"/>
            <a:ext cx="41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/>
                <a:cs typeface="Palatino"/>
              </a:rPr>
              <a:t>x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52600" y="3111500"/>
            <a:ext cx="990600" cy="685800"/>
          </a:xfrm>
          <a:prstGeom prst="leftRightArrow">
            <a:avLst>
              <a:gd name="adj1" fmla="val 50000"/>
              <a:gd name="adj2" fmla="val 2888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028700" y="4038600"/>
            <a:ext cx="1028700" cy="685800"/>
            <a:chOff x="648" y="2448"/>
            <a:chExt cx="648" cy="43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72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48" y="2508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output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09804" y="4038600"/>
            <a:ext cx="1038226" cy="685800"/>
            <a:chOff x="1392" y="2544"/>
            <a:chExt cx="654" cy="432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016" y="25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92" y="2603"/>
              <a:ext cx="6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output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191000" y="1447800"/>
            <a:ext cx="0" cy="3810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5" descr="MCj0139031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12050" y="3187700"/>
            <a:ext cx="717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5562606" y="4267200"/>
            <a:ext cx="1066801" cy="685800"/>
            <a:chOff x="3504" y="2544"/>
            <a:chExt cx="672" cy="432"/>
          </a:xfrm>
        </p:grpSpPr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504" y="25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537" y="2604"/>
              <a:ext cx="6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Palatino"/>
                  <a:cs typeface="Palatino"/>
                </a:rPr>
                <a:t>f</a:t>
              </a:r>
              <a:r>
                <a:rPr lang="en-US" sz="2400" baseline="-25000" dirty="0">
                  <a:latin typeface="Palatino"/>
                  <a:cs typeface="Palatino"/>
                </a:rPr>
                <a:t>1</a:t>
              </a:r>
              <a:r>
                <a:rPr lang="en-US" sz="2400" dirty="0">
                  <a:latin typeface="Palatino"/>
                  <a:cs typeface="Palatino"/>
                </a:rPr>
                <a:t>(</a:t>
              </a:r>
              <a:r>
                <a:rPr lang="en-US" sz="2400" i="1" dirty="0" err="1">
                  <a:latin typeface="Palatino"/>
                  <a:cs typeface="Palatino"/>
                </a:rPr>
                <a:t>x,y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6734172" y="4267200"/>
            <a:ext cx="1038225" cy="685800"/>
            <a:chOff x="4242" y="2544"/>
            <a:chExt cx="654" cy="432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4864" y="25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4242" y="2603"/>
              <a:ext cx="6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output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15000" y="2359025"/>
            <a:ext cx="2133600" cy="688975"/>
            <a:chOff x="5715000" y="2130425"/>
            <a:chExt cx="2133600" cy="688975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715000" y="2130425"/>
              <a:ext cx="3545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Palatino"/>
                  <a:cs typeface="Palatino"/>
                </a:rPr>
                <a:t>x</a:t>
              </a: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5715000" y="21336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 flipV="1">
              <a:off x="7239000" y="22098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7467600" y="2147888"/>
              <a:ext cx="3545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>
                  <a:latin typeface="Palatino"/>
                  <a:cs typeface="Palatino"/>
                </a:rPr>
                <a:t>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91200" y="2438400"/>
            <a:ext cx="1981200" cy="762000"/>
            <a:chOff x="5791200" y="2209800"/>
            <a:chExt cx="1981200" cy="762000"/>
          </a:xfrm>
        </p:grpSpPr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5791200" y="22098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H="1" flipV="1">
              <a:off x="7162800" y="22860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5867400" y="2602468"/>
              <a:ext cx="8064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Palatino"/>
                  <a:cs typeface="Palatino"/>
                </a:rPr>
                <a:t>f</a:t>
              </a:r>
              <a:r>
                <a:rPr lang="en-US" sz="1800" baseline="-25000" dirty="0">
                  <a:latin typeface="Palatino"/>
                  <a:cs typeface="Palatino"/>
                </a:rPr>
                <a:t>1</a:t>
              </a:r>
              <a:r>
                <a:rPr lang="en-US" sz="1800" dirty="0">
                  <a:latin typeface="Palatino"/>
                  <a:cs typeface="Palatino"/>
                </a:rPr>
                <a:t>(</a:t>
              </a:r>
              <a:r>
                <a:rPr lang="en-US" sz="1800" i="1" dirty="0" err="1">
                  <a:latin typeface="Palatino"/>
                  <a:cs typeface="Palatino"/>
                </a:rPr>
                <a:t>x,y</a:t>
              </a:r>
              <a:r>
                <a:rPr lang="en-US" sz="1800" dirty="0"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6843713" y="2602468"/>
              <a:ext cx="8064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Palatino"/>
                  <a:cs typeface="Palatino"/>
                </a:rPr>
                <a:t>f</a:t>
              </a:r>
              <a:r>
                <a:rPr lang="en-US" sz="1800" baseline="-25000" dirty="0">
                  <a:latin typeface="Palatino"/>
                  <a:cs typeface="Palatino"/>
                </a:rPr>
                <a:t>2</a:t>
              </a:r>
              <a:r>
                <a:rPr lang="en-US" sz="1800" dirty="0">
                  <a:latin typeface="Palatino"/>
                  <a:cs typeface="Palatino"/>
                </a:rPr>
                <a:t>(</a:t>
              </a:r>
              <a:r>
                <a:rPr lang="en-US" sz="1800" i="1" dirty="0" err="1">
                  <a:latin typeface="Palatino"/>
                  <a:cs typeface="Palatino"/>
                </a:rPr>
                <a:t>x,y</a:t>
              </a:r>
              <a:r>
                <a:rPr lang="en-US" sz="1800" dirty="0">
                  <a:latin typeface="Palatino"/>
                  <a:cs typeface="Palatino"/>
                </a:rPr>
                <a:t>)</a:t>
              </a:r>
            </a:p>
          </p:txBody>
        </p: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0" y="5486400"/>
            <a:ext cx="906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Calibri"/>
                <a:cs typeface="Calibri"/>
              </a:rPr>
              <a:t>A protocol is </a:t>
            </a:r>
            <a:r>
              <a:rPr lang="en-US" sz="2700" b="1" i="1" dirty="0">
                <a:solidFill>
                  <a:schemeClr val="hlink"/>
                </a:solidFill>
                <a:latin typeface="Calibri"/>
                <a:cs typeface="Calibri"/>
              </a:rPr>
              <a:t>secure</a:t>
            </a:r>
            <a:r>
              <a:rPr lang="en-US" sz="2700" dirty="0">
                <a:latin typeface="Calibri"/>
                <a:cs typeface="Calibri"/>
              </a:rPr>
              <a:t> if for every (efficient) real-world adversary, </a:t>
            </a:r>
          </a:p>
          <a:p>
            <a:pPr algn="ctr"/>
            <a:r>
              <a:rPr lang="en-US" sz="2700" dirty="0">
                <a:latin typeface="Calibri"/>
                <a:cs typeface="Calibri"/>
              </a:rPr>
              <a:t>there is an ideal-world adversary having an </a:t>
            </a:r>
            <a:r>
              <a:rPr lang="en-US" sz="2700" dirty="0" smtClean="0">
                <a:latin typeface="Calibri"/>
                <a:cs typeface="Calibri"/>
              </a:rPr>
              <a:t>‘equivalent</a:t>
            </a:r>
            <a:r>
              <a:rPr lang="en-US" sz="2700" dirty="0">
                <a:latin typeface="Calibri"/>
                <a:cs typeface="Calibri"/>
              </a:rPr>
              <a:t>’ </a:t>
            </a:r>
            <a:r>
              <a:rPr lang="en-US" sz="2700" dirty="0" smtClean="0">
                <a:latin typeface="Calibri"/>
                <a:cs typeface="Calibri"/>
              </a:rPr>
              <a:t>effect.</a:t>
            </a:r>
            <a:endParaRPr lang="en-US" sz="2700" dirty="0">
              <a:latin typeface="Calibri"/>
              <a:cs typeface="Calibri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092450" y="2438400"/>
            <a:ext cx="414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/>
                <a:cs typeface="Palatino"/>
              </a:rPr>
              <a:t>y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71600"/>
            <a:ext cx="1193734" cy="9144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00941"/>
            <a:ext cx="924754" cy="103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046" y="3229541"/>
            <a:ext cx="924754" cy="103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81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effects?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 descr="MCj013903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0" y="2959100"/>
            <a:ext cx="717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2302" y="2286000"/>
            <a:ext cx="41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/>
                <a:cs typeface="Palatino"/>
              </a:rPr>
              <a:t>x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52600" y="3111500"/>
            <a:ext cx="990600" cy="685800"/>
          </a:xfrm>
          <a:prstGeom prst="leftRightArrow">
            <a:avLst>
              <a:gd name="adj1" fmla="val 50000"/>
              <a:gd name="adj2" fmla="val 2888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028700" y="4038600"/>
            <a:ext cx="1028700" cy="685800"/>
            <a:chOff x="648" y="2448"/>
            <a:chExt cx="648" cy="43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72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48" y="2508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output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209804" y="4038600"/>
            <a:ext cx="1038226" cy="685800"/>
            <a:chOff x="1392" y="2544"/>
            <a:chExt cx="654" cy="432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016" y="25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92" y="2603"/>
              <a:ext cx="6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output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495800" y="1447800"/>
            <a:ext cx="0" cy="411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5" descr="MCj01390310000[1]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12050" y="3492500"/>
            <a:ext cx="717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029200" y="2667000"/>
            <a:ext cx="41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/>
                <a:cs typeface="Palatino"/>
              </a:rPr>
              <a:t>x</a:t>
            </a:r>
            <a:endParaRPr lang="en-US" sz="2000" i="1" dirty="0">
              <a:latin typeface="Palatino"/>
              <a:cs typeface="Palatino"/>
            </a:endParaRP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5562604" y="4495800"/>
            <a:ext cx="1014413" cy="533400"/>
            <a:chOff x="3504" y="2544"/>
            <a:chExt cx="639" cy="336"/>
          </a:xfrm>
        </p:grpSpPr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3504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504" y="2544"/>
              <a:ext cx="6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Palatino"/>
                  <a:cs typeface="Palatino"/>
                </a:rPr>
                <a:t>f</a:t>
              </a:r>
              <a:r>
                <a:rPr lang="en-US" sz="2400" baseline="-25000" dirty="0">
                  <a:latin typeface="Palatino"/>
                  <a:cs typeface="Palatino"/>
                </a:rPr>
                <a:t>1</a:t>
              </a:r>
              <a:r>
                <a:rPr lang="en-US" sz="2400" dirty="0">
                  <a:latin typeface="Palatino"/>
                  <a:cs typeface="Palatino"/>
                </a:rPr>
                <a:t>(</a:t>
              </a:r>
              <a:r>
                <a:rPr lang="en-US" sz="2400" i="1" dirty="0" err="1">
                  <a:latin typeface="Palatino"/>
                  <a:cs typeface="Palatino"/>
                </a:rPr>
                <a:t>x,y</a:t>
              </a:r>
              <a:r>
                <a:rPr lang="en-US" sz="2400" dirty="0">
                  <a:latin typeface="Palatino"/>
                  <a:cs typeface="Palatino"/>
                </a:rPr>
                <a:t>)</a:t>
              </a:r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6857998" y="4495800"/>
            <a:ext cx="1038225" cy="533400"/>
            <a:chOff x="4320" y="2544"/>
            <a:chExt cx="654" cy="336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4944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4320" y="2544"/>
              <a:ext cx="6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output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6" name="Line 21"/>
          <p:cNvSpPr>
            <a:spLocks noChangeShapeType="1"/>
          </p:cNvSpPr>
          <p:nvPr/>
        </p:nvSpPr>
        <p:spPr bwMode="auto">
          <a:xfrm flipV="1">
            <a:off x="57150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57912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H="1" flipV="1">
            <a:off x="7162800" y="2819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 flipV="1">
            <a:off x="72390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867400" y="3135868"/>
            <a:ext cx="806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Palatino"/>
                <a:cs typeface="Palatino"/>
              </a:rPr>
              <a:t>f</a:t>
            </a:r>
            <a:r>
              <a:rPr lang="en-US" sz="1800" baseline="-25000" dirty="0">
                <a:latin typeface="Palatino"/>
                <a:cs typeface="Palatino"/>
              </a:rPr>
              <a:t>1</a:t>
            </a:r>
            <a:r>
              <a:rPr lang="en-US" sz="1800" dirty="0">
                <a:latin typeface="Palatino"/>
                <a:cs typeface="Palatino"/>
              </a:rPr>
              <a:t>(</a:t>
            </a:r>
            <a:r>
              <a:rPr lang="en-US" sz="1800" i="1" dirty="0" err="1">
                <a:latin typeface="Palatino"/>
                <a:cs typeface="Palatino"/>
              </a:rPr>
              <a:t>x,y</a:t>
            </a:r>
            <a:r>
              <a:rPr lang="en-US" sz="1800" dirty="0">
                <a:latin typeface="Palatino"/>
                <a:cs typeface="Palatino"/>
              </a:rPr>
              <a:t>)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8103641" y="2667000"/>
            <a:ext cx="41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/>
                <a:cs typeface="Palatino"/>
              </a:rPr>
              <a:t>y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843713" y="3135868"/>
            <a:ext cx="806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Palatino"/>
                <a:cs typeface="Palatino"/>
              </a:rPr>
              <a:t>f</a:t>
            </a:r>
            <a:r>
              <a:rPr lang="en-US" sz="1800" baseline="-25000" dirty="0">
                <a:latin typeface="Palatino"/>
                <a:cs typeface="Palatino"/>
              </a:rPr>
              <a:t>2</a:t>
            </a:r>
            <a:r>
              <a:rPr lang="en-US" sz="1800" dirty="0">
                <a:latin typeface="Palatino"/>
                <a:cs typeface="Palatino"/>
              </a:rPr>
              <a:t>(</a:t>
            </a:r>
            <a:r>
              <a:rPr lang="en-US" sz="1800" i="1" dirty="0" err="1">
                <a:latin typeface="Palatino"/>
                <a:cs typeface="Palatino"/>
              </a:rPr>
              <a:t>x,y</a:t>
            </a:r>
            <a:r>
              <a:rPr lang="en-US" sz="1800" dirty="0">
                <a:latin typeface="Palatino"/>
                <a:cs typeface="Palatino"/>
              </a:rPr>
              <a:t>)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623879" y="2286000"/>
            <a:ext cx="414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Palatino"/>
                <a:cs typeface="Palatino"/>
              </a:rPr>
              <a:t>y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76400"/>
            <a:ext cx="1193734" cy="9144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00941"/>
            <a:ext cx="924754" cy="103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046" y="3534341"/>
            <a:ext cx="924754" cy="103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4"/>
          <p:cNvSpPr/>
          <p:nvPr/>
        </p:nvSpPr>
        <p:spPr>
          <a:xfrm>
            <a:off x="152400" y="1981200"/>
            <a:ext cx="4114800" cy="3429000"/>
          </a:xfrm>
          <a:prstGeom prst="frame">
            <a:avLst>
              <a:gd name="adj1" fmla="val 8193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4648200" y="1295400"/>
            <a:ext cx="4114800" cy="4343400"/>
          </a:xfrm>
          <a:prstGeom prst="frame">
            <a:avLst>
              <a:gd name="adj1" fmla="val 8193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7966" y="2606499"/>
            <a:ext cx="3948465" cy="457199"/>
            <a:chOff x="197966" y="2606499"/>
            <a:chExt cx="3948465" cy="457199"/>
          </a:xfrm>
        </p:grpSpPr>
        <p:sp>
          <p:nvSpPr>
            <p:cNvPr id="15" name="Right Arrow 14"/>
            <p:cNvSpPr/>
            <p:nvPr/>
          </p:nvSpPr>
          <p:spPr>
            <a:xfrm rot="2222063">
              <a:off x="197966" y="2606499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8518646">
              <a:off x="3460631" y="2682698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2768" y="4708919"/>
            <a:ext cx="2518010" cy="454295"/>
            <a:chOff x="882768" y="4708919"/>
            <a:chExt cx="2518010" cy="454295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853861" y="4737826"/>
              <a:ext cx="438814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5400000">
              <a:off x="2990871" y="4753307"/>
              <a:ext cx="438814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93766" y="3029614"/>
            <a:ext cx="3948465" cy="457199"/>
            <a:chOff x="4693766" y="3029614"/>
            <a:chExt cx="3948465" cy="457199"/>
          </a:xfrm>
        </p:grpSpPr>
        <p:sp>
          <p:nvSpPr>
            <p:cNvPr id="42" name="Right Arrow 41"/>
            <p:cNvSpPr/>
            <p:nvPr/>
          </p:nvSpPr>
          <p:spPr>
            <a:xfrm rot="2222063">
              <a:off x="4693766" y="3029614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8518646">
              <a:off x="7956431" y="3105813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78567" y="5029199"/>
            <a:ext cx="2698632" cy="304801"/>
            <a:chOff x="5378567" y="5029199"/>
            <a:chExt cx="2698632" cy="304801"/>
          </a:xfrm>
        </p:grpSpPr>
        <p:sp>
          <p:nvSpPr>
            <p:cNvPr id="44" name="Right Arrow 43"/>
            <p:cNvSpPr/>
            <p:nvPr/>
          </p:nvSpPr>
          <p:spPr>
            <a:xfrm rot="5400000">
              <a:off x="5424407" y="4983359"/>
              <a:ext cx="289319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5400000">
              <a:off x="7734299" y="4991100"/>
              <a:ext cx="304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67000" y="6096000"/>
            <a:ext cx="4121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The Environment/observer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5200" y="5410200"/>
            <a:ext cx="2286000" cy="685800"/>
            <a:chOff x="3505200" y="5410200"/>
            <a:chExt cx="2286000" cy="685800"/>
          </a:xfrm>
        </p:grpSpPr>
        <p:cxnSp>
          <p:nvCxnSpPr>
            <p:cNvPr id="47" name="Straight Arrow Connector 46"/>
            <p:cNvCxnSpPr/>
            <p:nvPr/>
          </p:nvCxnSpPr>
          <p:spPr>
            <a:xfrm flipH="1" flipV="1">
              <a:off x="3505200" y="5410200"/>
              <a:ext cx="990600" cy="685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029200" y="5638800"/>
              <a:ext cx="762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5817641" y="2590800"/>
            <a:ext cx="354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Palatino"/>
                <a:cs typeface="Palatino"/>
              </a:rPr>
              <a:t>x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7467600" y="2608263"/>
            <a:ext cx="354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latin typeface="Palatino"/>
                <a:cs typeface="Palatino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68598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" y="76200"/>
            <a:ext cx="4114800" cy="3124199"/>
            <a:chOff x="3886200" y="2667001"/>
            <a:chExt cx="5105400" cy="3657600"/>
          </a:xfrm>
        </p:grpSpPr>
        <p:grpSp>
          <p:nvGrpSpPr>
            <p:cNvPr id="5" name="Group 4"/>
            <p:cNvGrpSpPr/>
            <p:nvPr/>
          </p:nvGrpSpPr>
          <p:grpSpPr>
            <a:xfrm>
              <a:off x="3886200" y="2667001"/>
              <a:ext cx="5105400" cy="3657600"/>
              <a:chOff x="3886200" y="2667001"/>
              <a:chExt cx="5105400" cy="3657600"/>
            </a:xfrm>
          </p:grpSpPr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3886200" y="2667001"/>
                <a:ext cx="5105400" cy="3657600"/>
              </a:xfrm>
              <a:prstGeom prst="rect">
                <a:avLst/>
              </a:prstGeom>
              <a:noFill/>
              <a:ln w="9525">
                <a:solidFill>
                  <a:srgbClr val="604A7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/>
                  <a:t>Coin tossing:</a:t>
                </a:r>
                <a:r>
                  <a:rPr lang="en-US" sz="2000" dirty="0" smtClean="0"/>
                  <a:t> </a:t>
                </a:r>
                <a:r>
                  <a:rPr lang="en-US" sz="1800" i="1" spc="300" dirty="0" smtClean="0">
                    <a:latin typeface="Palatino"/>
                    <a:cs typeface="Palatino"/>
                  </a:rPr>
                  <a:t>f</a:t>
                </a:r>
                <a:r>
                  <a:rPr lang="en-US" sz="1800" dirty="0" smtClean="0">
                    <a:latin typeface="Palatino"/>
                    <a:cs typeface="Palatino"/>
                  </a:rPr>
                  <a:t>(⋅,⋅)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latin typeface="Palatino"/>
                    <a:cs typeface="Palatino"/>
                  </a:rPr>
                  <a:t>                        </a:t>
                </a:r>
                <a:r>
                  <a:rPr lang="en-US" sz="1800" dirty="0" smtClean="0">
                    <a:latin typeface="Courier"/>
                    <a:cs typeface="Courier"/>
                  </a:rPr>
                  <a:t>{</a:t>
                </a:r>
                <a:r>
                  <a:rPr lang="en-US" sz="1800" dirty="0" smtClean="0">
                    <a:solidFill>
                      <a:schemeClr val="tx2"/>
                    </a:solidFill>
                    <a:latin typeface="Courier"/>
                    <a:cs typeface="Courier"/>
                  </a:rPr>
                  <a:t>return </a:t>
                </a:r>
                <a:r>
                  <a:rPr lang="en-US" sz="1800" dirty="0" smtClean="0">
                    <a:latin typeface="Courier"/>
                    <a:cs typeface="Courier"/>
                  </a:rPr>
                  <a:t>rand();}</a:t>
                </a:r>
                <a:endParaRPr lang="en-US" sz="2000" dirty="0" smtClean="0">
                  <a:latin typeface="Courier"/>
                  <a:cs typeface="Courier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3886200" y="3657600"/>
                <a:ext cx="5105400" cy="0"/>
              </a:xfrm>
              <a:prstGeom prst="line">
                <a:avLst/>
              </a:prstGeom>
              <a:ln w="9525" cmpd="sng">
                <a:solidFill>
                  <a:srgbClr val="604A7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37874"/>
              <a:ext cx="722157" cy="810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3886200"/>
              <a:ext cx="733270" cy="749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939800" y="4648201"/>
              <a:ext cx="1673838" cy="4817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latin typeface="Palatino"/>
                  <a:cs typeface="Palatino"/>
                </a:rPr>
                <a:t>s</a:t>
              </a:r>
              <a:r>
                <a:rPr lang="en-US" sz="2400" b="1" i="1" dirty="0" smtClean="0">
                  <a:latin typeface="Palatino"/>
                  <a:cs typeface="Palatino"/>
                </a:rPr>
                <a:t> </a:t>
              </a:r>
              <a:r>
                <a:rPr lang="en-US" sz="2400" dirty="0">
                  <a:latin typeface="Palatino"/>
                  <a:cs typeface="Palatino"/>
                </a:rPr>
                <a:t>← {0,1}</a:t>
              </a:r>
              <a:r>
                <a:rPr lang="is-IS" sz="2400" i="1" baseline="30000" dirty="0">
                  <a:latin typeface="Palatino"/>
                  <a:cs typeface="Palatino"/>
                </a:rPr>
                <a:t>k</a:t>
              </a:r>
              <a:endParaRPr lang="en-US" sz="2400" baseline="30000" dirty="0">
                <a:latin typeface="Palatino"/>
                <a:cs typeface="Palatin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8600" y="5181600"/>
              <a:ext cx="1258336" cy="41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Palatino"/>
                  <a:cs typeface="Palatino"/>
                </a:rPr>
                <a:t>r </a:t>
              </a:r>
              <a:r>
                <a:rPr lang="en-US" sz="2000" dirty="0" smtClean="0">
                  <a:latin typeface="Palatino"/>
                  <a:cs typeface="Palatino"/>
                </a:rPr>
                <a:t>← </a:t>
              </a:r>
              <a:r>
                <a:rPr lang="en-US" sz="2000" i="1" dirty="0" smtClean="0">
                  <a:latin typeface="Palatino"/>
                  <a:cs typeface="Palatino"/>
                </a:rPr>
                <a:t>P</a:t>
              </a:r>
              <a:r>
                <a:rPr lang="en-US" sz="2000" dirty="0" smtClean="0">
                  <a:latin typeface="Palatino"/>
                  <a:cs typeface="Palatino"/>
                </a:rPr>
                <a:t>(</a:t>
              </a:r>
              <a:r>
                <a:rPr lang="en-US" sz="2000" b="1" i="1" dirty="0" smtClean="0">
                  <a:latin typeface="Palatino"/>
                  <a:cs typeface="Palatino"/>
                </a:rPr>
                <a:t>s</a:t>
              </a:r>
              <a:r>
                <a:rPr lang="en-US" sz="2000" dirty="0" smtClean="0">
                  <a:latin typeface="Palatino"/>
                  <a:cs typeface="Palatino"/>
                </a:rPr>
                <a:t>)</a:t>
              </a:r>
              <a:endParaRPr lang="en-US" sz="20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91200" y="4876800"/>
              <a:ext cx="1905000" cy="609600"/>
              <a:chOff x="5791200" y="4876800"/>
              <a:chExt cx="1905000" cy="6096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791200" y="5486400"/>
                <a:ext cx="1905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6477000" y="4876800"/>
                <a:ext cx="353341" cy="417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latin typeface="Palatino"/>
                    <a:cs typeface="Palatino"/>
                  </a:rPr>
                  <a:t>r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994428" y="5638800"/>
              <a:ext cx="4743674" cy="417506"/>
              <a:chOff x="3994428" y="5638800"/>
              <a:chExt cx="4743674" cy="41750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543800" y="5638800"/>
                <a:ext cx="1194302" cy="417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Calibri"/>
                    <a:cs typeface="Calibri"/>
                  </a:rPr>
                  <a:t>output </a:t>
                </a:r>
                <a:r>
                  <a:rPr lang="en-US" sz="2000" b="1" i="1" dirty="0" smtClean="0">
                    <a:latin typeface="Palatino"/>
                    <a:cs typeface="Palatino"/>
                  </a:rPr>
                  <a:t>r</a:t>
                </a:r>
                <a:endParaRPr lang="en-US" sz="2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94428" y="5638800"/>
                <a:ext cx="1194302" cy="417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Calibri"/>
                    <a:cs typeface="Calibri"/>
                  </a:rPr>
                  <a:t>output </a:t>
                </a:r>
                <a:r>
                  <a:rPr lang="en-US" sz="2000" b="1" i="1" dirty="0" smtClean="0">
                    <a:latin typeface="Palatino"/>
                    <a:cs typeface="Palatino"/>
                  </a:rPr>
                  <a:t>r</a:t>
                </a:r>
                <a:endParaRPr lang="en-US" sz="2000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715000" y="3657600"/>
              <a:ext cx="1905000" cy="674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Palatino"/>
                  <a:cs typeface="Palatino"/>
                </a:rPr>
                <a:t>P</a:t>
              </a:r>
              <a:r>
                <a:rPr lang="en-US" dirty="0" smtClean="0">
                  <a:latin typeface="Palatino"/>
                  <a:cs typeface="Palatino"/>
                </a:rPr>
                <a:t>:</a:t>
              </a:r>
              <a:r>
                <a:rPr lang="en-US" i="1" dirty="0" smtClean="0">
                  <a:latin typeface="Palatino"/>
                  <a:cs typeface="Palatino"/>
                </a:rPr>
                <a:t> </a:t>
              </a:r>
              <a:r>
                <a:rPr lang="en-US" dirty="0" smtClean="0">
                  <a:latin typeface="Calibri"/>
                  <a:cs typeface="Calibri"/>
                </a:rPr>
                <a:t>a one-way permutation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1055691" y="5410200"/>
            <a:ext cx="392114" cy="685800"/>
            <a:chOff x="665" y="2448"/>
            <a:chExt cx="247" cy="432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672" y="24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665" y="2448"/>
              <a:ext cx="24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i="1" dirty="0" smtClean="0">
                  <a:latin typeface="Palatino"/>
                  <a:cs typeface="Palatino"/>
                </a:rPr>
                <a:t>s</a:t>
              </a:r>
              <a:endParaRPr lang="en-US" sz="3200" dirty="0">
                <a:latin typeface="Calibri"/>
                <a:cs typeface="Calibri"/>
              </a:endParaRPr>
            </a:p>
          </p:txBody>
        </p:sp>
      </p:grp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4436533" y="592074"/>
            <a:ext cx="0" cy="5808726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3352800"/>
            <a:ext cx="4114800" cy="3429000"/>
            <a:chOff x="152400" y="3352800"/>
            <a:chExt cx="4114800" cy="3429000"/>
          </a:xfrm>
        </p:grpSpPr>
        <p:pic>
          <p:nvPicPr>
            <p:cNvPr id="20" name="Picture 19" descr="MCj0139031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654050" y="4330700"/>
              <a:ext cx="7175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1676400" y="4483100"/>
              <a:ext cx="990600" cy="685800"/>
            </a:xfrm>
            <a:prstGeom prst="leftRightArrow">
              <a:avLst>
                <a:gd name="adj1" fmla="val 50000"/>
                <a:gd name="adj2" fmla="val 2888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charset="0"/>
              </a:endParaRPr>
            </a:p>
          </p:txBody>
        </p:sp>
        <p:grpSp>
          <p:nvGrpSpPr>
            <p:cNvPr id="26" name="Group 33"/>
            <p:cNvGrpSpPr>
              <a:grpSpLocks/>
            </p:cNvGrpSpPr>
            <p:nvPr/>
          </p:nvGrpSpPr>
          <p:grpSpPr bwMode="auto">
            <a:xfrm>
              <a:off x="2738438" y="5410200"/>
              <a:ext cx="461963" cy="685800"/>
              <a:chOff x="1725" y="2544"/>
              <a:chExt cx="291" cy="432"/>
            </a:xfrm>
          </p:grpSpPr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1725" y="2544"/>
                <a:ext cx="25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Palatino"/>
                    <a:cs typeface="Palatino"/>
                  </a:rPr>
                  <a:t>r</a:t>
                </a:r>
                <a:endParaRPr lang="en-US" sz="2800" b="1" i="1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49" name="Frame 48"/>
            <p:cNvSpPr/>
            <p:nvPr/>
          </p:nvSpPr>
          <p:spPr>
            <a:xfrm>
              <a:off x="152400" y="3352800"/>
              <a:ext cx="4114800" cy="3429000"/>
            </a:xfrm>
            <a:prstGeom prst="frame">
              <a:avLst>
                <a:gd name="adj1" fmla="val 819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2222063">
              <a:off x="197966" y="3978099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 rot="8518646">
              <a:off x="3460631" y="3980787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 rot="5400000">
              <a:off x="853861" y="6109426"/>
              <a:ext cx="438814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5400000">
              <a:off x="2990871" y="6124907"/>
              <a:ext cx="438814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791" y="4389838"/>
              <a:ext cx="786612" cy="85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48200" y="2438400"/>
            <a:ext cx="4114800" cy="4343400"/>
            <a:chOff x="4648200" y="2438400"/>
            <a:chExt cx="4114800" cy="434340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5400" y="4187889"/>
              <a:ext cx="787400" cy="1527111"/>
            </a:xfrm>
            <a:prstGeom prst="rect">
              <a:avLst/>
            </a:prstGeom>
          </p:spPr>
        </p:pic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5562616" y="5562606"/>
              <a:ext cx="412751" cy="708026"/>
              <a:chOff x="3504" y="2496"/>
              <a:chExt cx="260" cy="446"/>
            </a:xfrm>
          </p:grpSpPr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 flipH="1">
                <a:off x="3504" y="254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3504" y="2496"/>
                <a:ext cx="26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2"/>
                    </a:solidFill>
                    <a:latin typeface="Palatino"/>
                    <a:cs typeface="Palatino"/>
                  </a:rPr>
                  <a:t>?</a:t>
                </a:r>
                <a:endParaRPr lang="en-US" sz="4000" b="1" dirty="0">
                  <a:solidFill>
                    <a:schemeClr val="accent2"/>
                  </a:solidFill>
                  <a:latin typeface="Palatino"/>
                  <a:cs typeface="Palatino"/>
                </a:endParaRPr>
              </a:p>
            </p:txBody>
          </p:sp>
        </p:grp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7439023" y="5562600"/>
              <a:ext cx="409575" cy="609600"/>
              <a:chOff x="4686" y="2496"/>
              <a:chExt cx="258" cy="384"/>
            </a:xfrm>
          </p:grpSpPr>
          <p:sp>
            <p:nvSpPr>
              <p:cNvPr id="36" name="Line 19"/>
              <p:cNvSpPr>
                <a:spLocks noChangeShapeType="1"/>
              </p:cNvSpPr>
              <p:nvPr/>
            </p:nvSpPr>
            <p:spPr bwMode="auto">
              <a:xfrm>
                <a:off x="4944" y="254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20"/>
              <p:cNvSpPr txBox="1">
                <a:spLocks noChangeArrowheads="1"/>
              </p:cNvSpPr>
              <p:nvPr/>
            </p:nvSpPr>
            <p:spPr bwMode="auto">
              <a:xfrm>
                <a:off x="4686" y="2496"/>
                <a:ext cx="25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Palatino"/>
                    <a:cs typeface="Palatino"/>
                  </a:rPr>
                  <a:t>r</a:t>
                </a:r>
                <a:endParaRPr lang="en-US" sz="2800" b="1" i="1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V="1">
              <a:off x="5715000" y="38100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V="1">
              <a:off x="5791200" y="38862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H="1" flipV="1">
              <a:off x="7162800" y="39624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H="1" flipV="1">
              <a:off x="7239000" y="38862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5867400" y="4278868"/>
              <a:ext cx="8064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Palatino"/>
                  <a:cs typeface="Palatino"/>
                </a:rPr>
                <a:t>f</a:t>
              </a:r>
              <a:r>
                <a:rPr lang="en-US" sz="1800" baseline="-25000" dirty="0">
                  <a:latin typeface="Palatino"/>
                  <a:cs typeface="Palatino"/>
                </a:rPr>
                <a:t>1</a:t>
              </a:r>
              <a:r>
                <a:rPr lang="en-US" sz="1800" dirty="0">
                  <a:latin typeface="Palatino"/>
                  <a:cs typeface="Palatino"/>
                </a:rPr>
                <a:t>(</a:t>
              </a:r>
              <a:r>
                <a:rPr lang="en-US" sz="1800" i="1" dirty="0" err="1">
                  <a:latin typeface="Palatino"/>
                  <a:cs typeface="Palatino"/>
                </a:rPr>
                <a:t>x,y</a:t>
              </a:r>
              <a:r>
                <a:rPr lang="en-US" sz="1800" dirty="0">
                  <a:latin typeface="Palatino"/>
                  <a:cs typeface="Palatino"/>
                </a:rPr>
                <a:t>)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843713" y="4278868"/>
              <a:ext cx="8064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1" dirty="0">
                  <a:latin typeface="Palatino"/>
                  <a:cs typeface="Palatino"/>
                </a:rPr>
                <a:t>f</a:t>
              </a:r>
              <a:r>
                <a:rPr lang="en-US" sz="1800" baseline="-25000" dirty="0">
                  <a:latin typeface="Palatino"/>
                  <a:cs typeface="Palatino"/>
                </a:rPr>
                <a:t>2</a:t>
              </a:r>
              <a:r>
                <a:rPr lang="en-US" sz="1800" dirty="0">
                  <a:latin typeface="Palatino"/>
                  <a:cs typeface="Palatino"/>
                </a:rPr>
                <a:t>(</a:t>
              </a:r>
              <a:r>
                <a:rPr lang="en-US" sz="1800" i="1" dirty="0" err="1">
                  <a:latin typeface="Palatino"/>
                  <a:cs typeface="Palatino"/>
                </a:rPr>
                <a:t>x,y</a:t>
              </a:r>
              <a:r>
                <a:rPr lang="en-US" sz="1800" dirty="0">
                  <a:latin typeface="Palatino"/>
                  <a:cs typeface="Palatino"/>
                </a:rPr>
                <a:t>)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2200" y="2819400"/>
              <a:ext cx="1193734" cy="914400"/>
            </a:xfrm>
            <a:prstGeom prst="rect">
              <a:avLst/>
            </a:prstGeom>
          </p:spPr>
        </p:pic>
        <p:sp>
          <p:nvSpPr>
            <p:cNvPr id="50" name="Frame 49"/>
            <p:cNvSpPr/>
            <p:nvPr/>
          </p:nvSpPr>
          <p:spPr>
            <a:xfrm>
              <a:off x="4648200" y="2438400"/>
              <a:ext cx="4114800" cy="4343400"/>
            </a:xfrm>
            <a:prstGeom prst="frame">
              <a:avLst>
                <a:gd name="adj1" fmla="val 819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2222063">
              <a:off x="4693766" y="3901898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8518646">
              <a:off x="7956431" y="4209387"/>
              <a:ext cx="685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5400000">
              <a:off x="5424407" y="6126359"/>
              <a:ext cx="289319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5400000">
              <a:off x="7691965" y="6134100"/>
              <a:ext cx="304800" cy="381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988" y="4648200"/>
              <a:ext cx="786612" cy="852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6" name="TextBox 65"/>
          <p:cNvSpPr txBox="1"/>
          <p:nvPr/>
        </p:nvSpPr>
        <p:spPr>
          <a:xfrm>
            <a:off x="4593167" y="317718"/>
            <a:ext cx="4398433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 the Ideal/Real paradigm, we can actually prove the aforementioned coin-tossing protocol </a:t>
            </a:r>
            <a:r>
              <a:rPr lang="en-US" sz="2800" i="1" dirty="0" smtClean="0">
                <a:solidFill>
                  <a:schemeClr val="accent2"/>
                </a:solidFill>
                <a:latin typeface="Calibri"/>
                <a:cs typeface="Calibri"/>
              </a:rPr>
              <a:t>cannot </a:t>
            </a:r>
            <a:r>
              <a:rPr lang="en-US" sz="2800" dirty="0" smtClean="0">
                <a:latin typeface="Calibri"/>
                <a:cs typeface="Calibri"/>
              </a:rPr>
              <a:t>be secure.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43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429000" y="1676400"/>
            <a:ext cx="2209800" cy="990600"/>
            <a:chOff x="3429000" y="1171577"/>
            <a:chExt cx="2362200" cy="1052513"/>
          </a:xfrm>
        </p:grpSpPr>
        <p:sp>
          <p:nvSpPr>
            <p:cNvPr id="3" name="Cloud Callout 2"/>
            <p:cNvSpPr/>
            <p:nvPr/>
          </p:nvSpPr>
          <p:spPr>
            <a:xfrm>
              <a:off x="3429000" y="1171577"/>
              <a:ext cx="2362200" cy="1052513"/>
            </a:xfrm>
            <a:prstGeom prst="cloudCallout">
              <a:avLst>
                <a:gd name="adj1" fmla="val 4382"/>
                <a:gd name="adj2" fmla="val 723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879881"/>
                </p:ext>
              </p:extLst>
            </p:nvPr>
          </p:nvGraphicFramePr>
          <p:xfrm>
            <a:off x="3836276" y="1414464"/>
            <a:ext cx="157162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85" name="Equation" r:id="rId4" imgW="673100" imgH="203200" progId="Equation.3">
                    <p:embed/>
                  </p:oleObj>
                </mc:Choice>
                <mc:Fallback>
                  <p:oleObj name="Equation" r:id="rId4" imgW="673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36276" y="1414464"/>
                          <a:ext cx="1571625" cy="474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2209800" y="3048000"/>
            <a:ext cx="4572000" cy="533400"/>
            <a:chOff x="2209800" y="908050"/>
            <a:chExt cx="4572000" cy="533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209800" y="908050"/>
              <a:ext cx="1143000" cy="533400"/>
              <a:chOff x="2209800" y="908050"/>
              <a:chExt cx="1143000" cy="533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2209800" y="1441450"/>
                <a:ext cx="11430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9670920"/>
                  </p:ext>
                </p:extLst>
              </p:nvPr>
            </p:nvGraphicFramePr>
            <p:xfrm>
              <a:off x="2590800" y="908050"/>
              <a:ext cx="4572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086" name="Equation" r:id="rId6" imgW="127000" imgH="127000" progId="Equation.DSMT4">
                      <p:embed/>
                    </p:oleObj>
                  </mc:Choice>
                  <mc:Fallback>
                    <p:oleObj name="Equation" r:id="rId6" imgW="127000" imgH="127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590800" y="908050"/>
                            <a:ext cx="4572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14"/>
            <p:cNvGrpSpPr/>
            <p:nvPr/>
          </p:nvGrpSpPr>
          <p:grpSpPr>
            <a:xfrm>
              <a:off x="5562600" y="931447"/>
              <a:ext cx="1219200" cy="510003"/>
              <a:chOff x="5562600" y="931447"/>
              <a:chExt cx="1219200" cy="510003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5562600" y="1441450"/>
                <a:ext cx="1219200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9571727"/>
                  </p:ext>
                </p:extLst>
              </p:nvPr>
            </p:nvGraphicFramePr>
            <p:xfrm>
              <a:off x="5951537" y="931447"/>
              <a:ext cx="449263" cy="5100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087" name="Equation" r:id="rId8" imgW="127000" imgH="165100" progId="Equation.DSMT4">
                      <p:embed/>
                    </p:oleObj>
                  </mc:Choice>
                  <mc:Fallback>
                    <p:oleObj name="Equation" r:id="rId8" imgW="127000" imgH="165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951537" y="931447"/>
                            <a:ext cx="449263" cy="5100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7"/>
          <p:cNvGrpSpPr/>
          <p:nvPr/>
        </p:nvGrpSpPr>
        <p:grpSpPr>
          <a:xfrm>
            <a:off x="2209800" y="3886200"/>
            <a:ext cx="4648200" cy="616815"/>
            <a:chOff x="2209800" y="1974850"/>
            <a:chExt cx="4648200" cy="61681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209800" y="1974850"/>
              <a:ext cx="1143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562600" y="1974850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593713"/>
                </p:ext>
              </p:extLst>
            </p:nvPr>
          </p:nvGraphicFramePr>
          <p:xfrm>
            <a:off x="2514600" y="2127250"/>
            <a:ext cx="381000" cy="464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88" name="Equation" r:id="rId10" imgW="114300" imgH="139700" progId="Equation.DSMT4">
                    <p:embed/>
                  </p:oleObj>
                </mc:Choice>
                <mc:Fallback>
                  <p:oleObj name="Equation" r:id="rId10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14600" y="2127250"/>
                          <a:ext cx="381000" cy="4644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9162401"/>
                </p:ext>
              </p:extLst>
            </p:nvPr>
          </p:nvGraphicFramePr>
          <p:xfrm>
            <a:off x="6172200" y="2127250"/>
            <a:ext cx="381000" cy="464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89" name="Equation" r:id="rId12" imgW="114300" imgH="139700" progId="Equation.DSMT4">
                    <p:embed/>
                  </p:oleObj>
                </mc:Choice>
                <mc:Fallback>
                  <p:oleObj name="Equation" r:id="rId12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172200" y="2127250"/>
                          <a:ext cx="381000" cy="4644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Ideally, with a Trusted Party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2800" y="2895600"/>
            <a:ext cx="2287990" cy="175260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3" y="3099928"/>
            <a:ext cx="123084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327356" cy="13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09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 Active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 cut-and-choose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" name="Picture 4" descr="cake-cut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667000"/>
            <a:ext cx="4770783" cy="3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Cut-and-choose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14600" y="1576086"/>
            <a:ext cx="415974" cy="2501124"/>
            <a:chOff x="2514600" y="1576086"/>
            <a:chExt cx="415974" cy="2501124"/>
          </a:xfrm>
        </p:grpSpPr>
        <p:pic>
          <p:nvPicPr>
            <p:cNvPr id="8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76086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41550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679862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141987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658583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200400" y="1785399"/>
            <a:ext cx="2362200" cy="2100801"/>
            <a:chOff x="3200400" y="1785399"/>
            <a:chExt cx="2362200" cy="2100801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200400" y="1785399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200400" y="2362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200400" y="28194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00400" y="3396201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3886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14600" y="4258960"/>
            <a:ext cx="415974" cy="2501124"/>
            <a:chOff x="2514600" y="1576086"/>
            <a:chExt cx="415974" cy="2501124"/>
          </a:xfrm>
        </p:grpSpPr>
        <p:pic>
          <p:nvPicPr>
            <p:cNvPr id="47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76086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41550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679862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141987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658583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5796459" y="1520972"/>
            <a:ext cx="436589" cy="4793143"/>
            <a:chOff x="5796459" y="1520972"/>
            <a:chExt cx="436589" cy="4793143"/>
          </a:xfrm>
        </p:grpSpPr>
        <p:pic>
          <p:nvPicPr>
            <p:cNvPr id="28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1520972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2561413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4203846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5777687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3200400" y="4468273"/>
            <a:ext cx="2362200" cy="2100801"/>
            <a:chOff x="3200400" y="1785399"/>
            <a:chExt cx="2362200" cy="2100801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3200400" y="1785399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200400" y="2362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200400" y="28194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200400" y="3396201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200400" y="3886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755343" y="2119834"/>
            <a:ext cx="493057" cy="4661966"/>
            <a:chOff x="5755343" y="2119834"/>
            <a:chExt cx="493057" cy="4661966"/>
          </a:xfrm>
        </p:grpSpPr>
        <p:pic>
          <p:nvPicPr>
            <p:cNvPr id="26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2119834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636867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480270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6319741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531562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124200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21" y="3145302"/>
            <a:ext cx="1407279" cy="15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28936" cy="14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72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Cut-and-choose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796459" y="1520972"/>
            <a:ext cx="436589" cy="4793143"/>
            <a:chOff x="5796459" y="1520972"/>
            <a:chExt cx="436589" cy="4793143"/>
          </a:xfrm>
        </p:grpSpPr>
        <p:pic>
          <p:nvPicPr>
            <p:cNvPr id="28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1520972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2561413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4203846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5777687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5755343" y="2119834"/>
            <a:ext cx="493057" cy="4661966"/>
            <a:chOff x="5755343" y="2119834"/>
            <a:chExt cx="493057" cy="4661966"/>
          </a:xfrm>
        </p:grpSpPr>
        <p:pic>
          <p:nvPicPr>
            <p:cNvPr id="26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2119834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636867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480270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6319741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531562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124200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1000" y="1576086"/>
            <a:ext cx="5181600" cy="5183998"/>
            <a:chOff x="381000" y="1576086"/>
            <a:chExt cx="5181600" cy="5183998"/>
          </a:xfrm>
        </p:grpSpPr>
        <p:grpSp>
          <p:nvGrpSpPr>
            <p:cNvPr id="7" name="Group 6"/>
            <p:cNvGrpSpPr/>
            <p:nvPr/>
          </p:nvGrpSpPr>
          <p:grpSpPr>
            <a:xfrm>
              <a:off x="2514600" y="1576086"/>
              <a:ext cx="415974" cy="2501124"/>
              <a:chOff x="2514600" y="1576086"/>
              <a:chExt cx="415974" cy="2501124"/>
            </a:xfrm>
          </p:grpSpPr>
          <p:pic>
            <p:nvPicPr>
              <p:cNvPr id="8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1576086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141550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679862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141987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658583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200400" y="1785399"/>
              <a:ext cx="2362200" cy="2100801"/>
              <a:chOff x="3200400" y="1785399"/>
              <a:chExt cx="2362200" cy="2100801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3200400" y="1785399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200400" y="2362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200400" y="28194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3200400" y="3396201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200400" y="3886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2514600" y="4258960"/>
              <a:ext cx="415974" cy="2501124"/>
              <a:chOff x="2514600" y="1576086"/>
              <a:chExt cx="415974" cy="2501124"/>
            </a:xfrm>
          </p:grpSpPr>
          <p:pic>
            <p:nvPicPr>
              <p:cNvPr id="47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1576086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141550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679862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141987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658583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3200400" y="4468273"/>
              <a:ext cx="2362200" cy="2100801"/>
              <a:chOff x="3200400" y="1785399"/>
              <a:chExt cx="2362200" cy="2100801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3200400" y="1785399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200400" y="2362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200400" y="28194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3200400" y="3396201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3200400" y="3886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280706"/>
              <a:ext cx="1428936" cy="146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28600" y="3048000"/>
            <a:ext cx="1600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21" y="3145302"/>
            <a:ext cx="1407279" cy="15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28936" cy="14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4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44931 0.006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Cut-and-choose 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697011" y="1524000"/>
            <a:ext cx="436589" cy="4793143"/>
            <a:chOff x="5796459" y="1520972"/>
            <a:chExt cx="436589" cy="4793143"/>
          </a:xfrm>
        </p:grpSpPr>
        <p:pic>
          <p:nvPicPr>
            <p:cNvPr id="28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1520972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2561413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4203846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5777687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2133596" y="1792214"/>
            <a:ext cx="5065476" cy="4256715"/>
            <a:chOff x="2133596" y="1792214"/>
            <a:chExt cx="5065476" cy="4256715"/>
          </a:xfrm>
        </p:grpSpPr>
        <p:cxnSp>
          <p:nvCxnSpPr>
            <p:cNvPr id="6" name="Straight Arrow Connector 5"/>
            <p:cNvCxnSpPr>
              <a:stCxn id="28" idx="3"/>
            </p:cNvCxnSpPr>
            <p:nvPr/>
          </p:nvCxnSpPr>
          <p:spPr>
            <a:xfrm>
              <a:off x="2133600" y="1792214"/>
              <a:ext cx="2286000" cy="16367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9" idx="3"/>
              <a:endCxn id="43" idx="1"/>
            </p:cNvCxnSpPr>
            <p:nvPr/>
          </p:nvCxnSpPr>
          <p:spPr>
            <a:xfrm>
              <a:off x="2133596" y="2832655"/>
              <a:ext cx="2269072" cy="9433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5" idx="3"/>
              <a:endCxn id="43" idx="1"/>
            </p:cNvCxnSpPr>
            <p:nvPr/>
          </p:nvCxnSpPr>
          <p:spPr>
            <a:xfrm flipV="1">
              <a:off x="2133600" y="3775991"/>
              <a:ext cx="2269068" cy="6990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7" idx="3"/>
            </p:cNvCxnSpPr>
            <p:nvPr/>
          </p:nvCxnSpPr>
          <p:spPr>
            <a:xfrm flipV="1">
              <a:off x="2133596" y="4114800"/>
              <a:ext cx="2286004" cy="19341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402668" y="3404479"/>
              <a:ext cx="1464732" cy="74302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Majority</a:t>
              </a:r>
              <a:endParaRPr lang="en-US" sz="2400" dirty="0"/>
            </a:p>
          </p:txBody>
        </p:sp>
        <p:cxnSp>
          <p:nvCxnSpPr>
            <p:cNvPr id="78" name="Straight Arrow Connector 77"/>
            <p:cNvCxnSpPr>
              <a:stCxn id="43" idx="3"/>
            </p:cNvCxnSpPr>
            <p:nvPr/>
          </p:nvCxnSpPr>
          <p:spPr>
            <a:xfrm>
              <a:off x="5867400" y="3775991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5943600" y="3115638"/>
              <a:ext cx="12554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Final output</a:t>
              </a:r>
              <a:endParaRPr lang="en-US" sz="1600" dirty="0"/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28936" cy="14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5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the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85800" y="1905000"/>
            <a:ext cx="7772400" cy="3385304"/>
            <a:chOff x="914400" y="2286000"/>
            <a:chExt cx="7772400" cy="3385304"/>
          </a:xfrm>
        </p:grpSpPr>
        <p:sp>
          <p:nvSpPr>
            <p:cNvPr id="7" name="Rectangle 6"/>
            <p:cNvSpPr/>
            <p:nvPr/>
          </p:nvSpPr>
          <p:spPr>
            <a:xfrm>
              <a:off x="914400" y="2286000"/>
              <a:ext cx="44958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2400" dirty="0">
                  <a:latin typeface="+mj-lt"/>
                </a:rPr>
                <a:t> </a:t>
              </a:r>
              <a:r>
                <a:rPr lang="en-US" sz="2400" i="1" dirty="0" smtClean="0">
                  <a:latin typeface="+mj-lt"/>
                </a:rPr>
                <a:t>n </a:t>
              </a:r>
              <a:r>
                <a:rPr lang="en-US" sz="2400" dirty="0" smtClean="0">
                  <a:latin typeface="+mj-lt"/>
                </a:rPr>
                <a:t>--- total number of circuits</a:t>
              </a:r>
              <a:endParaRPr lang="en-US" sz="2400" i="1" dirty="0" smtClean="0">
                <a:latin typeface="+mj-lt"/>
              </a:endParaRPr>
            </a:p>
            <a:p>
              <a:pPr marL="0" lvl="1"/>
              <a:r>
                <a:rPr lang="en-US" sz="2800" i="1" dirty="0">
                  <a:latin typeface="+mj-lt"/>
                </a:rPr>
                <a:t> </a:t>
              </a:r>
              <a:r>
                <a:rPr lang="en-US" sz="2800" i="1" dirty="0" smtClean="0">
                  <a:latin typeface="+mj-lt"/>
                </a:rPr>
                <a:t>e</a:t>
              </a:r>
              <a:r>
                <a:rPr lang="en-US" sz="2800" dirty="0" smtClean="0">
                  <a:latin typeface="+mj-lt"/>
                </a:rPr>
                <a:t> </a:t>
              </a:r>
              <a:r>
                <a:rPr lang="en-US" sz="2400" i="1" dirty="0" smtClean="0">
                  <a:latin typeface="+mj-lt"/>
                </a:rPr>
                <a:t>-</a:t>
              </a:r>
              <a:r>
                <a:rPr lang="en-US" sz="2400" i="1" dirty="0">
                  <a:latin typeface="+mj-lt"/>
                </a:rPr>
                <a:t>-- </a:t>
              </a:r>
              <a:r>
                <a:rPr lang="en-US" sz="2400" dirty="0" smtClean="0">
                  <a:latin typeface="+mj-lt"/>
                </a:rPr>
                <a:t>number of error circuits</a:t>
              </a:r>
            </a:p>
            <a:p>
              <a:pPr marL="0" lvl="1"/>
              <a:r>
                <a:rPr lang="en-US" sz="2400" i="1" dirty="0">
                  <a:latin typeface="+mj-lt"/>
                </a:rPr>
                <a:t> </a:t>
              </a:r>
              <a:r>
                <a:rPr lang="en-US" sz="2400" i="1" dirty="0" smtClean="0">
                  <a:latin typeface="+mj-lt"/>
                </a:rPr>
                <a:t>k -</a:t>
              </a:r>
              <a:r>
                <a:rPr lang="en-US" sz="2400" i="1" dirty="0">
                  <a:latin typeface="+mj-lt"/>
                </a:rPr>
                <a:t>-- </a:t>
              </a:r>
              <a:r>
                <a:rPr lang="en-US" sz="2400" dirty="0">
                  <a:latin typeface="+mj-lt"/>
                </a:rPr>
                <a:t>number of </a:t>
              </a:r>
              <a:r>
                <a:rPr lang="en-US" sz="2400" dirty="0" smtClean="0">
                  <a:latin typeface="+mj-lt"/>
                </a:rPr>
                <a:t>circuits to check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3886200"/>
              <a:ext cx="7772400" cy="178510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lvl="1"/>
              <a:r>
                <a:rPr lang="en-US" sz="2400" b="1" dirty="0" smtClean="0"/>
                <a:t>Traditional Cut-and-choose:</a:t>
              </a:r>
            </a:p>
            <a:p>
              <a:pPr marL="0" lvl="1"/>
              <a:r>
                <a:rPr lang="en-US" sz="5400" i="1" dirty="0" smtClean="0">
                  <a:latin typeface="Cambria Math"/>
                </a:rPr>
                <a:t> </a:t>
              </a:r>
            </a:p>
            <a:p>
              <a:pPr marL="0" lvl="1"/>
              <a:r>
                <a:rPr lang="en-US" sz="2800" dirty="0" smtClean="0">
                  <a:latin typeface="Calibri"/>
                  <a:cs typeface="Calibri"/>
                </a:rPr>
                <a:t>Roughly 3s circuits needed to achieve s-bit security.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3974068"/>
              <a:ext cx="3379056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/>
                <a:t>Shen</a:t>
              </a:r>
              <a:r>
                <a:rPr lang="en-US" dirty="0"/>
                <a:t> and </a:t>
              </a:r>
              <a:r>
                <a:rPr lang="en-US" dirty="0" err="1"/>
                <a:t>Shelat</a:t>
              </a:r>
              <a:r>
                <a:rPr lang="en-US" dirty="0"/>
                <a:t>, </a:t>
              </a:r>
              <a:r>
                <a:rPr lang="en-US" dirty="0" err="1"/>
                <a:t>Eurocrypt</a:t>
              </a:r>
              <a:r>
                <a:rPr lang="en-US" dirty="0"/>
                <a:t> 2011]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5848767"/>
                </p:ext>
              </p:extLst>
            </p:nvPr>
          </p:nvGraphicFramePr>
          <p:xfrm>
            <a:off x="1003300" y="4343400"/>
            <a:ext cx="7596188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735" name="Equation" r:id="rId4" imgW="3568700" imgH="393700" progId="Equation.DSMT4">
                    <p:embed/>
                  </p:oleObj>
                </mc:Choice>
                <mc:Fallback>
                  <p:oleObj name="Equation" r:id="rId4" imgW="35687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03300" y="4343400"/>
                          <a:ext cx="7596188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015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36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61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7" descr="C:\Users\Yan Huang\AppData\Local\Microsoft\Windows\Temporary Internet Files\Content.IE5\ILDCZG38\MC900070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50" y="3239987"/>
            <a:ext cx="586250" cy="7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Yan Huang\AppData\Local\Microsoft\Windows\Temporary Internet Files\Content.IE5\ILDCZG38\MC900070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35" y="3239983"/>
            <a:ext cx="586250" cy="7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Yan Huang\AppData\Local\Microsoft\Windows\Temporary Internet Files\Content.IE5\ILDCZG38\MC900070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85" y="3239987"/>
            <a:ext cx="586250" cy="7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Yan Huang\AppData\Local\Microsoft\Windows\Temporary Internet Files\Content.IE5\ILDCZG38\MC900070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35" y="3239983"/>
            <a:ext cx="586250" cy="7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48866" y="2052935"/>
            <a:ext cx="827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Palatino"/>
                <a:cs typeface="Palatino"/>
              </a:rPr>
              <a:t>x</a:t>
            </a:r>
            <a:r>
              <a:rPr lang="en-US" sz="2800" b="1" dirty="0" smtClean="0">
                <a:latin typeface="Palatino"/>
                <a:cs typeface="Palatino"/>
              </a:rPr>
              <a:t>,</a:t>
            </a:r>
            <a:r>
              <a:rPr lang="en-US" sz="2800" b="1" i="1" dirty="0" smtClean="0">
                <a:latin typeface="Palatino"/>
                <a:cs typeface="Palatino"/>
              </a:rPr>
              <a:t> y</a:t>
            </a:r>
            <a:endParaRPr lang="en-US" sz="2800" b="1" i="1" dirty="0">
              <a:latin typeface="Palatino"/>
              <a:cs typeface="Palatino"/>
            </a:endParaRPr>
          </a:p>
        </p:txBody>
      </p:sp>
      <p:cxnSp>
        <p:nvCxnSpPr>
          <p:cNvPr id="13" name="Straight Arrow Connector 12"/>
          <p:cNvCxnSpPr>
            <a:stCxn id="11" idx="2"/>
            <a:endCxn id="9" idx="0"/>
          </p:cNvCxnSpPr>
          <p:nvPr/>
        </p:nvCxnSpPr>
        <p:spPr>
          <a:xfrm flipH="1">
            <a:off x="3755960" y="2576155"/>
            <a:ext cx="2406845" cy="663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5165201" y="2576155"/>
            <a:ext cx="997604" cy="655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7" idx="0"/>
          </p:cNvCxnSpPr>
          <p:nvPr/>
        </p:nvCxnSpPr>
        <p:spPr>
          <a:xfrm>
            <a:off x="6162805" y="2576155"/>
            <a:ext cx="412555" cy="663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6" idx="0"/>
          </p:cNvCxnSpPr>
          <p:nvPr/>
        </p:nvCxnSpPr>
        <p:spPr>
          <a:xfrm>
            <a:off x="6162805" y="2576155"/>
            <a:ext cx="1849870" cy="663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4419600"/>
            <a:ext cx="184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solidFill>
                  <a:srgbClr val="000000"/>
                </a:solidFill>
                <a:latin typeface="Palatino"/>
                <a:cs typeface="Palatino"/>
              </a:rPr>
              <a:t>w</a:t>
            </a:r>
            <a:r>
              <a:rPr lang="en-US" sz="3600" i="1" baseline="30000" dirty="0" err="1" smtClean="0">
                <a:solidFill>
                  <a:srgbClr val="000000"/>
                </a:solidFill>
                <a:latin typeface="Palatino"/>
                <a:cs typeface="Palatino"/>
              </a:rPr>
              <a:t>y</a:t>
            </a:r>
            <a:r>
              <a:rPr lang="en-US" sz="2800" i="1" baseline="10000" dirty="0" err="1" smtClean="0">
                <a:solidFill>
                  <a:srgbClr val="000000"/>
                </a:solidFill>
                <a:latin typeface="Palatino"/>
                <a:cs typeface="Palatino"/>
              </a:rPr>
              <a:t>i</a:t>
            </a:r>
            <a:r>
              <a:rPr lang="en-US" sz="3600" dirty="0" smtClean="0">
                <a:solidFill>
                  <a:srgbClr val="000000"/>
                </a:solidFill>
                <a:latin typeface="Palatino"/>
                <a:cs typeface="Palatino"/>
              </a:rPr>
              <a:t>, </a:t>
            </a:r>
            <a:r>
              <a:rPr lang="en-US" sz="3600" i="1" dirty="0" smtClean="0">
                <a:solidFill>
                  <a:srgbClr val="000000"/>
                </a:solidFill>
                <a:latin typeface="Palatino"/>
                <a:cs typeface="Palatino"/>
              </a:rPr>
              <a:t>w</a:t>
            </a:r>
            <a:r>
              <a:rPr lang="en-US" sz="3600" i="1" baseline="30000" dirty="0" smtClean="0">
                <a:solidFill>
                  <a:srgbClr val="000000"/>
                </a:solidFill>
                <a:latin typeface="Palatino"/>
                <a:cs typeface="Palatino"/>
              </a:rPr>
              <a:t>1-y</a:t>
            </a:r>
            <a:r>
              <a:rPr lang="en-US" sz="2800" i="1" baseline="10000" dirty="0" smtClean="0">
                <a:solidFill>
                  <a:srgbClr val="000000"/>
                </a:solidFill>
                <a:latin typeface="Palatino"/>
                <a:cs typeface="Palatino"/>
              </a:rPr>
              <a:t>i</a:t>
            </a:r>
            <a:endParaRPr lang="en-US" sz="3600" i="1" baseline="100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1828800"/>
            <a:ext cx="287327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(1) Input </a:t>
            </a:r>
            <a:r>
              <a:rPr lang="en-US" sz="2400" dirty="0">
                <a:latin typeface="+mj-lt"/>
              </a:rPr>
              <a:t>consistency among all evaluation circuits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4375848"/>
            <a:ext cx="287327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(2) Input </a:t>
            </a:r>
            <a:r>
              <a:rPr lang="en-US" sz="2400" dirty="0">
                <a:latin typeface="+mj-lt"/>
              </a:rPr>
              <a:t>consistency between </a:t>
            </a:r>
            <a:r>
              <a:rPr lang="en-US" sz="2400" dirty="0" smtClean="0">
                <a:latin typeface="+mj-lt"/>
              </a:rPr>
              <a:t>OT and circuit Generation</a:t>
            </a:r>
            <a:endParaRPr lang="en-US" sz="2400" dirty="0">
              <a:latin typeface="+mj-lt"/>
            </a:endParaRPr>
          </a:p>
        </p:txBody>
      </p:sp>
      <p:pic>
        <p:nvPicPr>
          <p:cNvPr id="29" name="Picture 4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37" y="5900518"/>
            <a:ext cx="671553" cy="6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886199" y="5900518"/>
            <a:ext cx="872035" cy="6734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OT</a:t>
            </a:r>
            <a:endParaRPr lang="en-US" sz="3200" b="1" dirty="0"/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 flipH="1">
            <a:off x="4322217" y="5059676"/>
            <a:ext cx="1711823" cy="840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6034040" y="5059676"/>
            <a:ext cx="1336174" cy="840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873810" cy="98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868592" cy="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873810" cy="98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3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 animBg="1"/>
      <p:bldP spid="23" grpId="0" animBg="1"/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Suffices </a:t>
            </a:r>
            <a:r>
              <a:rPr lang="en-US" sz="3600" dirty="0"/>
              <a:t>to ensure </a:t>
            </a:r>
            <a:r>
              <a:rPr lang="en-US" sz="3600" dirty="0" smtClean="0"/>
              <a:t>there is </a:t>
            </a:r>
            <a:r>
              <a:rPr lang="en-US" sz="3600" i="1" dirty="0" smtClean="0">
                <a:solidFill>
                  <a:schemeClr val="accent3"/>
                </a:solidFill>
              </a:rPr>
              <a:t>at </a:t>
            </a:r>
            <a:r>
              <a:rPr lang="en-US" sz="3600" i="1" dirty="0">
                <a:solidFill>
                  <a:schemeClr val="accent3"/>
                </a:solidFill>
              </a:rPr>
              <a:t>least one good </a:t>
            </a:r>
            <a:r>
              <a:rPr lang="en-US" sz="3600" i="1" dirty="0" smtClean="0">
                <a:solidFill>
                  <a:schemeClr val="accent3"/>
                </a:solidFill>
              </a:rPr>
              <a:t>evaluation circuit generated by the adversary</a:t>
            </a:r>
            <a:r>
              <a:rPr lang="en-US" sz="3600" b="1" dirty="0" smtClean="0"/>
              <a:t>. </a:t>
            </a:r>
            <a:r>
              <a:rPr lang="en-US" sz="3600" i="1" dirty="0" smtClean="0">
                <a:latin typeface="Palatino"/>
                <a:cs typeface="Palatino"/>
              </a:rPr>
              <a:t>s</a:t>
            </a:r>
            <a:r>
              <a:rPr lang="en-US" sz="3600" dirty="0" smtClean="0"/>
              <a:t> </a:t>
            </a:r>
            <a:r>
              <a:rPr lang="en-US" sz="3600" dirty="0"/>
              <a:t>circuits </a:t>
            </a:r>
            <a:r>
              <a:rPr lang="en-US" sz="3600" dirty="0" smtClean="0"/>
              <a:t>can offer </a:t>
            </a:r>
            <a:r>
              <a:rPr lang="en-US" sz="3600" i="1" dirty="0" smtClean="0">
                <a:latin typeface="Palatino"/>
                <a:cs typeface="Palatino"/>
              </a:rPr>
              <a:t>s</a:t>
            </a:r>
            <a:r>
              <a:rPr lang="en-US" sz="3600" dirty="0" smtClean="0"/>
              <a:t>-bit statistical security.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338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457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4774313"/>
            <a:ext cx="215548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[</a:t>
            </a:r>
            <a:r>
              <a:rPr lang="en-US" sz="2000" dirty="0" err="1" smtClean="0">
                <a:latin typeface="Calibri"/>
                <a:cs typeface="Calibri"/>
              </a:rPr>
              <a:t>Lindell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i="1" dirty="0" smtClean="0">
                <a:latin typeface="Calibri"/>
                <a:cs typeface="Calibri"/>
              </a:rPr>
              <a:t>Crypto’13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4781490"/>
            <a:ext cx="268196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[AMPR, EURO</a:t>
            </a:r>
            <a:r>
              <a:rPr lang="en-US" sz="2000" i="1" dirty="0" smtClean="0">
                <a:latin typeface="Calibri"/>
                <a:cs typeface="Calibri"/>
              </a:rPr>
              <a:t>CRYPT’14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89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Cut-and-choose (Recent Advances)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14600" y="1576086"/>
            <a:ext cx="415974" cy="2501124"/>
            <a:chOff x="2514600" y="1576086"/>
            <a:chExt cx="415974" cy="2501124"/>
          </a:xfrm>
        </p:grpSpPr>
        <p:pic>
          <p:nvPicPr>
            <p:cNvPr id="8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76086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41550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679862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141987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658583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200400" y="1785399"/>
            <a:ext cx="2362200" cy="2100801"/>
            <a:chOff x="3200400" y="1785399"/>
            <a:chExt cx="2362200" cy="2100801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200400" y="1785399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200400" y="2362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200400" y="28194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00400" y="3396201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3886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14600" y="4258960"/>
            <a:ext cx="415974" cy="2501124"/>
            <a:chOff x="2514600" y="1576086"/>
            <a:chExt cx="415974" cy="2501124"/>
          </a:xfrm>
        </p:grpSpPr>
        <p:pic>
          <p:nvPicPr>
            <p:cNvPr id="47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76086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141550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679862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141987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C:\Program Files (x86)\Microsoft Office\MEDIA\CAGCAT10\j019954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658583"/>
              <a:ext cx="415974" cy="41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5796459" y="1520972"/>
            <a:ext cx="436589" cy="4793143"/>
            <a:chOff x="5796459" y="1520972"/>
            <a:chExt cx="436589" cy="4793143"/>
          </a:xfrm>
        </p:grpSpPr>
        <p:pic>
          <p:nvPicPr>
            <p:cNvPr id="28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1520972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2561413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4203846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5777687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/>
          <p:cNvGrpSpPr/>
          <p:nvPr/>
        </p:nvGrpSpPr>
        <p:grpSpPr>
          <a:xfrm>
            <a:off x="3200400" y="4468273"/>
            <a:ext cx="2362200" cy="2100801"/>
            <a:chOff x="3200400" y="1785399"/>
            <a:chExt cx="2362200" cy="2100801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3200400" y="1785399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200400" y="2362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200400" y="28194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200400" y="3396201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200400" y="3886200"/>
              <a:ext cx="2362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755343" y="2119834"/>
            <a:ext cx="493057" cy="4661966"/>
            <a:chOff x="5755343" y="2119834"/>
            <a:chExt cx="493057" cy="4661966"/>
          </a:xfrm>
        </p:grpSpPr>
        <p:pic>
          <p:nvPicPr>
            <p:cNvPr id="26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2119834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636867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480270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6319741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531562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124200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21" y="3145302"/>
            <a:ext cx="1407279" cy="15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28936" cy="14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7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796459" y="1520972"/>
            <a:ext cx="436589" cy="4793143"/>
            <a:chOff x="5796459" y="1520972"/>
            <a:chExt cx="436589" cy="4793143"/>
          </a:xfrm>
        </p:grpSpPr>
        <p:pic>
          <p:nvPicPr>
            <p:cNvPr id="28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1520972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2561413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4203846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5777687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5755343" y="2119834"/>
            <a:ext cx="493057" cy="4661966"/>
            <a:chOff x="5755343" y="2119834"/>
            <a:chExt cx="493057" cy="4661966"/>
          </a:xfrm>
        </p:grpSpPr>
        <p:pic>
          <p:nvPicPr>
            <p:cNvPr id="26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2119834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636867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480270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6319741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5315628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:\Users\Yan Huang\AppData\Local\Microsoft\Windows\Temporary Internet Files\Content.IE5\1MDDL389\MC9004415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343" y="3124200"/>
              <a:ext cx="493057" cy="46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81000" y="1576086"/>
            <a:ext cx="5181600" cy="5183998"/>
            <a:chOff x="381000" y="1576086"/>
            <a:chExt cx="5181600" cy="5183998"/>
          </a:xfrm>
        </p:grpSpPr>
        <p:grpSp>
          <p:nvGrpSpPr>
            <p:cNvPr id="7" name="Group 6"/>
            <p:cNvGrpSpPr/>
            <p:nvPr/>
          </p:nvGrpSpPr>
          <p:grpSpPr>
            <a:xfrm>
              <a:off x="2514600" y="1576086"/>
              <a:ext cx="415974" cy="2501124"/>
              <a:chOff x="2514600" y="1576086"/>
              <a:chExt cx="415974" cy="2501124"/>
            </a:xfrm>
          </p:grpSpPr>
          <p:pic>
            <p:nvPicPr>
              <p:cNvPr id="8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1576086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141550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679862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141987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658583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200400" y="1785399"/>
              <a:ext cx="2362200" cy="2100801"/>
              <a:chOff x="3200400" y="1785399"/>
              <a:chExt cx="2362200" cy="2100801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3200400" y="1785399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200400" y="2362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3200400" y="28194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3200400" y="3396201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200400" y="3886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2514600" y="4258960"/>
              <a:ext cx="415974" cy="2501124"/>
              <a:chOff x="2514600" y="1576086"/>
              <a:chExt cx="415974" cy="2501124"/>
            </a:xfrm>
          </p:grpSpPr>
          <p:pic>
            <p:nvPicPr>
              <p:cNvPr id="47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1576086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141550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679862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141987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C:\Program Files (x86)\Microsoft Office\MEDIA\CAGCAT10\j0199549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658583"/>
                <a:ext cx="415974" cy="418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3200400" y="4468273"/>
              <a:ext cx="2362200" cy="2100801"/>
              <a:chOff x="3200400" y="1785399"/>
              <a:chExt cx="2362200" cy="2100801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3200400" y="1785399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200400" y="2362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3200400" y="28194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3200400" y="3396201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3200400" y="3886200"/>
                <a:ext cx="2362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280706"/>
              <a:ext cx="1428936" cy="1460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28600" y="3048000"/>
            <a:ext cx="1600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21" y="3145302"/>
            <a:ext cx="1407279" cy="15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28936" cy="14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Cut-and-choose (Recent Advances)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4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44931 0.006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697011" y="1524000"/>
            <a:ext cx="436589" cy="4793143"/>
            <a:chOff x="5796459" y="1520972"/>
            <a:chExt cx="436589" cy="4793143"/>
          </a:xfrm>
        </p:grpSpPr>
        <p:pic>
          <p:nvPicPr>
            <p:cNvPr id="28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1520972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2561413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63" y="4203846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" descr="C:\Users\Yan Huang\AppData\Local\Microsoft\Windows\Temporary Internet Files\Content.IE5\ILDCZG38\MC90007090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459" y="5777687"/>
              <a:ext cx="436585" cy="53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2133596" y="1792214"/>
            <a:ext cx="4495804" cy="4256715"/>
            <a:chOff x="2133596" y="1792214"/>
            <a:chExt cx="4495804" cy="4256715"/>
          </a:xfrm>
        </p:grpSpPr>
        <p:cxnSp>
          <p:nvCxnSpPr>
            <p:cNvPr id="6" name="Straight Arrow Connector 5"/>
            <p:cNvCxnSpPr>
              <a:stCxn id="28" idx="3"/>
            </p:cNvCxnSpPr>
            <p:nvPr/>
          </p:nvCxnSpPr>
          <p:spPr>
            <a:xfrm>
              <a:off x="2133600" y="1792214"/>
              <a:ext cx="2286000" cy="16367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9" idx="3"/>
              <a:endCxn id="43" idx="1"/>
            </p:cNvCxnSpPr>
            <p:nvPr/>
          </p:nvCxnSpPr>
          <p:spPr>
            <a:xfrm>
              <a:off x="2133596" y="2832655"/>
              <a:ext cx="2195836" cy="9433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5" idx="3"/>
              <a:endCxn id="43" idx="1"/>
            </p:cNvCxnSpPr>
            <p:nvPr/>
          </p:nvCxnSpPr>
          <p:spPr>
            <a:xfrm flipV="1">
              <a:off x="2133600" y="3775991"/>
              <a:ext cx="2195832" cy="6990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7" idx="3"/>
            </p:cNvCxnSpPr>
            <p:nvPr/>
          </p:nvCxnSpPr>
          <p:spPr>
            <a:xfrm flipV="1">
              <a:off x="2133596" y="4114800"/>
              <a:ext cx="2286004" cy="19341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4329432" y="3367328"/>
              <a:ext cx="1611205" cy="8173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Consistent outcome?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43" idx="3"/>
            </p:cNvCxnSpPr>
            <p:nvPr/>
          </p:nvCxnSpPr>
          <p:spPr>
            <a:xfrm flipV="1">
              <a:off x="5940637" y="2971800"/>
              <a:ext cx="688763" cy="8041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28936" cy="146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7400" y="2586335"/>
            <a:ext cx="60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Yes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40637" y="3775991"/>
            <a:ext cx="764963" cy="876674"/>
            <a:chOff x="5940637" y="3775991"/>
            <a:chExt cx="764963" cy="876674"/>
          </a:xfrm>
        </p:grpSpPr>
        <p:cxnSp>
          <p:nvCxnSpPr>
            <p:cNvPr id="19" name="Straight Arrow Connector 18"/>
            <p:cNvCxnSpPr>
              <a:stCxn id="43" idx="3"/>
            </p:cNvCxnSpPr>
            <p:nvPr/>
          </p:nvCxnSpPr>
          <p:spPr>
            <a:xfrm>
              <a:off x="5940637" y="3775991"/>
              <a:ext cx="764963" cy="7198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43600" y="4191000"/>
              <a:ext cx="54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No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05600" y="2590800"/>
            <a:ext cx="185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Output </a:t>
            </a:r>
            <a:r>
              <a:rPr lang="en-US" sz="2400" i="1" dirty="0" smtClean="0">
                <a:latin typeface="Calibri"/>
                <a:cs typeface="Calibri"/>
              </a:rPr>
              <a:t>f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i="1" dirty="0" err="1" smtClean="0">
                <a:latin typeface="Calibri"/>
                <a:cs typeface="Calibri"/>
              </a:rPr>
              <a:t>x,y</a:t>
            </a:r>
            <a:r>
              <a:rPr lang="en-US" sz="2400" dirty="0" smtClean="0">
                <a:latin typeface="Calibri"/>
                <a:cs typeface="Calibri"/>
              </a:rPr>
              <a:t>).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4724400"/>
            <a:ext cx="208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Recover </a:t>
            </a:r>
            <a:r>
              <a:rPr lang="en-US" sz="2400" i="1" dirty="0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 then</a:t>
            </a:r>
          </a:p>
          <a:p>
            <a:r>
              <a:rPr lang="en-US" sz="2400" dirty="0" smtClean="0">
                <a:latin typeface="Calibri"/>
                <a:cs typeface="Calibri"/>
              </a:rPr>
              <a:t>output </a:t>
            </a:r>
            <a:r>
              <a:rPr lang="en-US" sz="2400" i="1" dirty="0" smtClean="0">
                <a:latin typeface="Calibri"/>
                <a:cs typeface="Calibri"/>
              </a:rPr>
              <a:t>f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i="1" dirty="0" err="1" smtClean="0">
                <a:latin typeface="Calibri"/>
                <a:cs typeface="Calibri"/>
              </a:rPr>
              <a:t>x,y</a:t>
            </a:r>
            <a:r>
              <a:rPr lang="en-US" sz="2400" dirty="0" smtClean="0">
                <a:latin typeface="Calibri"/>
                <a:cs typeface="Calibri"/>
              </a:rPr>
              <a:t>).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Cut-and-choose (Recent Advances)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48509"/>
              </p:ext>
            </p:extLst>
          </p:nvPr>
        </p:nvGraphicFramePr>
        <p:xfrm>
          <a:off x="2590800" y="29718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28" name="Equation" r:id="rId4" imgW="127000" imgH="127000" progId="Equation.DSMT4">
                  <p:embed/>
                </p:oleObj>
              </mc:Choice>
              <mc:Fallback>
                <p:oleObj name="Equation" r:id="rId4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2971800"/>
                        <a:ext cx="457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6093"/>
              </p:ext>
            </p:extLst>
          </p:nvPr>
        </p:nvGraphicFramePr>
        <p:xfrm>
          <a:off x="6103937" y="2995197"/>
          <a:ext cx="449263" cy="51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29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03937" y="2995197"/>
                        <a:ext cx="449263" cy="510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In the Real World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9800" y="1676400"/>
            <a:ext cx="4800600" cy="2979015"/>
            <a:chOff x="2209800" y="1676400"/>
            <a:chExt cx="4800600" cy="2979015"/>
          </a:xfrm>
        </p:grpSpPr>
        <p:grpSp>
          <p:nvGrpSpPr>
            <p:cNvPr id="19" name="Group 18"/>
            <p:cNvGrpSpPr/>
            <p:nvPr/>
          </p:nvGrpSpPr>
          <p:grpSpPr>
            <a:xfrm>
              <a:off x="3429000" y="1676400"/>
              <a:ext cx="2209800" cy="990600"/>
              <a:chOff x="3429000" y="1171577"/>
              <a:chExt cx="2362200" cy="1052513"/>
            </a:xfrm>
          </p:grpSpPr>
          <p:sp>
            <p:nvSpPr>
              <p:cNvPr id="3" name="Cloud Callout 2"/>
              <p:cNvSpPr/>
              <p:nvPr/>
            </p:nvSpPr>
            <p:spPr>
              <a:xfrm>
                <a:off x="3429000" y="1171577"/>
                <a:ext cx="2362200" cy="1052513"/>
              </a:xfrm>
              <a:prstGeom prst="cloudCallout">
                <a:avLst>
                  <a:gd name="adj1" fmla="val 4382"/>
                  <a:gd name="adj2" fmla="val 7234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6200526"/>
                  </p:ext>
                </p:extLst>
              </p:nvPr>
            </p:nvGraphicFramePr>
            <p:xfrm>
              <a:off x="3836276" y="1414464"/>
              <a:ext cx="1571625" cy="474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2030" name="Equation" r:id="rId8" imgW="673100" imgH="203200" progId="Equation.DSMT4">
                      <p:embed/>
                    </p:oleObj>
                  </mc:Choice>
                  <mc:Fallback>
                    <p:oleObj name="Equation" r:id="rId8" imgW="6731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836276" y="1414464"/>
                            <a:ext cx="1571625" cy="4746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Arrow Connector 7"/>
            <p:cNvCxnSpPr/>
            <p:nvPr/>
          </p:nvCxnSpPr>
          <p:spPr>
            <a:xfrm>
              <a:off x="2209800" y="3733800"/>
              <a:ext cx="11430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715000" y="3733800"/>
              <a:ext cx="121920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209800" y="4038600"/>
              <a:ext cx="1143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715000" y="4038600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2245248"/>
                </p:ext>
              </p:extLst>
            </p:nvPr>
          </p:nvGraphicFramePr>
          <p:xfrm>
            <a:off x="2514600" y="4191000"/>
            <a:ext cx="381000" cy="464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031" name="Equation" r:id="rId10" imgW="114300" imgH="139700" progId="Equation.DSMT4">
                    <p:embed/>
                  </p:oleObj>
                </mc:Choice>
                <mc:Fallback>
                  <p:oleObj name="Equation" r:id="rId10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14600" y="4191000"/>
                          <a:ext cx="381000" cy="4644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578660"/>
                </p:ext>
              </p:extLst>
            </p:nvPr>
          </p:nvGraphicFramePr>
          <p:xfrm>
            <a:off x="6172200" y="4191000"/>
            <a:ext cx="381000" cy="464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032" name="Equation" r:id="rId12" imgW="114300" imgH="139700" progId="Equation.DSMT4">
                    <p:embed/>
                  </p:oleObj>
                </mc:Choice>
                <mc:Fallback>
                  <p:oleObj name="Equation" r:id="rId12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172200" y="4191000"/>
                          <a:ext cx="381000" cy="4644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52800" y="2895600"/>
              <a:ext cx="2287990" cy="1752600"/>
            </a:xfrm>
            <a:prstGeom prst="rect">
              <a:avLst/>
            </a:prstGeom>
          </p:spPr>
        </p:pic>
      </p:grpSp>
      <p:cxnSp>
        <p:nvCxnSpPr>
          <p:cNvPr id="7" name="Straight Arrow Connector 6"/>
          <p:cNvCxnSpPr/>
          <p:nvPr/>
        </p:nvCxnSpPr>
        <p:spPr>
          <a:xfrm>
            <a:off x="2362200" y="3429000"/>
            <a:ext cx="449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362200" y="3657600"/>
            <a:ext cx="449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62200" y="4191000"/>
            <a:ext cx="449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362200" y="4419600"/>
            <a:ext cx="449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4542" y="3324225"/>
            <a:ext cx="1034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libri"/>
                <a:cs typeface="Calibri"/>
              </a:rPr>
              <a:t>……</a:t>
            </a:r>
            <a:endParaRPr lang="en-US" sz="48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06438" y="4724400"/>
            <a:ext cx="1198562" cy="1198622"/>
            <a:chOff x="706438" y="4990499"/>
            <a:chExt cx="1198562" cy="1198622"/>
          </a:xfrm>
        </p:grpSpPr>
        <p:sp>
          <p:nvSpPr>
            <p:cNvPr id="33" name="Down Arrow 32"/>
            <p:cNvSpPr/>
            <p:nvPr/>
          </p:nvSpPr>
          <p:spPr>
            <a:xfrm>
              <a:off x="1219200" y="4990499"/>
              <a:ext cx="304800" cy="68700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2469543"/>
                </p:ext>
              </p:extLst>
            </p:nvPr>
          </p:nvGraphicFramePr>
          <p:xfrm>
            <a:off x="706438" y="5638800"/>
            <a:ext cx="1198562" cy="550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033" name="Equation" r:id="rId15" imgW="444500" imgH="203200" progId="Equation.DSMT4">
                    <p:embed/>
                  </p:oleObj>
                </mc:Choice>
                <mc:Fallback>
                  <p:oleObj name="Equation" r:id="rId15" imgW="444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06438" y="5638800"/>
                          <a:ext cx="1198562" cy="5503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7183438" y="4724400"/>
            <a:ext cx="1198562" cy="1198622"/>
            <a:chOff x="7183438" y="4876800"/>
            <a:chExt cx="1198562" cy="1198622"/>
          </a:xfrm>
        </p:grpSpPr>
        <p:sp>
          <p:nvSpPr>
            <p:cNvPr id="34" name="Down Arrow 33"/>
            <p:cNvSpPr/>
            <p:nvPr/>
          </p:nvSpPr>
          <p:spPr>
            <a:xfrm>
              <a:off x="7620000" y="4876800"/>
              <a:ext cx="304800" cy="68700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6882511"/>
                </p:ext>
              </p:extLst>
            </p:nvPr>
          </p:nvGraphicFramePr>
          <p:xfrm>
            <a:off x="7183438" y="5525101"/>
            <a:ext cx="1198562" cy="550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034" name="Equation" r:id="rId17" imgW="444500" imgH="203200" progId="Equation.DSMT4">
                    <p:embed/>
                  </p:oleObj>
                </mc:Choice>
                <mc:Fallback>
                  <p:oleObj name="Equation" r:id="rId17" imgW="444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183438" y="5525101"/>
                          <a:ext cx="1198562" cy="5503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990600" y="1730514"/>
            <a:ext cx="7375950" cy="7078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Secure computation enables this!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124819" y="5867400"/>
            <a:ext cx="28007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but nothing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more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en-US" sz="2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220819" y="5867400"/>
            <a:ext cx="280070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but nothing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</a:rPr>
              <a:t>more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en-US" sz="24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3" y="3099928"/>
            <a:ext cx="123084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327356" cy="13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6666 -0.06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14966 -0.0849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39" grpId="0" animBg="1"/>
      <p:bldP spid="41" grpId="0"/>
      <p:bldP spid="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09600" y="2209800"/>
            <a:ext cx="2209800" cy="2590800"/>
            <a:chOff x="3124200" y="2158424"/>
            <a:chExt cx="2209800" cy="2590800"/>
          </a:xfrm>
        </p:grpSpPr>
        <p:sp>
          <p:nvSpPr>
            <p:cNvPr id="10" name="Rounded Rectangle 9"/>
            <p:cNvSpPr/>
            <p:nvPr/>
          </p:nvSpPr>
          <p:spPr>
            <a:xfrm>
              <a:off x="3406844" y="2866448"/>
              <a:ext cx="1774756" cy="11969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/>
                <a:t>AND</a:t>
              </a:r>
              <a:endParaRPr lang="en-US" sz="40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657600" y="2234624"/>
              <a:ext cx="0" cy="6096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124200" y="2259448"/>
              <a:ext cx="37816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Calibri"/>
                  <a:cs typeface="Calibri"/>
                </a:rPr>
                <a:t>A</a:t>
              </a:r>
              <a:endParaRPr lang="en-US" sz="3200" baseline="-25000" dirty="0">
                <a:latin typeface="Calibri"/>
                <a:cs typeface="Calibri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76800" y="2158424"/>
              <a:ext cx="1" cy="6858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78567" y="4063424"/>
              <a:ext cx="0" cy="6858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954279" y="2259448"/>
              <a:ext cx="379721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Calibri"/>
                  <a:cs typeface="Calibri"/>
                </a:rPr>
                <a:t>B</a:t>
              </a:r>
              <a:endParaRPr lang="en-US" sz="3200" baseline="-25000" dirty="0">
                <a:latin typeface="Calibri"/>
                <a:cs typeface="Calibri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733800" y="3987224"/>
              <a:ext cx="39236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Calibri"/>
                  <a:cs typeface="Calibri"/>
                </a:rPr>
                <a:t>Z</a:t>
              </a:r>
              <a:endParaRPr lang="en-US" sz="3200" baseline="-250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8800" y="4038600"/>
            <a:ext cx="632334" cy="1041976"/>
            <a:chOff x="4343400" y="3987224"/>
            <a:chExt cx="632334" cy="1041976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343400" y="3987224"/>
              <a:ext cx="62096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w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354767" y="4444424"/>
              <a:ext cx="62096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w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90600" y="1752600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  <a:latin typeface="Palatino Linotype" pitchFamily="18" charset="0"/>
              </a:rPr>
              <a:t>x</a:t>
            </a:r>
            <a:endParaRPr lang="en-US" sz="3200" baseline="-25000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1600200"/>
            <a:ext cx="5638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libri"/>
                <a:cs typeface="Calibri"/>
              </a:rPr>
              <a:t>Goal</a:t>
            </a:r>
          </a:p>
          <a:p>
            <a:pPr marL="742950" indent="-74295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If the evaluator learns both </a:t>
            </a:r>
            <a:r>
              <a:rPr lang="en-US" sz="2800" i="1" dirty="0">
                <a:solidFill>
                  <a:srgbClr val="000000"/>
                </a:solidFill>
                <a:latin typeface="Palatino Linotype" pitchFamily="18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Palatino Linotype" pitchFamily="18" charset="0"/>
              </a:rPr>
              <a:t>0 </a:t>
            </a:r>
            <a:r>
              <a:rPr lang="en-US" sz="2800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Palatino Linotype" pitchFamily="18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Palatino Linotype" pitchFamily="18" charset="0"/>
              </a:rPr>
              <a:t>1 </a:t>
            </a:r>
            <a:r>
              <a:rPr lang="en-US" sz="2800" dirty="0" smtClean="0">
                <a:latin typeface="Calibri"/>
                <a:cs typeface="Calibri"/>
              </a:rPr>
              <a:t>, it learns  </a:t>
            </a:r>
            <a:r>
              <a:rPr lang="en-US" sz="2800" i="1" dirty="0" smtClean="0">
                <a:solidFill>
                  <a:schemeClr val="accent2"/>
                </a:solidFill>
                <a:latin typeface="Palatino Linotype" pitchFamily="18" charset="0"/>
              </a:rPr>
              <a:t>x</a:t>
            </a:r>
            <a:r>
              <a:rPr lang="en-US" sz="2800" i="1" dirty="0" smtClean="0">
                <a:solidFill>
                  <a:srgbClr val="000000"/>
                </a:solidFill>
              </a:rPr>
              <a:t>.</a:t>
            </a:r>
            <a:r>
              <a:rPr lang="en-US" sz="2800" dirty="0">
                <a:latin typeface="Calibri"/>
                <a:cs typeface="Calibri"/>
              </a:rPr>
              <a:t> </a:t>
            </a:r>
            <a:endParaRPr lang="en-US" sz="2800" dirty="0" smtClean="0">
              <a:latin typeface="Calibri"/>
              <a:cs typeface="Calibri"/>
            </a:endParaRPr>
          </a:p>
          <a:p>
            <a:pPr marL="742950" indent="-74295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The </a:t>
            </a:r>
            <a:r>
              <a:rPr lang="en-US" sz="2800" dirty="0">
                <a:latin typeface="Calibri"/>
                <a:cs typeface="Calibri"/>
              </a:rPr>
              <a:t>evaluator </a:t>
            </a:r>
            <a:r>
              <a:rPr lang="en-US" sz="2800" dirty="0" smtClean="0">
                <a:latin typeface="Calibri"/>
                <a:cs typeface="Calibri"/>
              </a:rPr>
              <a:t>learning any one of </a:t>
            </a:r>
            <a:r>
              <a:rPr lang="en-US" sz="2800" i="1" dirty="0">
                <a:solidFill>
                  <a:srgbClr val="000000"/>
                </a:solidFill>
                <a:latin typeface="Palatino Linotype" pitchFamily="18" charset="0"/>
              </a:rPr>
              <a:t>w</a:t>
            </a:r>
            <a:r>
              <a:rPr lang="en-US" sz="2800" baseline="-25000" dirty="0">
                <a:solidFill>
                  <a:srgbClr val="000000"/>
                </a:solidFill>
                <a:latin typeface="Palatino Linotype" pitchFamily="18" charset="0"/>
              </a:rPr>
              <a:t>0 </a:t>
            </a:r>
            <a:r>
              <a:rPr lang="en-US" sz="2800" i="1" dirty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Palatino Linotype" pitchFamily="18" charset="0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Palatino Linotype" pitchFamily="18" charset="0"/>
              </a:rPr>
              <a:t>1 </a:t>
            </a:r>
            <a:r>
              <a:rPr lang="en-US" sz="2800" dirty="0" smtClean="0">
                <a:latin typeface="Calibri"/>
                <a:cs typeface="Calibri"/>
              </a:rPr>
              <a:t>doesn’t learn </a:t>
            </a:r>
            <a:r>
              <a:rPr lang="en-US" sz="2800" i="1" dirty="0">
                <a:solidFill>
                  <a:schemeClr val="accent2"/>
                </a:solidFill>
                <a:latin typeface="Palatino Linotype" pitchFamily="18" charset="0"/>
              </a:rPr>
              <a:t>x</a:t>
            </a:r>
            <a:r>
              <a:rPr lang="en-US" sz="2800" i="1" dirty="0">
                <a:solidFill>
                  <a:srgbClr val="000000"/>
                </a:solidFill>
              </a:rPr>
              <a:t>.</a:t>
            </a:r>
            <a:r>
              <a:rPr lang="en-US" sz="2800" dirty="0">
                <a:latin typeface="Calibri"/>
                <a:cs typeface="Calibri"/>
              </a:rPr>
              <a:t> </a:t>
            </a:r>
            <a:endParaRPr lang="en-US" sz="2800" dirty="0" smtClean="0">
              <a:latin typeface="Calibri"/>
              <a:cs typeface="Calibri"/>
            </a:endParaRPr>
          </a:p>
          <a:p>
            <a:pPr marL="742950" indent="-74295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Whatever binding mechanism is used, ensure no leakage through protocol deviation.</a:t>
            </a:r>
            <a:endParaRPr lang="en-US" sz="2800" baseline="-25000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07" y="457200"/>
            <a:ext cx="794373" cy="89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603" y="457200"/>
            <a:ext cx="806597" cy="8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00800" y="6381690"/>
            <a:ext cx="268196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[AMPR, EURO</a:t>
            </a:r>
            <a:r>
              <a:rPr lang="en-US" sz="2000" i="1" dirty="0" smtClean="0">
                <a:latin typeface="Calibri"/>
                <a:cs typeface="Calibri"/>
              </a:rPr>
              <a:t>CRYPT’14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10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400800" y="6381690"/>
            <a:ext cx="268196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[AMPR, EURO</a:t>
            </a:r>
            <a:r>
              <a:rPr lang="en-US" sz="2000" i="1" dirty="0" smtClean="0">
                <a:latin typeface="Calibri"/>
                <a:cs typeface="Calibri"/>
              </a:rPr>
              <a:t>CRYPT’14</a:t>
            </a:r>
            <a:r>
              <a:rPr lang="en-US" sz="2000" dirty="0" smtClean="0">
                <a:latin typeface="Calibri"/>
                <a:cs typeface="Calibri"/>
              </a:rPr>
              <a:t>]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447800"/>
            <a:ext cx="240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Palatino Linotype" pitchFamily="18" charset="0"/>
              </a:rPr>
              <a:t>r</a:t>
            </a:r>
            <a:r>
              <a:rPr lang="en-US" sz="3600" dirty="0" smtClean="0">
                <a:latin typeface="Palatino Linotype" pitchFamily="18" charset="0"/>
              </a:rPr>
              <a:t>, </a:t>
            </a:r>
            <a:r>
              <a:rPr lang="en-US" sz="3600" i="1" dirty="0" smtClean="0">
                <a:latin typeface="Palatino Linotype" pitchFamily="18" charset="0"/>
              </a:rPr>
              <a:t>s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= 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log</a:t>
            </a:r>
            <a:r>
              <a:rPr lang="en-US" sz="3600" i="1" baseline="-25000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g</a:t>
            </a:r>
            <a:r>
              <a:rPr lang="en-US" sz="3600" i="1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</a:rPr>
              <a:t>h</a:t>
            </a:r>
            <a:endParaRPr lang="en-US" sz="4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124200" y="2158424"/>
            <a:ext cx="2209800" cy="2590800"/>
            <a:chOff x="3124200" y="2158424"/>
            <a:chExt cx="2209800" cy="2590800"/>
          </a:xfrm>
        </p:grpSpPr>
        <p:sp>
          <p:nvSpPr>
            <p:cNvPr id="10" name="Rounded Rectangle 9"/>
            <p:cNvSpPr/>
            <p:nvPr/>
          </p:nvSpPr>
          <p:spPr>
            <a:xfrm>
              <a:off x="3406844" y="2866448"/>
              <a:ext cx="1774756" cy="119697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/>
                <a:t>AND</a:t>
              </a:r>
              <a:endParaRPr lang="en-US" sz="40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657600" y="2234624"/>
              <a:ext cx="0" cy="6096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124200" y="2259448"/>
              <a:ext cx="37816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Calibri"/>
                  <a:cs typeface="Calibri"/>
                </a:rPr>
                <a:t>A</a:t>
              </a:r>
              <a:endParaRPr lang="en-US" sz="3200" baseline="-25000" dirty="0">
                <a:latin typeface="Calibri"/>
                <a:cs typeface="Calibri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76800" y="2158424"/>
              <a:ext cx="1" cy="6858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78567" y="4063424"/>
              <a:ext cx="0" cy="6858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954279" y="2259448"/>
              <a:ext cx="379721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Calibri"/>
                  <a:cs typeface="Calibri"/>
                </a:rPr>
                <a:t>B</a:t>
              </a:r>
              <a:endParaRPr lang="en-US" sz="3200" baseline="-25000" dirty="0">
                <a:latin typeface="Calibri"/>
                <a:cs typeface="Calibri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733800" y="3987224"/>
              <a:ext cx="39236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Calibri"/>
                  <a:cs typeface="Calibri"/>
                </a:rPr>
                <a:t>Z</a:t>
              </a:r>
              <a:endParaRPr lang="en-US" sz="3200" baseline="-250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3400" y="3987224"/>
            <a:ext cx="632334" cy="1041976"/>
            <a:chOff x="4343400" y="3987224"/>
            <a:chExt cx="632334" cy="1041976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343400" y="3987224"/>
              <a:ext cx="62096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w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0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354767" y="4444424"/>
              <a:ext cx="62096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i="1" dirty="0" smtClean="0">
                  <a:solidFill>
                    <a:srgbClr val="000000"/>
                  </a:solidFill>
                  <a:latin typeface="Palatino Linotype" pitchFamily="18" charset="0"/>
                </a:rPr>
                <a:t>w</a:t>
              </a:r>
              <a:r>
                <a:rPr lang="en-US" sz="3200" i="1" baseline="-25000" dirty="0" smtClean="0">
                  <a:solidFill>
                    <a:srgbClr val="000000"/>
                  </a:solidFill>
                  <a:latin typeface="Palatino Linotype" pitchFamily="18" charset="0"/>
                </a:rPr>
                <a:t>1</a:t>
              </a:r>
              <a:endParaRPr lang="en-US" sz="3200" baseline="-25000" dirty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5200" y="1701224"/>
            <a:ext cx="60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  <a:latin typeface="Palatino Linotype" pitchFamily="18" charset="0"/>
              </a:rPr>
              <a:t>x</a:t>
            </a:r>
            <a:endParaRPr lang="en-US" sz="3200" baseline="-25000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13716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i="1" dirty="0" smtClean="0">
                <a:latin typeface="Palatino Linotype" pitchFamily="18" charset="0"/>
              </a:rPr>
              <a:t>(g</a:t>
            </a:r>
            <a:r>
              <a:rPr lang="en-US" sz="3600" i="1" baseline="30000" dirty="0" smtClean="0">
                <a:latin typeface="Palatino Linotype" pitchFamily="18" charset="0"/>
              </a:rPr>
              <a:t>r</a:t>
            </a:r>
            <a:r>
              <a:rPr lang="en-US" sz="3600" i="1" dirty="0">
                <a:latin typeface="Palatino Linotype" pitchFamily="18" charset="0"/>
              </a:rPr>
              <a:t>, </a:t>
            </a:r>
            <a:r>
              <a:rPr lang="en-US" sz="3600" i="1" dirty="0" err="1" smtClean="0">
                <a:latin typeface="Palatino Linotype" pitchFamily="18" charset="0"/>
              </a:rPr>
              <a:t>g</a:t>
            </a:r>
            <a:r>
              <a:rPr lang="en-US" sz="3600" i="1" baseline="30000" dirty="0" err="1" smtClean="0">
                <a:solidFill>
                  <a:schemeClr val="accent2"/>
                </a:solidFill>
                <a:latin typeface="Palatino Linotype" pitchFamily="18" charset="0"/>
              </a:rPr>
              <a:t>x</a:t>
            </a:r>
            <a:r>
              <a:rPr lang="en-US" sz="3600" i="1" dirty="0" err="1" smtClean="0">
                <a:solidFill>
                  <a:srgbClr val="000000"/>
                </a:solidFill>
                <a:latin typeface="Palatino Linotype" pitchFamily="18" charset="0"/>
              </a:rPr>
              <a:t>h</a:t>
            </a:r>
            <a:r>
              <a:rPr lang="en-US" sz="3600" i="1" baseline="30000" dirty="0" err="1" smtClean="0">
                <a:solidFill>
                  <a:srgbClr val="000000"/>
                </a:solidFill>
                <a:latin typeface="Palatino Linotype" pitchFamily="18" charset="0"/>
              </a:rPr>
              <a:t>r</a:t>
            </a:r>
            <a:r>
              <a:rPr lang="en-US" sz="3600" dirty="0" smtClean="0">
                <a:latin typeface="Palatino Linotype" pitchFamily="18" charset="0"/>
              </a:rPr>
              <a:t>)</a:t>
            </a:r>
            <a:endParaRPr lang="en-US" sz="3600" baseline="-25000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609600"/>
            <a:ext cx="362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Public inputs:</a:t>
            </a:r>
            <a:r>
              <a:rPr lang="en-US" sz="3600" dirty="0" smtClean="0">
                <a:latin typeface="Palatino Linotype" pitchFamily="18" charset="0"/>
              </a:rPr>
              <a:t> </a:t>
            </a:r>
            <a:r>
              <a:rPr lang="en-US" sz="3600" i="1" dirty="0" smtClean="0">
                <a:latin typeface="Palatino Linotype" pitchFamily="18" charset="0"/>
              </a:rPr>
              <a:t>g</a:t>
            </a:r>
            <a:r>
              <a:rPr lang="en-US" sz="3600" dirty="0" smtClean="0">
                <a:latin typeface="Palatino Linotype" pitchFamily="18" charset="0"/>
              </a:rPr>
              <a:t>, </a:t>
            </a:r>
            <a:r>
              <a:rPr lang="en-US" sz="3600" i="1" dirty="0" smtClean="0">
                <a:latin typeface="Palatino Linotype" pitchFamily="18" charset="0"/>
              </a:rPr>
              <a:t>h</a:t>
            </a:r>
            <a:endParaRPr lang="en-US" sz="3600" i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2400" y="2438400"/>
            <a:ext cx="32766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(</a:t>
            </a:r>
            <a:r>
              <a:rPr lang="en-US" sz="3600" i="1" dirty="0" smtClean="0">
                <a:latin typeface="Palatino Linotype" pitchFamily="18" charset="0"/>
              </a:rPr>
              <a:t>h</a:t>
            </a:r>
            <a:r>
              <a:rPr lang="en-US" sz="3600" baseline="-25000" dirty="0" smtClean="0">
                <a:latin typeface="Palatino Linotype" pitchFamily="18" charset="0"/>
              </a:rPr>
              <a:t>0 </a:t>
            </a:r>
            <a:r>
              <a:rPr lang="en-US" sz="3600" i="1" dirty="0" smtClean="0">
                <a:latin typeface="Palatino Linotype" pitchFamily="18" charset="0"/>
              </a:rPr>
              <a:t>, h</a:t>
            </a:r>
            <a:r>
              <a:rPr lang="en-US" sz="3600" baseline="-25000" dirty="0" smtClean="0">
                <a:latin typeface="Palatino Linotype" pitchFamily="18" charset="0"/>
              </a:rPr>
              <a:t>1</a:t>
            </a:r>
            <a:r>
              <a:rPr lang="en-US" sz="3600" dirty="0" smtClean="0">
                <a:latin typeface="Palatino Linotype" pitchFamily="18" charset="0"/>
              </a:rPr>
              <a:t>) </a:t>
            </a:r>
            <a:r>
              <a:rPr lang="en-US" sz="2800" dirty="0" smtClean="0">
                <a:latin typeface="Calibri"/>
                <a:cs typeface="Calibri"/>
              </a:rPr>
              <a:t>such that </a:t>
            </a:r>
            <a:endParaRPr lang="en-US" sz="3600" i="1" dirty="0" smtClean="0">
              <a:latin typeface="Calibri"/>
              <a:cs typeface="Calibri"/>
            </a:endParaRPr>
          </a:p>
          <a:p>
            <a:r>
              <a:rPr lang="en-US" sz="3600" i="1" dirty="0" smtClean="0">
                <a:latin typeface="Palatino Linotype" pitchFamily="18" charset="0"/>
              </a:rPr>
              <a:t>  h</a:t>
            </a:r>
            <a:r>
              <a:rPr lang="en-US" sz="3600" baseline="-25000" dirty="0" smtClean="0">
                <a:latin typeface="Palatino Linotype" pitchFamily="18" charset="0"/>
              </a:rPr>
              <a:t>0</a:t>
            </a:r>
            <a:r>
              <a:rPr lang="en-US" sz="3600" i="1" dirty="0" smtClean="0">
                <a:latin typeface="Palatino Linotype" pitchFamily="18" charset="0"/>
              </a:rPr>
              <a:t>+h</a:t>
            </a:r>
            <a:r>
              <a:rPr lang="en-US" sz="3600" baseline="-25000" dirty="0" smtClean="0">
                <a:latin typeface="Palatino Linotype" pitchFamily="18" charset="0"/>
              </a:rPr>
              <a:t>1</a:t>
            </a:r>
            <a:r>
              <a:rPr lang="en-US" sz="3600" dirty="0" smtClean="0">
                <a:latin typeface="Palatino Linotype" pitchFamily="18" charset="0"/>
              </a:rPr>
              <a:t>=</a:t>
            </a:r>
            <a:r>
              <a:rPr lang="en-US" sz="3600" dirty="0" smtClean="0">
                <a:solidFill>
                  <a:srgbClr val="A6A6A6"/>
                </a:solidFill>
                <a:latin typeface="Palatino Linotype" pitchFamily="18" charset="0"/>
              </a:rPr>
              <a:t> </a:t>
            </a:r>
            <a:r>
              <a:rPr lang="en-US" sz="3600" i="1" dirty="0" smtClean="0">
                <a:solidFill>
                  <a:srgbClr val="A6A6A6"/>
                </a:solidFill>
                <a:latin typeface="Palatino Linotype" pitchFamily="18" charset="0"/>
              </a:rPr>
              <a:t>g</a:t>
            </a:r>
            <a:r>
              <a:rPr lang="en-US" sz="3600" i="1" baseline="30000" dirty="0" smtClean="0">
                <a:solidFill>
                  <a:srgbClr val="A6A6A6"/>
                </a:solidFill>
                <a:latin typeface="Palatino Linotype" pitchFamily="18" charset="0"/>
              </a:rPr>
              <a:t>s</a:t>
            </a:r>
            <a:r>
              <a:rPr lang="en-US" sz="2800" i="1" baseline="22000" dirty="0" smtClean="0">
                <a:solidFill>
                  <a:srgbClr val="A6A6A6"/>
                </a:solidFill>
                <a:latin typeface="Palatino Linotype" pitchFamily="18" charset="0"/>
              </a:rPr>
              <a:t>0</a:t>
            </a:r>
            <a:r>
              <a:rPr lang="en-US" sz="3600" i="1" dirty="0">
                <a:solidFill>
                  <a:srgbClr val="A6A6A6"/>
                </a:solidFill>
                <a:latin typeface="Palatino Linotype" pitchFamily="18" charset="0"/>
              </a:rPr>
              <a:t>+</a:t>
            </a:r>
            <a:r>
              <a:rPr lang="en-US" sz="3600" i="1" dirty="0" smtClean="0">
                <a:solidFill>
                  <a:srgbClr val="A6A6A6"/>
                </a:solidFill>
                <a:latin typeface="Palatino Linotype" pitchFamily="18" charset="0"/>
              </a:rPr>
              <a:t>g</a:t>
            </a:r>
            <a:r>
              <a:rPr lang="en-US" sz="3600" i="1" baseline="30000" dirty="0" smtClean="0">
                <a:solidFill>
                  <a:srgbClr val="A6A6A6"/>
                </a:solidFill>
                <a:latin typeface="Palatino Linotype" pitchFamily="18" charset="0"/>
              </a:rPr>
              <a:t>s</a:t>
            </a:r>
            <a:r>
              <a:rPr lang="en-US" sz="2800" i="1" baseline="22000" dirty="0" smtClean="0">
                <a:solidFill>
                  <a:srgbClr val="A6A6A6"/>
                </a:solidFill>
                <a:latin typeface="Palatino Linotype" pitchFamily="18" charset="0"/>
              </a:rPr>
              <a:t>1</a:t>
            </a:r>
            <a:br>
              <a:rPr lang="en-US" sz="2800" i="1" baseline="22000" dirty="0" smtClean="0">
                <a:solidFill>
                  <a:srgbClr val="A6A6A6"/>
                </a:solidFill>
                <a:latin typeface="Palatino Linotype" pitchFamily="18" charset="0"/>
              </a:rPr>
            </a:br>
            <a:r>
              <a:rPr lang="en-US" sz="2800" i="1" baseline="22000" dirty="0" smtClean="0">
                <a:solidFill>
                  <a:srgbClr val="A6A6A6"/>
                </a:solidFill>
                <a:latin typeface="Palatino Linotype" pitchFamily="18" charset="0"/>
              </a:rPr>
              <a:t>                     </a:t>
            </a:r>
            <a:r>
              <a:rPr lang="en-US" sz="3600" dirty="0" smtClean="0">
                <a:solidFill>
                  <a:srgbClr val="A6A6A6"/>
                </a:solidFill>
                <a:latin typeface="Palatino Linotype" pitchFamily="18" charset="0"/>
              </a:rPr>
              <a:t>= </a:t>
            </a:r>
            <a:r>
              <a:rPr lang="en-US" sz="3600" i="1" dirty="0" err="1" smtClean="0">
                <a:solidFill>
                  <a:srgbClr val="A6A6A6"/>
                </a:solidFill>
                <a:latin typeface="Palatino Linotype" pitchFamily="18" charset="0"/>
              </a:rPr>
              <a:t>g</a:t>
            </a:r>
            <a:r>
              <a:rPr lang="en-US" sz="3600" i="1" baseline="30000" dirty="0" err="1" smtClean="0">
                <a:solidFill>
                  <a:srgbClr val="A6A6A6"/>
                </a:solidFill>
                <a:latin typeface="Palatino Linotype" pitchFamily="18" charset="0"/>
              </a:rPr>
              <a:t>s</a:t>
            </a:r>
            <a:r>
              <a:rPr lang="en-US" sz="3600" i="1" baseline="30000" dirty="0" smtClean="0">
                <a:solidFill>
                  <a:srgbClr val="A6A6A6"/>
                </a:solidFill>
                <a:latin typeface="Palatino Linotype" pitchFamily="18" charset="0"/>
              </a:rPr>
              <a:t> </a:t>
            </a:r>
            <a:r>
              <a:rPr lang="en-US" sz="3600" i="1" dirty="0" smtClean="0">
                <a:solidFill>
                  <a:srgbClr val="A6A6A6"/>
                </a:solidFill>
                <a:latin typeface="Palatino Linotype" pitchFamily="18" charset="0"/>
              </a:rPr>
              <a:t>=</a:t>
            </a:r>
            <a:r>
              <a:rPr lang="en-US" sz="3600" i="1" dirty="0" smtClean="0">
                <a:latin typeface="Palatino Linotype" pitchFamily="18" charset="0"/>
              </a:rPr>
              <a:t> h</a:t>
            </a:r>
            <a:endParaRPr lang="en-US" sz="3600" i="1" baseline="30000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00" y="41910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spc="150" dirty="0" smtClean="0">
                <a:latin typeface="Palatino Linotype" pitchFamily="18" charset="0"/>
              </a:rPr>
              <a:t>(</a:t>
            </a:r>
            <a:r>
              <a:rPr lang="en-US" sz="3600" i="1" spc="150" dirty="0" smtClean="0">
                <a:latin typeface="Palatino Linotype" pitchFamily="18" charset="0"/>
              </a:rPr>
              <a:t>h</a:t>
            </a:r>
            <a:r>
              <a:rPr lang="en-US" sz="3600" i="1" spc="150" baseline="-25000" dirty="0" smtClean="0">
                <a:latin typeface="Palatino Linotype" pitchFamily="18" charset="0"/>
              </a:rPr>
              <a:t>0</a:t>
            </a:r>
            <a:r>
              <a:rPr lang="en-US" sz="3600" i="1" spc="150" dirty="0" smtClean="0">
                <a:latin typeface="Palatino Linotype" pitchFamily="18" charset="0"/>
              </a:rPr>
              <a:t>g</a:t>
            </a:r>
            <a:r>
              <a:rPr lang="en-US" sz="3600" i="1" spc="150" baseline="30000" dirty="0" smtClean="0">
                <a:latin typeface="Palatino Linotype" pitchFamily="18" charset="0"/>
              </a:rPr>
              <a:t>w</a:t>
            </a:r>
            <a:r>
              <a:rPr lang="en-US" sz="2800" i="1" spc="150" baseline="22000" dirty="0" smtClean="0">
                <a:latin typeface="Palatino Linotype" pitchFamily="18" charset="0"/>
              </a:rPr>
              <a:t>0</a:t>
            </a:r>
            <a:r>
              <a:rPr lang="en-US" sz="3600" i="1" dirty="0" smtClean="0">
                <a:latin typeface="Palatino Linotype" pitchFamily="18" charset="0"/>
              </a:rPr>
              <a:t>, </a:t>
            </a:r>
            <a:r>
              <a:rPr lang="en-US" sz="3600" i="1" spc="150" dirty="0" smtClean="0">
                <a:latin typeface="Palatino Linotype" pitchFamily="18" charset="0"/>
              </a:rPr>
              <a:t>h</a:t>
            </a:r>
            <a:r>
              <a:rPr lang="en-US" sz="3600" i="1" spc="150" baseline="-25000" dirty="0" smtClean="0">
                <a:latin typeface="Palatino Linotype" pitchFamily="18" charset="0"/>
              </a:rPr>
              <a:t>1</a:t>
            </a:r>
            <a:r>
              <a:rPr lang="en-US" sz="3600" i="1" spc="150" dirty="0" smtClean="0">
                <a:latin typeface="Palatino Linotype" pitchFamily="18" charset="0"/>
              </a:rPr>
              <a:t>g</a:t>
            </a:r>
            <a:r>
              <a:rPr lang="en-US" sz="3600" i="1" spc="150" baseline="30000" dirty="0" smtClean="0">
                <a:latin typeface="Palatino Linotype" pitchFamily="18" charset="0"/>
              </a:rPr>
              <a:t>w</a:t>
            </a:r>
            <a:r>
              <a:rPr lang="en-US" sz="2800" i="1" spc="150" baseline="22000" dirty="0" smtClean="0">
                <a:latin typeface="Palatino Linotype" pitchFamily="18" charset="0"/>
              </a:rPr>
              <a:t>1</a:t>
            </a:r>
            <a:r>
              <a:rPr lang="en-US" sz="3600" spc="150" dirty="0" smtClean="0">
                <a:latin typeface="Palatino Linotype" pitchFamily="18" charset="0"/>
              </a:rPr>
              <a:t>)</a:t>
            </a:r>
            <a:endParaRPr lang="en-US" sz="3600" spc="150" baseline="-25000" dirty="0">
              <a:latin typeface="Palatino Linotyp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407" y="5105400"/>
            <a:ext cx="823366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Check</a:t>
            </a:r>
            <a:r>
              <a:rPr lang="en-US" sz="2800" dirty="0" smtClean="0"/>
              <a:t>:  Evaluator verifies </a:t>
            </a:r>
            <a:r>
              <a:rPr lang="en-US" sz="2800" i="1" dirty="0">
                <a:latin typeface="Palatino Linotype" pitchFamily="18" charset="0"/>
              </a:rPr>
              <a:t>h</a:t>
            </a:r>
            <a:r>
              <a:rPr lang="en-US" sz="2800" baseline="-25000" dirty="0">
                <a:latin typeface="Palatino Linotype" pitchFamily="18" charset="0"/>
              </a:rPr>
              <a:t>0</a:t>
            </a:r>
            <a:r>
              <a:rPr lang="en-US" sz="2800" i="1" dirty="0">
                <a:latin typeface="Palatino Linotype" pitchFamily="18" charset="0"/>
              </a:rPr>
              <a:t>+h</a:t>
            </a:r>
            <a:r>
              <a:rPr lang="en-US" sz="2800" baseline="-25000" dirty="0">
                <a:latin typeface="Palatino Linotype" pitchFamily="18" charset="0"/>
              </a:rPr>
              <a:t>1</a:t>
            </a:r>
            <a:r>
              <a:rPr lang="en-US" sz="2800" dirty="0">
                <a:latin typeface="Palatino Linotype" pitchFamily="18" charset="0"/>
              </a:rPr>
              <a:t>=</a:t>
            </a:r>
            <a:r>
              <a:rPr lang="en-US" sz="2800" dirty="0">
                <a:solidFill>
                  <a:srgbClr val="A6A6A6"/>
                </a:solidFill>
                <a:latin typeface="Palatino Linotype" pitchFamily="18" charset="0"/>
              </a:rPr>
              <a:t> </a:t>
            </a:r>
            <a:r>
              <a:rPr lang="en-US" sz="2800" i="1" dirty="0" smtClean="0">
                <a:latin typeface="Palatino Linotype" pitchFamily="18" charset="0"/>
              </a:rPr>
              <a:t>h </a:t>
            </a:r>
            <a:r>
              <a:rPr lang="en-US" sz="2800" dirty="0" smtClean="0">
                <a:latin typeface="Calibri"/>
                <a:cs typeface="Calibri"/>
              </a:rPr>
              <a:t>and </a:t>
            </a:r>
          </a:p>
          <a:p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                                        (</a:t>
            </a:r>
            <a:r>
              <a:rPr lang="en-US" sz="2800" i="1" dirty="0" smtClean="0">
                <a:latin typeface="Palatino Linotype" pitchFamily="18" charset="0"/>
              </a:rPr>
              <a:t>w</a:t>
            </a:r>
            <a:r>
              <a:rPr lang="en-US" sz="2800" baseline="-25000" dirty="0" smtClean="0">
                <a:latin typeface="Palatino Linotype" pitchFamily="18" charset="0"/>
              </a:rPr>
              <a:t>0 </a:t>
            </a:r>
            <a:r>
              <a:rPr lang="en-US" sz="2800" i="1" dirty="0" smtClean="0">
                <a:latin typeface="Palatino Linotype" pitchFamily="18" charset="0"/>
              </a:rPr>
              <a:t>, w</a:t>
            </a:r>
            <a:r>
              <a:rPr lang="en-US" sz="2800" baseline="-25000" dirty="0" smtClean="0">
                <a:latin typeface="Palatino Linotype" pitchFamily="18" charset="0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) matches </a:t>
            </a:r>
            <a:r>
              <a:rPr lang="en-US" sz="2800" spc="150" dirty="0">
                <a:latin typeface="Palatino Linotype" pitchFamily="18" charset="0"/>
              </a:rPr>
              <a:t>(</a:t>
            </a:r>
            <a:r>
              <a:rPr lang="en-US" sz="2800" i="1" spc="150" dirty="0">
                <a:latin typeface="Palatino Linotype" pitchFamily="18" charset="0"/>
              </a:rPr>
              <a:t>h</a:t>
            </a:r>
            <a:r>
              <a:rPr lang="en-US" sz="2800" i="1" spc="150" baseline="-25000" dirty="0">
                <a:latin typeface="Palatino Linotype" pitchFamily="18" charset="0"/>
              </a:rPr>
              <a:t>0</a:t>
            </a:r>
            <a:r>
              <a:rPr lang="en-US" sz="2800" i="1" spc="150" dirty="0">
                <a:latin typeface="Palatino Linotype" pitchFamily="18" charset="0"/>
              </a:rPr>
              <a:t>g</a:t>
            </a:r>
            <a:r>
              <a:rPr lang="en-US" sz="2800" i="1" spc="150" baseline="30000" dirty="0">
                <a:latin typeface="Palatino Linotype" pitchFamily="18" charset="0"/>
              </a:rPr>
              <a:t>w</a:t>
            </a:r>
            <a:r>
              <a:rPr lang="en-US" sz="2000" i="1" spc="150" baseline="22000" dirty="0">
                <a:latin typeface="Palatino Linotype" pitchFamily="18" charset="0"/>
              </a:rPr>
              <a:t>0</a:t>
            </a:r>
            <a:r>
              <a:rPr lang="en-US" sz="2800" i="1" dirty="0">
                <a:latin typeface="Palatino Linotype" pitchFamily="18" charset="0"/>
              </a:rPr>
              <a:t>, </a:t>
            </a:r>
            <a:r>
              <a:rPr lang="en-US" sz="2800" i="1" spc="150" dirty="0">
                <a:latin typeface="Palatino Linotype" pitchFamily="18" charset="0"/>
              </a:rPr>
              <a:t>h</a:t>
            </a:r>
            <a:r>
              <a:rPr lang="en-US" sz="2800" i="1" spc="150" baseline="-25000" dirty="0">
                <a:latin typeface="Palatino Linotype" pitchFamily="18" charset="0"/>
              </a:rPr>
              <a:t>1</a:t>
            </a:r>
            <a:r>
              <a:rPr lang="en-US" sz="2800" i="1" spc="150" dirty="0">
                <a:latin typeface="Palatino Linotype" pitchFamily="18" charset="0"/>
              </a:rPr>
              <a:t>g</a:t>
            </a:r>
            <a:r>
              <a:rPr lang="en-US" sz="2800" i="1" spc="150" baseline="30000" dirty="0">
                <a:latin typeface="Palatino Linotype" pitchFamily="18" charset="0"/>
              </a:rPr>
              <a:t>w</a:t>
            </a:r>
            <a:r>
              <a:rPr lang="en-US" sz="2000" i="1" spc="150" baseline="22000" dirty="0">
                <a:latin typeface="Palatino Linotype" pitchFamily="18" charset="0"/>
              </a:rPr>
              <a:t>1</a:t>
            </a:r>
            <a:r>
              <a:rPr lang="en-US" sz="2800" spc="150" dirty="0" smtClean="0">
                <a:latin typeface="Palatino Linotype" pitchFamily="18" charset="0"/>
              </a:rPr>
              <a:t>)</a:t>
            </a:r>
            <a:endParaRPr lang="en-US" sz="2800" spc="150" baseline="-25000" dirty="0">
              <a:latin typeface="Palatino Linotyp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933" y="6172200"/>
            <a:ext cx="706157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Evaluate</a:t>
            </a:r>
            <a:r>
              <a:rPr lang="en-US" sz="2800" dirty="0" smtClean="0"/>
              <a:t>:  Generator sends </a:t>
            </a:r>
            <a:r>
              <a:rPr lang="en-US" sz="2800" i="1" dirty="0" smtClean="0">
                <a:latin typeface="Palatino Linotype" pitchFamily="18" charset="0"/>
              </a:rPr>
              <a:t>s</a:t>
            </a:r>
            <a:r>
              <a:rPr lang="en-US" sz="2800" baseline="-25000" dirty="0" smtClean="0">
                <a:latin typeface="Palatino Linotype" pitchFamily="18" charset="0"/>
              </a:rPr>
              <a:t>0</a:t>
            </a:r>
            <a:r>
              <a:rPr lang="en-US" sz="2800" i="1" dirty="0" smtClean="0">
                <a:latin typeface="Palatino Linotype" pitchFamily="18" charset="0"/>
              </a:rPr>
              <a:t>+w</a:t>
            </a:r>
            <a:r>
              <a:rPr lang="en-US" sz="2800" baseline="-25000" dirty="0" smtClean="0">
                <a:latin typeface="Palatino Linotype" pitchFamily="18" charset="0"/>
              </a:rPr>
              <a:t>0 </a:t>
            </a:r>
            <a:r>
              <a:rPr lang="en-US" sz="2800" dirty="0" smtClean="0">
                <a:latin typeface="Calibri"/>
                <a:cs typeface="Calibri"/>
              </a:rPr>
              <a:t>and </a:t>
            </a:r>
            <a:r>
              <a:rPr lang="en-US" sz="2800" i="1" dirty="0" smtClean="0">
                <a:latin typeface="Palatino Linotype" pitchFamily="18" charset="0"/>
              </a:rPr>
              <a:t>s</a:t>
            </a:r>
            <a:r>
              <a:rPr lang="en-US" sz="2800" baseline="-25000" dirty="0" smtClean="0">
                <a:latin typeface="Palatino Linotype" pitchFamily="18" charset="0"/>
              </a:rPr>
              <a:t>1</a:t>
            </a:r>
            <a:r>
              <a:rPr lang="en-US" sz="2800" i="1" dirty="0" smtClean="0">
                <a:latin typeface="Palatino Linotype" pitchFamily="18" charset="0"/>
              </a:rPr>
              <a:t>+w</a:t>
            </a:r>
            <a:r>
              <a:rPr lang="en-US" sz="2800" baseline="-25000" dirty="0" smtClean="0">
                <a:latin typeface="Palatino Linotype" pitchFamily="18" charset="0"/>
              </a:rPr>
              <a:t>1</a:t>
            </a:r>
            <a:endParaRPr lang="en-US" sz="2800" dirty="0" smtClean="0">
              <a:latin typeface="Calibri"/>
              <a:cs typeface="Calibri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607" y="457200"/>
            <a:ext cx="794373" cy="89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603" y="457200"/>
            <a:ext cx="806597" cy="8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715000" y="2438400"/>
            <a:ext cx="2667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/>
                <a:cs typeface="Calibri"/>
              </a:rPr>
              <a:t>Learning </a:t>
            </a:r>
            <a:r>
              <a:rPr lang="en-US" sz="4400" i="1" dirty="0" smtClean="0">
                <a:latin typeface="Palatino Linotype" pitchFamily="18" charset="0"/>
              </a:rPr>
              <a:t>s</a:t>
            </a:r>
            <a:r>
              <a:rPr lang="en-US" sz="4400" dirty="0" smtClean="0">
                <a:latin typeface="Calibri"/>
                <a:cs typeface="Calibri"/>
              </a:rPr>
              <a:t> reveals </a:t>
            </a:r>
            <a:r>
              <a:rPr lang="en-US" sz="4400" i="1" spc="150" dirty="0" smtClean="0">
                <a:latin typeface="Palatino Linotype" pitchFamily="18" charset="0"/>
              </a:rPr>
              <a:t>x</a:t>
            </a:r>
            <a:r>
              <a:rPr lang="en-US" sz="4400" dirty="0" smtClean="0">
                <a:cs typeface="Calibri"/>
              </a:rPr>
              <a:t>.</a:t>
            </a:r>
            <a:endParaRPr lang="en-US" sz="4400" spc="150" baseline="-25000" dirty="0">
              <a:latin typeface="Palatino Linotype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5018" y="2438400"/>
            <a:ext cx="156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Palatino Linotype" pitchFamily="18" charset="0"/>
              </a:rPr>
              <a:t>(</a:t>
            </a:r>
            <a:r>
              <a:rPr lang="en-US" sz="3600" i="1" dirty="0">
                <a:latin typeface="Palatino Linotype" pitchFamily="18" charset="0"/>
              </a:rPr>
              <a:t>h</a:t>
            </a:r>
            <a:r>
              <a:rPr lang="en-US" sz="3600" baseline="-25000" dirty="0">
                <a:latin typeface="Palatino Linotype" pitchFamily="18" charset="0"/>
              </a:rPr>
              <a:t>0 </a:t>
            </a:r>
            <a:r>
              <a:rPr lang="en-US" sz="3600" i="1" dirty="0">
                <a:latin typeface="Palatino Linotype" pitchFamily="18" charset="0"/>
              </a:rPr>
              <a:t>, h</a:t>
            </a:r>
            <a:r>
              <a:rPr lang="en-US" sz="3600" baseline="-25000" dirty="0">
                <a:latin typeface="Palatino Linotype" pitchFamily="18" charset="0"/>
              </a:rPr>
              <a:t>1</a:t>
            </a:r>
            <a:r>
              <a:rPr lang="en-US" sz="3600" dirty="0">
                <a:latin typeface="Palatino Linotype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54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833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4167 0 " pathEditMode="relative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67 0 " pathEditMode="relative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2" grpId="0"/>
      <p:bldP spid="23" grpId="0"/>
      <p:bldP spid="24" grpId="0"/>
      <p:bldP spid="24" grpId="1"/>
      <p:bldP spid="25" grpId="0" animBg="1"/>
      <p:bldP spid="26" grpId="0" animBg="1"/>
      <p:bldP spid="29" grpId="0" animBg="1"/>
      <p:bldP spid="29" grpId="1" animBg="1"/>
      <p:bldP spid="32" grpId="0"/>
      <p:bldP spid="3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Even more efficient if done collectively. E.g., &lt;7 duplicates for 40-bit security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Ongoing work</a:t>
            </a:r>
            <a:r>
              <a:rPr lang="en-US" sz="3600" dirty="0" smtClean="0"/>
              <a:t>: any duplication factor strictly larger than 2 is achievable if the circuit is sufficiently large; but 2 is impossible to achieve.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7795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65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3505200"/>
            <a:ext cx="7924684" cy="400110"/>
            <a:chOff x="533400" y="3505200"/>
            <a:chExt cx="7924684" cy="400110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3505200"/>
              <a:ext cx="2670823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[</a:t>
              </a:r>
              <a:r>
                <a:rPr lang="en-US" sz="2000" dirty="0" err="1" smtClean="0">
                  <a:latin typeface="Calibri"/>
                  <a:cs typeface="Calibri"/>
                </a:rPr>
                <a:t>Lindell</a:t>
              </a:r>
              <a:r>
                <a:rPr lang="en-US" sz="2000" dirty="0" smtClean="0">
                  <a:latin typeface="Calibri"/>
                  <a:cs typeface="Calibri"/>
                </a:rPr>
                <a:t>-Riva, </a:t>
              </a:r>
              <a:r>
                <a:rPr lang="en-US" sz="2000" i="1" dirty="0" smtClean="0">
                  <a:latin typeface="Calibri"/>
                  <a:cs typeface="Calibri"/>
                </a:rPr>
                <a:t>Crypto’14</a:t>
              </a:r>
              <a:r>
                <a:rPr lang="en-US" sz="2000" dirty="0" smtClean="0">
                  <a:latin typeface="Calibri"/>
                  <a:cs typeface="Calibri"/>
                </a:rPr>
                <a:t>]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3505200"/>
              <a:ext cx="2252790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[HKKKM, </a:t>
              </a:r>
              <a:r>
                <a:rPr lang="en-US" sz="2000" i="1" dirty="0" smtClean="0">
                  <a:latin typeface="Calibri"/>
                  <a:cs typeface="Calibri"/>
                </a:rPr>
                <a:t>Crypto’14</a:t>
              </a:r>
              <a:r>
                <a:rPr lang="en-US" sz="2000" dirty="0" smtClean="0">
                  <a:latin typeface="Calibri"/>
                  <a:cs typeface="Calibri"/>
                </a:rPr>
                <a:t>]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3505200"/>
              <a:ext cx="2743084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[FJNNO, EURO</a:t>
              </a:r>
              <a:r>
                <a:rPr lang="en-US" sz="2000" i="1" dirty="0" smtClean="0">
                  <a:latin typeface="Calibri"/>
                  <a:cs typeface="Calibri"/>
                </a:rPr>
                <a:t>CRYPT’13</a:t>
              </a:r>
              <a:r>
                <a:rPr lang="en-US" sz="2000" dirty="0" smtClean="0">
                  <a:latin typeface="Calibri"/>
                  <a:cs typeface="Calibri"/>
                </a:rPr>
                <a:t>]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59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Secure Computation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242175" y="1462088"/>
            <a:ext cx="765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Bob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94010" y="1519238"/>
            <a:ext cx="903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Alice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9390" y="3276600"/>
            <a:ext cx="4419600" cy="11481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304800" y="220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Holds  </a:t>
            </a:r>
            <a:endParaRPr lang="en-US" sz="2400" dirty="0">
              <a:latin typeface="+mj-lt"/>
              <a:sym typeface="Symbol" pitchFamily="18" charset="2"/>
            </a:endParaRPr>
          </a:p>
        </p:txBody>
      </p:sp>
      <p:sp>
        <p:nvSpPr>
          <p:cNvPr id="27659" name="TextBox 19"/>
          <p:cNvSpPr txBox="1">
            <a:spLocks noChangeArrowheads="1"/>
          </p:cNvSpPr>
          <p:nvPr/>
        </p:nvSpPr>
        <p:spPr bwMode="auto">
          <a:xfrm>
            <a:off x="6477000" y="2209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Holds</a:t>
            </a:r>
            <a:endParaRPr lang="en-US" sz="2400" dirty="0">
              <a:latin typeface="+mj-lt"/>
              <a:sym typeface="Symbol" pitchFamily="18" charset="2"/>
            </a:endParaRPr>
          </a:p>
        </p:txBody>
      </p:sp>
      <p:sp>
        <p:nvSpPr>
          <p:cNvPr id="27660" name="TextBox 19"/>
          <p:cNvSpPr txBox="1">
            <a:spLocks noChangeArrowheads="1"/>
          </p:cNvSpPr>
          <p:nvPr/>
        </p:nvSpPr>
        <p:spPr bwMode="auto">
          <a:xfrm>
            <a:off x="3124200" y="153418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Public function </a:t>
            </a:r>
            <a:r>
              <a:rPr lang="en-US" sz="3600" b="1" i="1" dirty="0">
                <a:solidFill>
                  <a:schemeClr val="accent3"/>
                </a:solidFill>
                <a:latin typeface="Palatino Linotype"/>
                <a:cs typeface="Palatino Linotype"/>
              </a:rPr>
              <a:t>f</a:t>
            </a:r>
            <a:endParaRPr lang="en-US" sz="2800" b="1" dirty="0">
              <a:solidFill>
                <a:schemeClr val="accent3"/>
              </a:solidFill>
              <a:latin typeface="Palatino Linotype"/>
              <a:cs typeface="Palatino Linotype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3" y="3099928"/>
            <a:ext cx="123084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327356" cy="13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9588" y="3510845"/>
            <a:ext cx="250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z = f(</a:t>
            </a:r>
            <a:r>
              <a:rPr lang="en-US" sz="44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x</a:t>
            </a:r>
            <a:r>
              <a:rPr lang="en-US" sz="4400" b="1" i="1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, y</a:t>
            </a:r>
            <a:r>
              <a:rPr lang="en-US" sz="4400" b="1" i="1" dirty="0">
                <a:solidFill>
                  <a:srgbClr val="FFFFFF"/>
                </a:solidFill>
                <a:latin typeface="Palatino Linotype"/>
                <a:cs typeface="Palatino Linotype"/>
              </a:rPr>
              <a:t>)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69079"/>
              </p:ext>
            </p:extLst>
          </p:nvPr>
        </p:nvGraphicFramePr>
        <p:xfrm>
          <a:off x="1219200" y="2161212"/>
          <a:ext cx="14816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05" name="Equation" r:id="rId6" imgW="635000" imgH="228600" progId="Equation.DSMT4">
                  <p:embed/>
                </p:oleObj>
              </mc:Choice>
              <mc:Fallback>
                <p:oleObj name="Equation" r:id="rId6" imgW="63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2161212"/>
                        <a:ext cx="14816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160277"/>
              </p:ext>
            </p:extLst>
          </p:nvPr>
        </p:nvGraphicFramePr>
        <p:xfrm>
          <a:off x="7343775" y="2147406"/>
          <a:ext cx="1420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06" name="Equation" r:id="rId8" imgW="609600" imgH="228600" progId="Equation.3">
                  <p:embed/>
                </p:oleObj>
              </mc:Choice>
              <mc:Fallback>
                <p:oleObj name="Equation" r:id="rId8" imgW="60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43775" y="2147406"/>
                        <a:ext cx="14208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689315" y="4648200"/>
            <a:ext cx="1479873" cy="1361420"/>
            <a:chOff x="3689315" y="4648200"/>
            <a:chExt cx="1479873" cy="1361420"/>
          </a:xfrm>
        </p:grpSpPr>
        <p:sp>
          <p:nvSpPr>
            <p:cNvPr id="158742" name="Text Box 22"/>
            <p:cNvSpPr txBox="1">
              <a:spLocks noChangeArrowheads="1"/>
            </p:cNvSpPr>
            <p:nvPr/>
          </p:nvSpPr>
          <p:spPr bwMode="auto">
            <a:xfrm>
              <a:off x="3689315" y="5486400"/>
              <a:ext cx="14798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+mj-lt"/>
                </a:rPr>
                <a:t>Reveal </a:t>
              </a:r>
              <a:r>
                <a:rPr lang="en-US" sz="2800" b="1" i="1" dirty="0" smtClean="0">
                  <a:solidFill>
                    <a:schemeClr val="accent1"/>
                  </a:solidFill>
                  <a:latin typeface="Palatino Linotype"/>
                  <a:cs typeface="Palatino Linotype"/>
                </a:rPr>
                <a:t>z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114800" y="4648200"/>
              <a:ext cx="381000" cy="91440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913328" y="5943600"/>
            <a:ext cx="29975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but nothing more!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5562600"/>
            <a:ext cx="2438400" cy="1055608"/>
          </a:xfrm>
          <a:prstGeom prst="roundRect">
            <a:avLst/>
          </a:prstGeom>
          <a:ln w="38100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Security </a:t>
            </a:r>
            <a:r>
              <a:rPr lang="en-US" sz="2800" dirty="0" smtClean="0">
                <a:solidFill>
                  <a:schemeClr val="tx1"/>
                </a:solidFill>
              </a:rPr>
              <a:t>requirement: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6FBF-4F91-43FE-8D39-9FDD828DDB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3063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6FBF-4F91-43FE-8D39-9FDD828DDB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74638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dirty="0" smtClean="0"/>
              <a:t>What’s Out of the Scope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430959"/>
            <a:ext cx="8056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Leaking </a:t>
            </a:r>
            <a:r>
              <a:rPr lang="en-US" sz="4000" dirty="0" smtClean="0">
                <a:latin typeface="Calibri"/>
                <a:cs typeface="Calibri"/>
              </a:rPr>
              <a:t>through the final results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8056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504D"/>
                </a:solidFill>
                <a:latin typeface="Calibri"/>
                <a:cs typeface="Calibri"/>
              </a:rPr>
              <a:t>Bad implementation </a:t>
            </a:r>
            <a:r>
              <a:rPr lang="en-US" sz="4000" dirty="0" smtClean="0">
                <a:latin typeface="Calibri"/>
                <a:cs typeface="Calibri"/>
              </a:rPr>
              <a:t>of the protocol</a:t>
            </a:r>
            <a:endParaRPr lang="en-US" sz="4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58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4572000"/>
            <a:ext cx="4343400" cy="1905000"/>
          </a:xfrm>
          <a:prstGeom prst="rect">
            <a:avLst/>
          </a:prstGeom>
          <a:solidFill>
            <a:srgbClr val="C6D9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6FF25215-25AD-48EA-9D0C-C980D60D83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3276600"/>
            <a:ext cx="2590800" cy="1430179"/>
          </a:xfrm>
          <a:prstGeom prst="wedgeRoundRectCallout">
            <a:avLst>
              <a:gd name="adj1" fmla="val -20191"/>
              <a:gd name="adj2" fmla="val -649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rtlCol="0" anchor="ctr">
            <a:spAutoFit/>
          </a:bodyPr>
          <a:lstStyle/>
          <a:p>
            <a:pPr algn="ctr"/>
            <a:r>
              <a:rPr lang="en-US" sz="2800" dirty="0" smtClean="0"/>
              <a:t>Secure Computation [Yao, </a:t>
            </a:r>
            <a:r>
              <a:rPr lang="en-US" sz="2800" i="1" dirty="0" smtClean="0"/>
              <a:t>FOCS’82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15000" y="3514962"/>
            <a:ext cx="3124200" cy="1209438"/>
          </a:xfrm>
          <a:prstGeom prst="wedgeRoundRectCallout">
            <a:avLst>
              <a:gd name="adj1" fmla="val -34223"/>
              <a:gd name="adj2" fmla="val -9067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/>
          <a:p>
            <a:pPr algn="ctr"/>
            <a:r>
              <a:rPr lang="en-US" sz="2800" dirty="0" err="1" smtClean="0"/>
              <a:t>Fairplay</a:t>
            </a:r>
            <a:endParaRPr lang="en-US" sz="2800" dirty="0" smtClean="0"/>
          </a:p>
          <a:p>
            <a:pPr algn="ctr"/>
            <a:r>
              <a:rPr lang="en-US" sz="2800" dirty="0" smtClean="0"/>
              <a:t>[MNPS, </a:t>
            </a:r>
            <a:r>
              <a:rPr lang="en-US" sz="2800" i="1" dirty="0" smtClean="0"/>
              <a:t>USENIX’04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2438400"/>
            <a:ext cx="9144000" cy="533400"/>
            <a:chOff x="0" y="2667000"/>
            <a:chExt cx="9144000" cy="533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04800" y="3200400"/>
              <a:ext cx="8458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0" y="2743200"/>
              <a:ext cx="804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1980s</a:t>
              </a:r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35365" y="2667000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  <a:cs typeface="Calibri"/>
                </a:rPr>
                <a:t>2012</a:t>
              </a:r>
              <a:endParaRPr lang="en-US" dirty="0">
                <a:latin typeface="Calibri"/>
                <a:cs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00600"/>
            <a:ext cx="1905000" cy="19050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819400" y="3352800"/>
            <a:ext cx="2819400" cy="1055608"/>
          </a:xfrm>
          <a:prstGeom prst="wedgeRoundRectCallout">
            <a:avLst>
              <a:gd name="adj1" fmla="val -67888"/>
              <a:gd name="adj2" fmla="val -816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Yao’s Circuits </a:t>
            </a:r>
          </a:p>
          <a:p>
            <a:pPr algn="ctr"/>
            <a:r>
              <a:rPr lang="en-US" sz="2800" dirty="0" smtClean="0"/>
              <a:t>[Yao, </a:t>
            </a:r>
            <a:r>
              <a:rPr lang="en-US" sz="2800" i="1" dirty="0" smtClean="0"/>
              <a:t>FOCS’86</a:t>
            </a:r>
            <a:r>
              <a:rPr lang="en-US" sz="2800" dirty="0" smtClean="0"/>
              <a:t>]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4572000"/>
            <a:ext cx="4567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Millionaire (</a:t>
            </a:r>
            <a:r>
              <a:rPr lang="en-US" sz="2400" i="1" dirty="0" smtClean="0">
                <a:latin typeface="Palatino"/>
                <a:cs typeface="Palatino"/>
              </a:rPr>
              <a:t>x &gt; y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Palatino"/>
                <a:cs typeface="Palatino"/>
              </a:rPr>
              <a:t>:</a:t>
            </a:r>
            <a:r>
              <a:rPr lang="en-US" sz="2000" dirty="0" smtClean="0">
                <a:latin typeface="Palatino"/>
                <a:cs typeface="Palatino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latin typeface="Calibri"/>
                <a:cs typeface="Calibri"/>
              </a:rPr>
              <a:t>1 sec</a:t>
            </a:r>
            <a:endParaRPr lang="en-US" sz="4400" b="1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5600" y="5539991"/>
            <a:ext cx="2895600" cy="92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 smtClean="0">
                <a:latin typeface="Calibri"/>
                <a:cs typeface="Calibri"/>
              </a:rPr>
              <a:t>Median of 20 numbers (</a:t>
            </a:r>
            <a:r>
              <a:rPr lang="en-US" sz="2800" dirty="0" smtClean="0">
                <a:latin typeface="Calibri"/>
                <a:cs typeface="Calibri"/>
              </a:rPr>
              <a:t>16-bit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  <a:endParaRPr lang="en-US" sz="4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3600" y="5555159"/>
            <a:ext cx="1451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bri"/>
                <a:cs typeface="Calibri"/>
              </a:rPr>
              <a:t>7 sec</a:t>
            </a:r>
            <a:endParaRPr lang="en-US" sz="4400" b="1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1500" y="5555159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Palatino"/>
                <a:cs typeface="Palatino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937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22" grpId="0" animBg="1"/>
      <p:bldP spid="2" grpId="0"/>
      <p:bldP spid="38" grpId="0"/>
      <p:bldP spid="39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97832</TotalTime>
  <Words>5264</Words>
  <Application>Microsoft Macintosh PowerPoint</Application>
  <PresentationFormat>On-screen Show (4:3)</PresentationFormat>
  <Paragraphs>935</Paragraphs>
  <Slides>63</Slides>
  <Notes>45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</vt:lpstr>
      <vt:lpstr>Secure Computation Basics</vt:lpstr>
      <vt:lpstr>Dating: Genetically</vt:lpstr>
      <vt:lpstr>Internet Intrusion Detection</vt:lpstr>
      <vt:lpstr>Problem Abstraction</vt:lpstr>
      <vt:lpstr>Ideally, with a Trusted Party</vt:lpstr>
      <vt:lpstr>In the Real World</vt:lpstr>
      <vt:lpstr>Secure Computation</vt:lpstr>
      <vt:lpstr>PowerPoint Presentation</vt:lpstr>
      <vt:lpstr>PowerPoint Presentation</vt:lpstr>
      <vt:lpstr>PowerPoint Presentation</vt:lpstr>
      <vt:lpstr>PowerPoint Presentation</vt:lpstr>
      <vt:lpstr>This Talk</vt:lpstr>
      <vt:lpstr>A Binary Gate</vt:lpstr>
      <vt:lpstr>A Binary Gate</vt:lpstr>
      <vt:lpstr>A Binary Gate</vt:lpstr>
      <vt:lpstr>A Binary Gate</vt:lpstr>
      <vt:lpstr>A Binary Gate</vt:lpstr>
      <vt:lpstr>A Binary Gate</vt:lpstr>
      <vt:lpstr>A Binary Gate</vt:lpstr>
      <vt:lpstr>A Leak</vt:lpstr>
      <vt:lpstr>Prevent the Leak</vt:lpstr>
      <vt:lpstr>PowerPoint Presentation</vt:lpstr>
      <vt:lpstr>Transferring b0 obliviously</vt:lpstr>
      <vt:lpstr>Transferring b0 obliviously</vt:lpstr>
      <vt:lpstr>Security of NPOT</vt:lpstr>
      <vt:lpstr>Computing a Binary Gate</vt:lpstr>
      <vt:lpstr>Computing a Binary Gate</vt:lpstr>
      <vt:lpstr>Computing a Binary Gate</vt:lpstr>
      <vt:lpstr>Generic Secure Computatoin</vt:lpstr>
      <vt:lpstr>Important Optimizations</vt:lpstr>
      <vt:lpstr>XOR can be (almost) Free</vt:lpstr>
      <vt:lpstr>OT can be Extended</vt:lpstr>
      <vt:lpstr>Similar Goal, Different Efforts</vt:lpstr>
      <vt:lpstr>Extending Expensive Primitives</vt:lpstr>
      <vt:lpstr>High-Level Idea</vt:lpstr>
      <vt:lpstr>PowerPoint Presentation</vt:lpstr>
      <vt:lpstr>PowerPoint Presentation</vt:lpstr>
      <vt:lpstr>System Level Optimizations</vt:lpstr>
      <vt:lpstr>PowerPoint Presentation</vt:lpstr>
      <vt:lpstr>Modeling Adversaries</vt:lpstr>
      <vt:lpstr>How to Define Security?</vt:lpstr>
      <vt:lpstr>PowerPoint Presentation</vt:lpstr>
      <vt:lpstr>Yao’s Protocol (Semi-Honest)</vt:lpstr>
      <vt:lpstr>Example Active Attacks</vt:lpstr>
      <vt:lpstr>Example Active Attacks</vt:lpstr>
      <vt:lpstr>PowerPoint Presentation</vt:lpstr>
      <vt:lpstr>Ideal/Real Paradigm</vt:lpstr>
      <vt:lpstr>What are effects?</vt:lpstr>
      <vt:lpstr>PowerPoint Presentation</vt:lpstr>
      <vt:lpstr>Achieve Active Security</vt:lpstr>
      <vt:lpstr>The Cut-and-choose Paradigm</vt:lpstr>
      <vt:lpstr>The Cut-and-choose Paradigm</vt:lpstr>
      <vt:lpstr>The Cut-and-choose Paradigm</vt:lpstr>
      <vt:lpstr>Bound the Failures</vt:lpstr>
      <vt:lpstr>Additional Issues</vt:lpstr>
      <vt:lpstr>Recent Advances</vt:lpstr>
      <vt:lpstr>Cut-and-choose (Recent Advances)</vt:lpstr>
      <vt:lpstr>Cut-and-choose (Recent Advances)</vt:lpstr>
      <vt:lpstr>Cut-and-choose (Recent Advances)</vt:lpstr>
      <vt:lpstr>PowerPoint Presentation</vt:lpstr>
      <vt:lpstr>PowerPoint Presentation</vt:lpstr>
      <vt:lpstr>Recent Advances (2)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Faster Secure Two-Party Computation Using Garbled Circuits</dc:title>
  <dc:creator>Yan Huang</dc:creator>
  <cp:lastModifiedBy>Yan</cp:lastModifiedBy>
  <cp:revision>5680</cp:revision>
  <cp:lastPrinted>2014-02-18T04:44:49Z</cp:lastPrinted>
  <dcterms:created xsi:type="dcterms:W3CDTF">2011-07-22T14:55:57Z</dcterms:created>
  <dcterms:modified xsi:type="dcterms:W3CDTF">2016-05-12T12:22:52Z</dcterms:modified>
</cp:coreProperties>
</file>