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96" r:id="rId3"/>
    <p:sldId id="311" r:id="rId4"/>
    <p:sldId id="312" r:id="rId5"/>
    <p:sldId id="313" r:id="rId6"/>
    <p:sldId id="314" r:id="rId7"/>
    <p:sldId id="316" r:id="rId8"/>
    <p:sldId id="315" r:id="rId9"/>
    <p:sldId id="317" r:id="rId10"/>
    <p:sldId id="319" r:id="rId11"/>
    <p:sldId id="320" r:id="rId12"/>
    <p:sldId id="318" r:id="rId13"/>
    <p:sldId id="321" r:id="rId14"/>
    <p:sldId id="322" r:id="rId15"/>
    <p:sldId id="323" r:id="rId16"/>
    <p:sldId id="324" r:id="rId17"/>
    <p:sldId id="325" r:id="rId18"/>
    <p:sldId id="340" r:id="rId19"/>
    <p:sldId id="326" r:id="rId20"/>
    <p:sldId id="327" r:id="rId21"/>
    <p:sldId id="328" r:id="rId22"/>
    <p:sldId id="331" r:id="rId23"/>
    <p:sldId id="329" r:id="rId24"/>
    <p:sldId id="330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</p:sldIdLst>
  <p:sldSz cx="9144000" cy="6858000" type="screen4x3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C0"/>
    <a:srgbClr val="FF6600"/>
    <a:srgbClr val="0404BC"/>
    <a:srgbClr val="FF99CC"/>
    <a:srgbClr val="3210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53270-3D1D-4BDD-B29D-ED871F9ED61E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2713-DE41-46C1-8DFE-6C9B59BB9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2010-12-9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231616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smtClean="0"/>
              <a:t>12/9/2010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input argument, read character by character: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(1))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(1))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</a:t>
            </a:r>
            <a:r>
              <a:rPr lang="en-US" sz="2800" dirty="0" err="1" smtClean="0">
                <a:solidFill>
                  <a:srgbClr val="0404BC"/>
                </a:solidFill>
              </a:rPr>
              <a:t>i</a:t>
            </a:r>
            <a:r>
              <a:rPr lang="en-US" sz="2800" dirty="0" smtClean="0">
                <a:solidFill>
                  <a:srgbClr val="0404BC"/>
                </a:solidFill>
              </a:rPr>
              <a:t>’</a:t>
            </a: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4932040" y="2060848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076850" y="2636118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48064" y="2132856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input argument, read character by character: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(1))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(1))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</a:t>
            </a:r>
            <a:r>
              <a:rPr lang="en-US" sz="2800" dirty="0" err="1" smtClean="0">
                <a:solidFill>
                  <a:srgbClr val="0404BC"/>
                </a:solidFill>
              </a:rPr>
              <a:t>i</a:t>
            </a:r>
            <a:r>
              <a:rPr lang="en-US" sz="2800" dirty="0" smtClean="0">
                <a:solidFill>
                  <a:srgbClr val="0404BC"/>
                </a:solidFill>
              </a:rPr>
              <a:t>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(5))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‘ne 1\n’</a:t>
            </a: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4932040" y="2060848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156970" y="2636118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64088" y="2132856"/>
            <a:ext cx="100811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63688" y="4941168"/>
            <a:ext cx="50405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187624" y="4725144"/>
            <a:ext cx="576064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2267744" y="4725144"/>
            <a:ext cx="565212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‘\n’ newline is also one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character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input argument, read character by character: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(1))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(1))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</a:t>
            </a:r>
            <a:r>
              <a:rPr lang="en-US" sz="2800" dirty="0" err="1" smtClean="0">
                <a:solidFill>
                  <a:srgbClr val="0404BC"/>
                </a:solidFill>
              </a:rPr>
              <a:t>i</a:t>
            </a:r>
            <a:r>
              <a:rPr lang="en-US" sz="2800" dirty="0" smtClean="0">
                <a:solidFill>
                  <a:srgbClr val="0404BC"/>
                </a:solidFill>
              </a:rPr>
              <a:t>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(5))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‘ne 1\n’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</a:t>
            </a:r>
            <a:r>
              <a:rPr lang="en-US" sz="2800" dirty="0" err="1" smtClean="0">
                <a:solidFill>
                  <a:srgbClr val="0404BC"/>
                </a:solidFill>
              </a:rPr>
              <a:t>Th</a:t>
            </a:r>
            <a:r>
              <a:rPr lang="en-US" sz="2800" dirty="0" smtClean="0">
                <a:solidFill>
                  <a:srgbClr val="0404BC"/>
                </a:solidFill>
              </a:rPr>
              <a:t>’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148858" y="3500214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04048" y="2996952"/>
            <a:ext cx="43204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4932040" y="2060848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27984" y="5445224"/>
            <a:ext cx="50405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副标题 2"/>
          <p:cNvSpPr txBox="1">
            <a:spLocks/>
          </p:cNvSpPr>
          <p:nvPr/>
        </p:nvSpPr>
        <p:spPr>
          <a:xfrm>
            <a:off x="4644008" y="5013176"/>
            <a:ext cx="417646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This number indicates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how many characters you read at once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51920" y="5229200"/>
            <a:ext cx="576064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the above example, you can see that when python reads from a file, a position pointer will be kept.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3995142" y="5084390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79912" y="4581128"/>
            <a:ext cx="43204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3707904" y="3645024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067944" y="2564904"/>
            <a:ext cx="2232248" cy="19442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‘Li’</a:t>
            </a: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859238" y="2204070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44008" y="1700808"/>
            <a:ext cx="43204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4644008" y="1628800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‘Li’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‘e 1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That makes this line 3’</a:t>
            </a: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459638" y="3932261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4644008" y="1628800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4437112"/>
            <a:ext cx="50405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副标题 2"/>
          <p:cNvSpPr txBox="1">
            <a:spLocks/>
          </p:cNvSpPr>
          <p:nvPr/>
        </p:nvSpPr>
        <p:spPr>
          <a:xfrm>
            <a:off x="4067944" y="4005064"/>
            <a:ext cx="417646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zh-CN" sz="2800" dirty="0" smtClean="0">
                <a:solidFill>
                  <a:srgbClr val="FF0000"/>
                </a:solidFill>
              </a:rPr>
              <a:t>read() gives you all the contents that you haven’t read in yet.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60432" y="3429000"/>
            <a:ext cx="28803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‘Li’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‘e 1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That makes this line 3’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‘’</a:t>
            </a: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459638" y="3932261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4644008" y="1628800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99592" y="5373216"/>
            <a:ext cx="50405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副标题 2"/>
          <p:cNvSpPr txBox="1">
            <a:spLocks/>
          </p:cNvSpPr>
          <p:nvPr/>
        </p:nvSpPr>
        <p:spPr>
          <a:xfrm>
            <a:off x="1403648" y="5129808"/>
            <a:ext cx="7344816" cy="172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zh-CN" sz="2800" dirty="0" smtClean="0">
                <a:solidFill>
                  <a:srgbClr val="FF0000"/>
                </a:solidFill>
              </a:rPr>
              <a:t>Since the cursor is already at the end, there is nothing left is the file that you haven’t read. So, when you use the method again, nothing will show up.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804248" y="4005064"/>
            <a:ext cx="1656184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460432" y="3429000"/>
            <a:ext cx="28803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seek()**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knowing the idea of this invisible cursor while Python is reading from a file, you actually can relocate this cursor any time you want:</a:t>
            </a: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	seek(offsite, from)</a:t>
            </a:r>
            <a:endParaRPr lang="en-US" sz="2800" dirty="0" smtClean="0">
              <a:solidFill>
                <a:srgbClr val="0404BC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Read from a file – seek()**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seek(offsite, from):</a:t>
            </a:r>
          </a:p>
          <a:p>
            <a:pPr>
              <a:buNone/>
            </a:pPr>
            <a:r>
              <a:rPr lang="en-US" sz="2800" i="1" dirty="0" smtClean="0"/>
              <a:t>	Offset</a:t>
            </a:r>
            <a:r>
              <a:rPr lang="en-US" sz="2800" dirty="0" smtClean="0"/>
              <a:t>: number of position to move</a:t>
            </a:r>
          </a:p>
          <a:p>
            <a:pPr>
              <a:buNone/>
            </a:pPr>
            <a:r>
              <a:rPr lang="en-US" sz="2800" i="1" dirty="0" smtClean="0"/>
              <a:t>	from</a:t>
            </a:r>
            <a:r>
              <a:rPr lang="en-US" sz="2800" dirty="0" smtClean="0"/>
              <a:t>: reference position from where to move</a:t>
            </a:r>
          </a:p>
          <a:p>
            <a:pPr lvl="1">
              <a:buNone/>
            </a:pPr>
            <a:r>
              <a:rPr lang="en-US" sz="2400" dirty="0" smtClean="0"/>
              <a:t>If </a:t>
            </a:r>
            <a:r>
              <a:rPr lang="en-US" sz="2400" i="1" dirty="0" smtClean="0"/>
              <a:t>from</a:t>
            </a:r>
            <a:r>
              <a:rPr lang="en-US" sz="2400" dirty="0" smtClean="0"/>
              <a:t> is set to </a:t>
            </a:r>
            <a:r>
              <a:rPr lang="en-US" sz="2400" b="1" dirty="0" smtClean="0"/>
              <a:t>0</a:t>
            </a:r>
          </a:p>
          <a:p>
            <a:pPr lvl="1">
              <a:buNone/>
            </a:pPr>
            <a:r>
              <a:rPr lang="en-US" sz="2400" dirty="0" smtClean="0"/>
              <a:t>– use the </a:t>
            </a:r>
            <a:r>
              <a:rPr lang="en-US" sz="2400" b="1" dirty="0" smtClean="0"/>
              <a:t>beginning of the file </a:t>
            </a:r>
            <a:r>
              <a:rPr lang="en-US" sz="2400" dirty="0" smtClean="0"/>
              <a:t>as the reference position</a:t>
            </a:r>
          </a:p>
          <a:p>
            <a:pPr lvl="1">
              <a:buNone/>
            </a:pPr>
            <a:r>
              <a:rPr lang="en-US" sz="2400" dirty="0" smtClean="0"/>
              <a:t>If </a:t>
            </a:r>
            <a:r>
              <a:rPr lang="en-US" sz="2400" i="1" dirty="0" smtClean="0"/>
              <a:t>from</a:t>
            </a:r>
            <a:r>
              <a:rPr lang="en-US" sz="2400" dirty="0" smtClean="0"/>
              <a:t> is set to </a:t>
            </a:r>
            <a:r>
              <a:rPr lang="en-US" sz="2400" b="1" dirty="0" smtClean="0"/>
              <a:t>1</a:t>
            </a:r>
          </a:p>
          <a:p>
            <a:pPr lvl="1">
              <a:buNone/>
            </a:pPr>
            <a:r>
              <a:rPr lang="en-US" sz="2400" dirty="0" smtClean="0"/>
              <a:t>– use the </a:t>
            </a:r>
            <a:r>
              <a:rPr lang="en-US" sz="2400" b="1" dirty="0" smtClean="0"/>
              <a:t>current position </a:t>
            </a:r>
            <a:r>
              <a:rPr lang="en-US" sz="2400" dirty="0" smtClean="0"/>
              <a:t>as the reference position</a:t>
            </a:r>
          </a:p>
          <a:p>
            <a:pPr lvl="1">
              <a:buNone/>
            </a:pPr>
            <a:r>
              <a:rPr lang="en-US" sz="2400" dirty="0" smtClean="0"/>
              <a:t>If </a:t>
            </a:r>
            <a:r>
              <a:rPr lang="en-US" sz="2400" i="1" dirty="0" smtClean="0"/>
              <a:t>from</a:t>
            </a:r>
            <a:r>
              <a:rPr lang="en-US" sz="2400" dirty="0" smtClean="0"/>
              <a:t> is set to </a:t>
            </a:r>
            <a:r>
              <a:rPr lang="en-US" sz="2400" b="1" dirty="0" smtClean="0"/>
              <a:t>2</a:t>
            </a:r>
          </a:p>
          <a:p>
            <a:pPr lvl="1">
              <a:buNone/>
            </a:pPr>
            <a:r>
              <a:rPr lang="en-US" sz="2400" dirty="0" smtClean="0"/>
              <a:t>– the </a:t>
            </a:r>
            <a:r>
              <a:rPr lang="en-US" sz="2400" b="1" dirty="0" smtClean="0"/>
              <a:t>end of the file </a:t>
            </a:r>
            <a:r>
              <a:rPr lang="en-US" sz="2400" dirty="0" smtClean="0"/>
              <a:t>would be taken as the reference position.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seek()**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‘Line 1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That makes this line 3’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‘’</a:t>
            </a: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459638" y="3932261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4644008" y="1628800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863588" y="4401108"/>
            <a:ext cx="864096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副标题 2"/>
          <p:cNvSpPr txBox="1">
            <a:spLocks/>
          </p:cNvSpPr>
          <p:nvPr/>
        </p:nvSpPr>
        <p:spPr>
          <a:xfrm>
            <a:off x="1403648" y="5129808"/>
            <a:ext cx="7344816" cy="172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zh-CN" sz="2800" dirty="0" smtClean="0">
                <a:solidFill>
                  <a:srgbClr val="FF0000"/>
                </a:solidFill>
              </a:rPr>
              <a:t>Since the cursor is already at the end, there is nothing left is the file that you haven’t read. So, when you use the method again, nothing will show up.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804248" y="4005064"/>
            <a:ext cx="1656184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460432" y="3429000"/>
            <a:ext cx="28803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 – Part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File operations</a:t>
            </a:r>
          </a:p>
          <a:p>
            <a:r>
              <a:rPr lang="en-US" dirty="0" smtClean="0"/>
              <a:t>Catch an exception/error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seek()**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text_file.seek</a:t>
            </a:r>
            <a:r>
              <a:rPr lang="en-US" sz="2800" dirty="0" smtClean="0"/>
              <a:t>(0,0)</a:t>
            </a: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0</a:t>
            </a:r>
          </a:p>
          <a:p>
            <a:pPr>
              <a:buNone/>
            </a:pPr>
            <a:r>
              <a:rPr lang="en-US" sz="2800" dirty="0" smtClean="0"/>
              <a:t>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‘Li’</a:t>
            </a: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787230" y="2204069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4644008" y="1628800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6016" y="1700808"/>
            <a:ext cx="3600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3347864" y="4581128"/>
            <a:ext cx="496855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zh-CN" sz="2800" noProof="0" dirty="0" smtClean="0">
                <a:solidFill>
                  <a:srgbClr val="FF0000"/>
                </a:solidFill>
              </a:rPr>
              <a:t>From the beginning of the file, offset is 0, so read(2) will read 2 letters from position 0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2699792" y="3068960"/>
            <a:ext cx="2376264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275856" y="3068960"/>
            <a:ext cx="244827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seek()**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text_file.seek</a:t>
            </a:r>
            <a:r>
              <a:rPr lang="en-US" sz="2800" dirty="0" smtClean="0"/>
              <a:t>(6,0)</a:t>
            </a: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0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(2))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‘\</a:t>
            </a:r>
            <a:r>
              <a:rPr lang="en-US" sz="2800" dirty="0" err="1" smtClean="0">
                <a:solidFill>
                  <a:srgbClr val="0404BC"/>
                </a:solidFill>
              </a:rPr>
              <a:t>nT</a:t>
            </a:r>
            <a:r>
              <a:rPr lang="en-US" sz="2800" dirty="0" smtClean="0">
                <a:solidFill>
                  <a:srgbClr val="0404BC"/>
                </a:solidFill>
              </a:rPr>
              <a:t>’</a:t>
            </a: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404BC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644802" y="3068166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副标题 2"/>
          <p:cNvSpPr txBox="1">
            <a:spLocks/>
          </p:cNvSpPr>
          <p:nvPr/>
        </p:nvSpPr>
        <p:spPr>
          <a:xfrm>
            <a:off x="4644008" y="1628800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6136" y="1700808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16016" y="2564904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副标题 2"/>
          <p:cNvSpPr txBox="1">
            <a:spLocks/>
          </p:cNvSpPr>
          <p:nvPr/>
        </p:nvSpPr>
        <p:spPr>
          <a:xfrm>
            <a:off x="3347864" y="4581128"/>
            <a:ext cx="496855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zh-CN" sz="2800" noProof="0" dirty="0" smtClean="0">
                <a:solidFill>
                  <a:srgbClr val="FF0000"/>
                </a:solidFill>
              </a:rPr>
              <a:t>From the beginning of the file, offset is 6, so read(2) will read 2 letters from position 6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2699792" y="3068960"/>
            <a:ext cx="2376264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851920" y="2492896"/>
            <a:ext cx="2448272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into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text_file</a:t>
            </a:r>
            <a:r>
              <a:rPr lang="en-US" sz="2800" dirty="0" smtClean="0"/>
              <a:t> = open(</a:t>
            </a:r>
            <a:r>
              <a:rPr lang="en-US" sz="2800" dirty="0" smtClean="0">
                <a:solidFill>
                  <a:srgbClr val="00B050"/>
                </a:solidFill>
              </a:rPr>
              <a:t>“write_it.txt"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“w"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/>
              <a:t>	If the file write_it.txt had already existed, it would have been replaced with a brand-new, empty file and </a:t>
            </a:r>
            <a:r>
              <a:rPr lang="en-US" sz="2800" b="1" dirty="0" smtClean="0"/>
              <a:t>all of its original contents would have been erased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text_file</a:t>
            </a:r>
            <a:r>
              <a:rPr lang="en-US" sz="2800" dirty="0" smtClean="0"/>
              <a:t> = open(</a:t>
            </a:r>
            <a:r>
              <a:rPr lang="en-US" sz="2800" dirty="0" smtClean="0">
                <a:solidFill>
                  <a:srgbClr val="00B050"/>
                </a:solidFill>
              </a:rPr>
              <a:t>“write_it.txt"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“a"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/>
              <a:t>	Append a text file. If the file exists, new data is appended to it. If the file doesn’t exist, it’s created. The original contents will </a:t>
            </a:r>
            <a:r>
              <a:rPr lang="en-US" sz="2800" b="1" dirty="0" smtClean="0"/>
              <a:t>NOT</a:t>
            </a:r>
            <a:r>
              <a:rPr lang="en-US" sz="2800" dirty="0" smtClean="0"/>
              <a:t> be erased.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into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File methods to write into a file:</a:t>
            </a:r>
          </a:p>
          <a:p>
            <a:pPr>
              <a:buNone/>
            </a:pPr>
            <a:r>
              <a:rPr lang="en-US" sz="2800" dirty="0" smtClean="0"/>
              <a:t>	write()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writelines</a:t>
            </a:r>
            <a:r>
              <a:rPr lang="en-US" sz="2800" dirty="0" smtClean="0"/>
              <a:t>()	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into a file – write()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</a:t>
            </a:r>
            <a:r>
              <a:rPr lang="en-US" altLang="zh-CN" sz="2800" dirty="0" smtClean="0"/>
              <a:t> = open(“test2.txt”, ‘w’)</a:t>
            </a:r>
            <a:endParaRPr lang="en-US" sz="2800" dirty="0" smtClean="0"/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outfile.write</a:t>
            </a:r>
            <a:r>
              <a:rPr lang="en-US" altLang="zh-CN" sz="2800" dirty="0" smtClean="0"/>
              <a:t>(“hi”)</a:t>
            </a: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outfile.write</a:t>
            </a:r>
            <a:r>
              <a:rPr lang="en-US" altLang="zh-CN" sz="2800" dirty="0" smtClean="0"/>
              <a:t>(“first line”)</a:t>
            </a: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outfile.write</a:t>
            </a:r>
            <a:r>
              <a:rPr lang="en-US" altLang="zh-CN" sz="2800" dirty="0" smtClean="0"/>
              <a:t>(“second\</a:t>
            </a:r>
            <a:r>
              <a:rPr lang="en-US" altLang="zh-CN" sz="2800" dirty="0" err="1" smtClean="0"/>
              <a:t>nline</a:t>
            </a:r>
            <a:r>
              <a:rPr lang="en-US" altLang="zh-CN" sz="2800" dirty="0" smtClean="0"/>
              <a:t>\n”) </a:t>
            </a:r>
            <a:endParaRPr lang="en-US" altLang="zh-CN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outfile.write</a:t>
            </a:r>
            <a:r>
              <a:rPr lang="en-US" altLang="zh-CN" sz="2800" dirty="0" smtClean="0"/>
              <a:t>(“bye”)</a:t>
            </a: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outfile.close</a:t>
            </a:r>
            <a:r>
              <a:rPr lang="en-US" altLang="zh-CN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5796136" y="2708920"/>
            <a:ext cx="3143240" cy="2071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test2.txt becomes: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hifirst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</a:t>
            </a:r>
            <a:r>
              <a:rPr lang="en-US" altLang="zh-CN" sz="2800" dirty="0" smtClean="0">
                <a:solidFill>
                  <a:srgbClr val="FF0000"/>
                </a:solidFill>
              </a:rPr>
              <a:t>second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line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bye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228184" y="4869160"/>
            <a:ext cx="648072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2195736" y="5589240"/>
            <a:ext cx="6715172" cy="1071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want to write strings on different lines, don’t forget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a ‘\n’ at the end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into a file – </a:t>
            </a:r>
            <a:r>
              <a:rPr lang="en-US" altLang="zh-CN" dirty="0" err="1" smtClean="0"/>
              <a:t>writelines</a:t>
            </a:r>
            <a:r>
              <a:rPr lang="en-US" altLang="zh-CN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</a:t>
            </a:r>
            <a:r>
              <a:rPr lang="en-US" altLang="zh-CN" sz="2800" dirty="0" smtClean="0"/>
              <a:t> = open(“test2.txt”, ‘w’)</a:t>
            </a:r>
            <a:endParaRPr lang="en-US" sz="2800" dirty="0" smtClean="0"/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sz="2800" dirty="0" smtClean="0"/>
              <a:t>lines = ["Line 1\n", "This is line 2\n", "That makes this line 3\n"] </a:t>
            </a: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outfile.writelines</a:t>
            </a:r>
            <a:r>
              <a:rPr lang="en-US" altLang="zh-CN" sz="2800" dirty="0" smtClean="0"/>
              <a:t>(</a:t>
            </a:r>
            <a:r>
              <a:rPr lang="en-US" sz="2800" dirty="0" smtClean="0"/>
              <a:t>lines</a:t>
            </a:r>
            <a:r>
              <a:rPr lang="en-US" altLang="zh-CN" sz="2800" dirty="0" smtClean="0"/>
              <a:t>) </a:t>
            </a:r>
            <a:endParaRPr lang="en-US" altLang="zh-CN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zh-CN" sz="2800" dirty="0" smtClean="0"/>
              <a:t>&gt;&gt;&gt; </a:t>
            </a:r>
            <a:r>
              <a:rPr lang="en-US" altLang="zh-CN" sz="2800" dirty="0" err="1" smtClean="0"/>
              <a:t>outfile.close</a:t>
            </a:r>
            <a:r>
              <a:rPr lang="en-US" altLang="zh-CN" sz="2800" dirty="0" smtClean="0"/>
              <a:t>()</a:t>
            </a:r>
            <a:endParaRPr lang="en-US" altLang="zh-CN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5076056" y="4221088"/>
            <a:ext cx="3888432" cy="21602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test2.txt becomes:</a:t>
            </a:r>
          </a:p>
          <a:p>
            <a:pPr lvl="1"/>
            <a:r>
              <a:rPr lang="en-US" altLang="zh-CN" sz="2800" dirty="0" smtClean="0">
                <a:solidFill>
                  <a:srgbClr val="FF0000"/>
                </a:solidFill>
              </a:rPr>
              <a:t>Line 1 </a:t>
            </a:r>
          </a:p>
          <a:p>
            <a:pPr lvl="1"/>
            <a:r>
              <a:rPr lang="en-US" altLang="zh-CN" sz="2800" dirty="0" smtClean="0">
                <a:solidFill>
                  <a:srgbClr val="FF0000"/>
                </a:solidFill>
              </a:rPr>
              <a:t>This is line 2 </a:t>
            </a:r>
          </a:p>
          <a:p>
            <a:pPr lvl="1"/>
            <a:r>
              <a:rPr lang="en-US" altLang="zh-CN" sz="2800" dirty="0" smtClean="0">
                <a:solidFill>
                  <a:srgbClr val="FF0000"/>
                </a:solidFill>
              </a:rPr>
              <a:t>That makes this line 3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251520" y="5373216"/>
            <a:ext cx="45720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Again,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don’t forget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a ‘\n’ at the end of each line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an exception/error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Try and except block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try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num = </a:t>
            </a:r>
            <a:r>
              <a:rPr lang="en-US" sz="2800" dirty="0" err="1" smtClean="0"/>
              <a:t>int</a:t>
            </a:r>
            <a:r>
              <a:rPr lang="en-US" sz="2800" dirty="0" smtClean="0"/>
              <a:t>(input(</a:t>
            </a:r>
            <a:r>
              <a:rPr lang="en-US" sz="2800" dirty="0" smtClean="0">
                <a:solidFill>
                  <a:srgbClr val="00B050"/>
                </a:solidFill>
              </a:rPr>
              <a:t>"Enter a number:"</a:t>
            </a:r>
            <a:r>
              <a:rPr lang="en-US" sz="2800" dirty="0" smtClean="0"/>
              <a:t>)) 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except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print(</a:t>
            </a:r>
            <a:r>
              <a:rPr lang="en-US" sz="2800" dirty="0" smtClean="0">
                <a:solidFill>
                  <a:srgbClr val="00B050"/>
                </a:solidFill>
              </a:rPr>
              <a:t>"Something went wrong!"</a:t>
            </a:r>
            <a:r>
              <a:rPr lang="en-US" sz="2800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an exception/error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Output: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17C0"/>
                </a:solidFill>
              </a:rPr>
              <a:t>Enter a number: </a:t>
            </a:r>
            <a:r>
              <a:rPr lang="en-US" sz="2800" dirty="0" err="1" smtClean="0"/>
              <a:t>abc</a:t>
            </a:r>
            <a:endParaRPr lang="en-US" sz="2800" dirty="0" smtClean="0">
              <a:solidFill>
                <a:srgbClr val="0017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17C0"/>
                </a:solidFill>
              </a:rPr>
              <a:t>Something went wrong!</a:t>
            </a:r>
            <a:endParaRPr lang="en-US" dirty="0" smtClean="0">
              <a:solidFill>
                <a:srgbClr val="0017C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Instead of getting an error, you handle the error in your own way.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an exception/error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The ‘else’ part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try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num = </a:t>
            </a:r>
            <a:r>
              <a:rPr lang="en-US" sz="2800" dirty="0" err="1" smtClean="0"/>
              <a:t>int</a:t>
            </a:r>
            <a:r>
              <a:rPr lang="en-US" sz="2800" dirty="0" smtClean="0"/>
              <a:t>(input(</a:t>
            </a:r>
            <a:r>
              <a:rPr lang="en-US" sz="2800" dirty="0" smtClean="0">
                <a:solidFill>
                  <a:srgbClr val="00B050"/>
                </a:solidFill>
              </a:rPr>
              <a:t>"Enter a number:"</a:t>
            </a:r>
            <a:r>
              <a:rPr lang="en-US" sz="2800" dirty="0" smtClean="0"/>
              <a:t>)) 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except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print(</a:t>
            </a:r>
            <a:r>
              <a:rPr lang="en-US" sz="2800" dirty="0" smtClean="0">
                <a:solidFill>
                  <a:srgbClr val="00B050"/>
                </a:solidFill>
              </a:rPr>
              <a:t>"Something went wrong!"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else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print(num*num)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an exception/error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Output: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17C0"/>
                </a:solidFill>
              </a:rPr>
              <a:t>Enter a number: </a:t>
            </a:r>
            <a:r>
              <a:rPr lang="en-US" sz="2800" dirty="0" err="1" smtClean="0"/>
              <a:t>abc</a:t>
            </a:r>
            <a:endParaRPr lang="en-US" sz="2800" dirty="0" smtClean="0">
              <a:solidFill>
                <a:srgbClr val="0017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17C0"/>
                </a:solidFill>
              </a:rPr>
              <a:t>Something went wrong!</a:t>
            </a:r>
            <a:endParaRPr lang="en-US" dirty="0" smtClean="0">
              <a:solidFill>
                <a:srgbClr val="0017C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17C0"/>
                </a:solidFill>
              </a:rPr>
              <a:t>Enter a number: </a:t>
            </a:r>
            <a:r>
              <a:rPr lang="en-US" dirty="0" smtClean="0"/>
              <a:t>5</a:t>
            </a:r>
            <a:endParaRPr lang="en-US" dirty="0" smtClean="0">
              <a:solidFill>
                <a:srgbClr val="0017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17C0"/>
                </a:solidFill>
              </a:rPr>
              <a:t>25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TO OPEN</a:t>
            </a:r>
          </a:p>
          <a:p>
            <a:r>
              <a:rPr lang="en-US" sz="2800" dirty="0" err="1" smtClean="0"/>
              <a:t>text_file</a:t>
            </a:r>
            <a:r>
              <a:rPr lang="en-US" sz="2800" dirty="0" smtClean="0"/>
              <a:t> = open(</a:t>
            </a:r>
            <a:r>
              <a:rPr lang="en-US" sz="2800" dirty="0" smtClean="0">
                <a:solidFill>
                  <a:srgbClr val="00B050"/>
                </a:solidFill>
              </a:rPr>
              <a:t>"read_it.txt"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"r"</a:t>
            </a:r>
            <a:r>
              <a:rPr lang="en-US" sz="2800" dirty="0" smtClean="0"/>
              <a:t>) or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text_file</a:t>
            </a:r>
            <a:r>
              <a:rPr lang="en-US" sz="2800" dirty="0" smtClean="0"/>
              <a:t> = open(</a:t>
            </a:r>
            <a:r>
              <a:rPr lang="en-US" sz="2800" dirty="0" smtClean="0">
                <a:solidFill>
                  <a:srgbClr val="00B050"/>
                </a:solidFill>
              </a:rPr>
              <a:t>"read_it.txt"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“w"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Variable </a:t>
            </a:r>
            <a:r>
              <a:rPr lang="en-US" sz="2800" dirty="0" err="1" smtClean="0"/>
              <a:t>text_file</a:t>
            </a:r>
            <a:r>
              <a:rPr lang="en-US" sz="2800" dirty="0" smtClean="0"/>
              <a:t> is a </a:t>
            </a:r>
            <a:r>
              <a:rPr lang="en-US" sz="2800" i="1" dirty="0" smtClean="0"/>
              <a:t>file object that can access the contents of the file</a:t>
            </a:r>
          </a:p>
          <a:p>
            <a:endParaRPr lang="en-US" sz="2800" dirty="0" smtClean="0"/>
          </a:p>
          <a:p>
            <a:r>
              <a:rPr lang="en-US" sz="2800" dirty="0" smtClean="0"/>
              <a:t>TO CLOSE</a:t>
            </a:r>
          </a:p>
          <a:p>
            <a:r>
              <a:rPr lang="en-US" sz="2800" dirty="0" err="1" smtClean="0"/>
              <a:t>text_file.close</a:t>
            </a:r>
            <a:r>
              <a:rPr lang="en-US" sz="2800" dirty="0" smtClean="0"/>
              <a:t>()</a:t>
            </a:r>
          </a:p>
          <a:p>
            <a:r>
              <a:rPr lang="en-US" sz="2800" dirty="0" smtClean="0"/>
              <a:t>After you open a file, always close it.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an exception/error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The ‘else’ part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try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num = </a:t>
            </a:r>
            <a:r>
              <a:rPr lang="en-US" sz="2800" dirty="0" err="1" smtClean="0"/>
              <a:t>int</a:t>
            </a:r>
            <a:r>
              <a:rPr lang="en-US" sz="2800" dirty="0" smtClean="0"/>
              <a:t>(input(</a:t>
            </a:r>
            <a:r>
              <a:rPr lang="en-US" sz="2800" dirty="0" smtClean="0">
                <a:solidFill>
                  <a:srgbClr val="00B050"/>
                </a:solidFill>
              </a:rPr>
              <a:t>"Enter a number:"</a:t>
            </a:r>
            <a:r>
              <a:rPr lang="en-US" sz="2800" dirty="0" smtClean="0"/>
              <a:t>)) 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except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print(</a:t>
            </a:r>
            <a:r>
              <a:rPr lang="en-US" sz="2800" dirty="0" smtClean="0">
                <a:solidFill>
                  <a:srgbClr val="00B050"/>
                </a:solidFill>
              </a:rPr>
              <a:t>"Something went wrong!"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else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print(num*num)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331640" y="5013176"/>
            <a:ext cx="288032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副标题 2"/>
          <p:cNvSpPr txBox="1">
            <a:spLocks/>
          </p:cNvSpPr>
          <p:nvPr/>
        </p:nvSpPr>
        <p:spPr>
          <a:xfrm>
            <a:off x="3923928" y="4941168"/>
            <a:ext cx="496855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zh-CN" sz="2800" dirty="0" smtClean="0">
                <a:solidFill>
                  <a:srgbClr val="FF0000"/>
                </a:solidFill>
              </a:rPr>
              <a:t>Codes in ‘else’ block will only be executed if there’s no error/exception.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an exception/error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Example for </a:t>
            </a:r>
            <a:r>
              <a:rPr lang="en-US" smtClean="0"/>
              <a:t>reading from a file</a:t>
            </a: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try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text_file</a:t>
            </a:r>
            <a:r>
              <a:rPr lang="en-US" sz="2800" dirty="0" smtClean="0"/>
              <a:t> = open(</a:t>
            </a:r>
            <a:r>
              <a:rPr lang="en-US" sz="2800" dirty="0" smtClean="0">
                <a:solidFill>
                  <a:srgbClr val="00B050"/>
                </a:solidFill>
              </a:rPr>
              <a:t>“read_it.txt"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“r"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except</a:t>
            </a:r>
            <a:r>
              <a:rPr lang="en-US" sz="2800" dirty="0" smtClean="0"/>
              <a:t>:  </a:t>
            </a:r>
          </a:p>
          <a:p>
            <a:pPr>
              <a:buNone/>
            </a:pPr>
            <a:r>
              <a:rPr lang="en-US" sz="2800" dirty="0" smtClean="0"/>
              <a:t>	print(</a:t>
            </a:r>
            <a:r>
              <a:rPr lang="en-US" sz="2800" dirty="0" smtClean="0">
                <a:solidFill>
                  <a:srgbClr val="00B050"/>
                </a:solidFill>
              </a:rPr>
              <a:t>"Something went wrong in opening the file!"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else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contents = 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	print(contents 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text_file.close</a:t>
            </a:r>
            <a:r>
              <a:rPr lang="en-US" sz="2800" dirty="0" smtClean="0"/>
              <a:t>()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05813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like you use notepad to read or edit the file yourself. First, you double click to open the file, then after you done, click the ‘x’ to close the file.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752600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from a text file. If the file doesn’t exist, Python will complain with an error.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to a text file. If the file exists, its contents are overwritten (the original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content will all be erased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If the file doesn’t exist, it’s created.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Append a text file. If the file exists, new data is appended to it. If the file doesn’t exist, it’s created.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File methods to read from a file:</a:t>
            </a:r>
          </a:p>
          <a:p>
            <a:pPr>
              <a:buNone/>
            </a:pPr>
            <a:r>
              <a:rPr lang="en-US" sz="2800" dirty="0" smtClean="0"/>
              <a:t>	read()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readline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readlines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	seek() *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example, there is a ‘read_it.txt’ file in the same directory of your .</a:t>
            </a:r>
            <a:r>
              <a:rPr lang="en-US" sz="2800" dirty="0" err="1" smtClean="0"/>
              <a:t>py</a:t>
            </a:r>
            <a:r>
              <a:rPr lang="en-US" sz="2800" dirty="0" smtClean="0"/>
              <a:t> file. And the content of the file: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Line 1 </a:t>
            </a:r>
          </a:p>
          <a:p>
            <a:pPr>
              <a:buNone/>
            </a:pPr>
            <a:r>
              <a:rPr lang="en-US" sz="2800" dirty="0" smtClean="0"/>
              <a:t>This is line 2 </a:t>
            </a:r>
          </a:p>
          <a:p>
            <a:pPr>
              <a:buNone/>
            </a:pPr>
            <a:r>
              <a:rPr lang="en-US" sz="2800" dirty="0" smtClean="0"/>
              <a:t>That makes this line 3 	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You opened it for ‘read’</a:t>
            </a:r>
          </a:p>
          <a:p>
            <a:pPr>
              <a:buNone/>
            </a:pPr>
            <a:r>
              <a:rPr lang="en-US" sz="2800" dirty="0" smtClean="0"/>
              <a:t>	 </a:t>
            </a:r>
            <a:r>
              <a:rPr lang="en-US" sz="2800" dirty="0" err="1" smtClean="0"/>
              <a:t>text_file</a:t>
            </a:r>
            <a:r>
              <a:rPr lang="en-US" sz="2800" dirty="0" smtClean="0"/>
              <a:t> = open(</a:t>
            </a:r>
            <a:r>
              <a:rPr lang="en-US" sz="2800" dirty="0" smtClean="0">
                <a:solidFill>
                  <a:srgbClr val="00B050"/>
                </a:solidFill>
              </a:rPr>
              <a:t>"read_it.txt"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"r"</a:t>
            </a:r>
            <a:r>
              <a:rPr lang="en-US" sz="2800" dirty="0" smtClean="0"/>
              <a:t>) 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Method read() can accept zero or one argument:</a:t>
            </a:r>
          </a:p>
          <a:p>
            <a:pPr lvl="1"/>
            <a:r>
              <a:rPr lang="en-US" sz="2400" dirty="0" err="1" smtClean="0"/>
              <a:t>text_file.read</a:t>
            </a:r>
            <a:r>
              <a:rPr lang="en-US" sz="2400" dirty="0" smtClean="0"/>
              <a:t>()</a:t>
            </a:r>
          </a:p>
          <a:p>
            <a:pPr lvl="1"/>
            <a:r>
              <a:rPr lang="en-US" sz="2400" dirty="0" err="1" smtClean="0"/>
              <a:t>text_file.read</a:t>
            </a:r>
            <a:r>
              <a:rPr lang="en-US" sz="2400" dirty="0" smtClean="0"/>
              <a:t>(5)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Zero input argument: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That makes this line 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from a file – 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input argument, read character by character:</a:t>
            </a:r>
          </a:p>
          <a:p>
            <a:pPr>
              <a:buNone/>
            </a:pPr>
            <a:r>
              <a:rPr lang="en-US" sz="2800" dirty="0" smtClean="0"/>
              <a:t>&gt;&gt;&gt; print(</a:t>
            </a:r>
            <a:r>
              <a:rPr lang="en-US" sz="2800" dirty="0" err="1" smtClean="0"/>
              <a:t>text_file.read</a:t>
            </a:r>
            <a:r>
              <a:rPr lang="en-US" sz="2800" dirty="0" smtClean="0"/>
              <a:t>(1))</a:t>
            </a:r>
          </a:p>
          <a:p>
            <a:pPr>
              <a:buNone/>
            </a:pPr>
            <a:r>
              <a:rPr lang="en-US" sz="2800" dirty="0" smtClean="0">
                <a:solidFill>
                  <a:srgbClr val="0404BC"/>
                </a:solidFill>
              </a:rPr>
              <a:t>‘L’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4932040" y="2060848"/>
            <a:ext cx="475252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Line 1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This is line 2</a:t>
            </a:r>
          </a:p>
          <a:p>
            <a:pPr>
              <a:buNone/>
            </a:pPr>
            <a:endParaRPr lang="en-US" sz="2800" spc="300" dirty="0" smtClean="0">
              <a:solidFill>
                <a:srgbClr val="0404BC"/>
              </a:solidFill>
            </a:endParaRPr>
          </a:p>
          <a:p>
            <a:pPr>
              <a:buNone/>
            </a:pPr>
            <a:r>
              <a:rPr lang="en-US" sz="2800" spc="300" dirty="0" smtClean="0">
                <a:solidFill>
                  <a:srgbClr val="0404BC"/>
                </a:solidFill>
              </a:rPr>
              <a:t>That makes this line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932834" y="2636118"/>
            <a:ext cx="28803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32040" y="2132856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urse A201:&amp;#x0D;&amp;#x0A;Introduction to Programm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eview – Part 1&amp;quot;&quot;/&gt;&lt;property id=&quot;20307&quot; value=&quot;296&quot;/&gt;&lt;/object&gt;&lt;object type=&quot;3&quot; unique_id=&quot;10006&quot;&gt;&lt;property id=&quot;20148&quot; value=&quot;5&quot;/&gt;&lt;property id=&quot;20300&quot; value=&quot;Slide 3 - &amp;quot;Global variables&amp;quot;&quot;/&gt;&lt;property id=&quot;20307&quot; value=&quot;297&quot;/&gt;&lt;/object&gt;&lt;object type=&quot;3&quot; unique_id=&quot;10007&quot;&gt;&lt;property id=&quot;20148&quot; value=&quot;5&quot;/&gt;&lt;property id=&quot;20300&quot; value=&quot;Slide 4 - &amp;quot;Global variables&amp;quot;&quot;/&gt;&lt;property id=&quot;20307&quot; value=&quot;299&quot;/&gt;&lt;/object&gt;&lt;object type=&quot;3&quot; unique_id=&quot;10008&quot;&gt;&lt;property id=&quot;20148&quot; value=&quot;5&quot;/&gt;&lt;property id=&quot;20300&quot; value=&quot;Slide 5 - &amp;quot;Global variables&amp;quot;&quot;/&gt;&lt;property id=&quot;20307&quot; value=&quot;300&quot;/&gt;&lt;/object&gt;&lt;object type=&quot;3&quot; unique_id=&quot;10009&quot;&gt;&lt;property id=&quot;20148&quot; value=&quot;5&quot;/&gt;&lt;property id=&quot;20300&quot; value=&quot;Slide 6 - &amp;quot;Global variables&amp;quot;&quot;/&gt;&lt;property id=&quot;20307&quot; value=&quot;301&quot;/&gt;&lt;/object&gt;&lt;object type=&quot;3&quot; unique_id=&quot;10010&quot;&gt;&lt;property id=&quot;20148&quot; value=&quot;5&quot;/&gt;&lt;property id=&quot;20300&quot; value=&quot;Slide 7 - &amp;quot;Global variables&amp;quot;&quot;/&gt;&lt;property id=&quot;20307&quot; value=&quot;302&quot;/&gt;&lt;/object&gt;&lt;object type=&quot;3&quot; unique_id=&quot;10011&quot;&gt;&lt;property id=&quot;20148&quot; value=&quot;5&quot;/&gt;&lt;property id=&quot;20300&quot; value=&quot;Slide 8 - &amp;quot;Global variables&amp;quot;&quot;/&gt;&lt;property id=&quot;20307&quot; value=&quot;303&quot;/&gt;&lt;/object&gt;&lt;object type=&quot;3&quot; unique_id=&quot;10012&quot;&gt;&lt;property id=&quot;20148&quot; value=&quot;5&quot;/&gt;&lt;property id=&quot;20300&quot; value=&quot;Slide 9 - &amp;quot;Global variables&amp;quot;&quot;/&gt;&lt;property id=&quot;20307&quot; value=&quot;304&quot;/&gt;&lt;/object&gt;&lt;object type=&quot;3&quot; unique_id=&quot;10013&quot;&gt;&lt;property id=&quot;20148&quot; value=&quot;5&quot;/&gt;&lt;property id=&quot;20300&quot; value=&quot;Slide 10 - &amp;quot;Global variables&amp;quot;&quot;/&gt;&lt;property id=&quot;20307&quot; value=&quot;305&quot;/&gt;&lt;/object&gt;&lt;object type=&quot;3&quot; unique_id=&quot;10014&quot;&gt;&lt;property id=&quot;20148&quot; value=&quot;5&quot;/&gt;&lt;property id=&quot;20300&quot; value=&quot;Slide 11 - &amp;quot;Global variables&amp;quot;&quot;/&gt;&lt;property id=&quot;20307&quot; value=&quot;306&quot;/&gt;&lt;/object&gt;&lt;object type=&quot;3&quot; unique_id=&quot;10015&quot;&gt;&lt;property id=&quot;20148&quot; value=&quot;5&quot;/&gt;&lt;property id=&quot;20300&quot; value=&quot;Slide 12 - &amp;quot;Global variables&amp;quot;&quot;/&gt;&lt;property id=&quot;20307&quot; value=&quot;307&quot;/&gt;&lt;/object&gt;&lt;object type=&quot;3&quot; unique_id=&quot;10016&quot;&gt;&lt;property id=&quot;20148&quot; value=&quot;5&quot;/&gt;&lt;property id=&quot;20300&quot; value=&quot;Slide 13 - &amp;quot;Global variables&amp;quot;&quot;/&gt;&lt;property id=&quot;20307&quot; value=&quot;309&quot;/&gt;&lt;/object&gt;&lt;object type=&quot;3&quot; unique_id=&quot;10017&quot;&gt;&lt;property id=&quot;20148&quot; value=&quot;5&quot;/&gt;&lt;property id=&quot;20300&quot; value=&quot;Slide 14 - &amp;quot;Global variables&amp;quot;&quot;/&gt;&lt;property id=&quot;20307&quot; value=&quot;310&quot;/&gt;&lt;/object&gt;&lt;object type=&quot;3&quot; unique_id=&quot;10018&quot;&gt;&lt;property id=&quot;20148&quot; value=&quot;5&quot;/&gt;&lt;property id=&quot;20300&quot; value=&quot;Slide 15 - &amp;quot;File operations&amp;quot;&quot;/&gt;&lt;property id=&quot;20307&quot; value=&quot;311&quot;/&gt;&lt;/object&gt;&lt;object type=&quot;3&quot; unique_id=&quot;10019&quot;&gt;&lt;property id=&quot;20148&quot; value=&quot;5&quot;/&gt;&lt;property id=&quot;20300&quot; value=&quot;Slide 16 - &amp;quot;File operations&amp;quot;&quot;/&gt;&lt;property id=&quot;20307&quot; value=&quot;312&quot;/&gt;&lt;/object&gt;&lt;object type=&quot;3&quot; unique_id=&quot;10020&quot;&gt;&lt;property id=&quot;20148&quot; value=&quot;5&quot;/&gt;&lt;property id=&quot;20300&quot; value=&quot;Slide 17 - &amp;quot;Access Modes&amp;quot;&quot;/&gt;&lt;property id=&quot;20307&quot; value=&quot;313&quot;/&gt;&lt;/object&gt;&lt;object type=&quot;3&quot; unique_id=&quot;10021&quot;&gt;&lt;property id=&quot;20148&quot; value=&quot;5&quot;/&gt;&lt;property id=&quot;20300&quot; value=&quot;Slide 18 - &amp;quot;Read from a file&amp;quot;&quot;/&gt;&lt;property id=&quot;20307&quot; value=&quot;314&quot;/&gt;&lt;/object&gt;&lt;object type=&quot;3&quot; unique_id=&quot;10022&quot;&gt;&lt;property id=&quot;20148&quot; value=&quot;5&quot;/&gt;&lt;property id=&quot;20300&quot; value=&quot;Slide 19 - &amp;quot;Read from a file&amp;quot;&quot;/&gt;&lt;property id=&quot;20307&quot; value=&quot;316&quot;/&gt;&lt;/object&gt;&lt;object type=&quot;3&quot; unique_id=&quot;10023&quot;&gt;&lt;property id=&quot;20148&quot; value=&quot;5&quot;/&gt;&lt;property id=&quot;20300&quot; value=&quot;Slide 20 - &amp;quot;Read from a file – read()&amp;quot;&quot;/&gt;&lt;property id=&quot;20307&quot; value=&quot;315&quot;/&gt;&lt;/object&gt;&lt;object type=&quot;3&quot; unique_id=&quot;10024&quot;&gt;&lt;property id=&quot;20148&quot; value=&quot;5&quot;/&gt;&lt;property id=&quot;20300&quot; value=&quot;Slide 21 - &amp;quot;Read from a file – read()&amp;quot;&quot;/&gt;&lt;property id=&quot;20307&quot; value=&quot;317&quot;/&gt;&lt;/object&gt;&lt;object type=&quot;3&quot; unique_id=&quot;10025&quot;&gt;&lt;property id=&quot;20148&quot; value=&quot;5&quot;/&gt;&lt;property id=&quot;20300&quot; value=&quot;Slide 22 - &amp;quot;Read from a file – read()&amp;quot;&quot;/&gt;&lt;property id=&quot;20307&quot; value=&quot;319&quot;/&gt;&lt;/object&gt;&lt;object type=&quot;3&quot; unique_id=&quot;10026&quot;&gt;&lt;property id=&quot;20148&quot; value=&quot;5&quot;/&gt;&lt;property id=&quot;20300&quot; value=&quot;Slide 23 - &amp;quot;Read from a file – read()&amp;quot;&quot;/&gt;&lt;property id=&quot;20307&quot; value=&quot;320&quot;/&gt;&lt;/object&gt;&lt;object type=&quot;3&quot; unique_id=&quot;10027&quot;&gt;&lt;property id=&quot;20148&quot; value=&quot;5&quot;/&gt;&lt;property id=&quot;20300&quot; value=&quot;Slide 24 - &amp;quot;Read from a file – read()&amp;quot;&quot;/&gt;&lt;property id=&quot;20307&quot; value=&quot;318&quot;/&gt;&lt;/object&gt;&lt;object type=&quot;3&quot; unique_id=&quot;10028&quot;&gt;&lt;property id=&quot;20148&quot; value=&quot;5&quot;/&gt;&lt;property id=&quot;20300&quot; value=&quot;Slide 25 - &amp;quot;Read from a file &amp;quot;&quot;/&gt;&lt;property id=&quot;20307&quot; value=&quot;321&quot;/&gt;&lt;/object&gt;&lt;object type=&quot;3&quot; unique_id=&quot;10218&quot;&gt;&lt;property id=&quot;20148&quot; value=&quot;5&quot;/&gt;&lt;property id=&quot;20300&quot; value=&quot;Slide 26 - &amp;quot;Read from a file &amp;quot;&quot;/&gt;&lt;property id=&quot;20307&quot; value=&quot;322&quot;/&gt;&lt;/object&gt;&lt;object type=&quot;3&quot; unique_id=&quot;10219&quot;&gt;&lt;property id=&quot;20148&quot; value=&quot;5&quot;/&gt;&lt;property id=&quot;20300&quot; value=&quot;Slide 27 - &amp;quot;Read from a file &amp;quot;&quot;/&gt;&lt;property id=&quot;20307&quot; value=&quot;323&quot;/&gt;&lt;/object&gt;&lt;object type=&quot;3&quot; unique_id=&quot;10220&quot;&gt;&lt;property id=&quot;20148&quot; value=&quot;5&quot;/&gt;&lt;property id=&quot;20300&quot; value=&quot;Slide 28 - &amp;quot;Read from a file &amp;quot;&quot;/&gt;&lt;property id=&quot;20307&quot; value=&quot;32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864</Words>
  <Application>Microsoft Office PowerPoint</Application>
  <PresentationFormat>On-screen Show (4:3)</PresentationFormat>
  <Paragraphs>317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主题</vt:lpstr>
      <vt:lpstr>Course A201: Introduction to Programming</vt:lpstr>
      <vt:lpstr>Review – Part 3</vt:lpstr>
      <vt:lpstr>File operations</vt:lpstr>
      <vt:lpstr>File operations</vt:lpstr>
      <vt:lpstr>Access Modes</vt:lpstr>
      <vt:lpstr>Read from a file</vt:lpstr>
      <vt:lpstr>Read from a file</vt:lpstr>
      <vt:lpstr>Read from a file – read()</vt:lpstr>
      <vt:lpstr>Read from a file – read()</vt:lpstr>
      <vt:lpstr>Read from a file – read()</vt:lpstr>
      <vt:lpstr>Read from a file – read()</vt:lpstr>
      <vt:lpstr>Read from a file – read()</vt:lpstr>
      <vt:lpstr>Read from a file </vt:lpstr>
      <vt:lpstr>Read from a file </vt:lpstr>
      <vt:lpstr>Read from a file </vt:lpstr>
      <vt:lpstr>Read from a file </vt:lpstr>
      <vt:lpstr>Read from a file – seek()**</vt:lpstr>
      <vt:lpstr>Read from a file – seek()**</vt:lpstr>
      <vt:lpstr>Read from a file – seek()**</vt:lpstr>
      <vt:lpstr>Read from a file – seek()**</vt:lpstr>
      <vt:lpstr>Read from a file – seek()**</vt:lpstr>
      <vt:lpstr>Write into a file</vt:lpstr>
      <vt:lpstr>Write into a file</vt:lpstr>
      <vt:lpstr>Write into a file – write()</vt:lpstr>
      <vt:lpstr>Write into a file – writelines()</vt:lpstr>
      <vt:lpstr>Catch an exception/error</vt:lpstr>
      <vt:lpstr>Catch an exception/error</vt:lpstr>
      <vt:lpstr>Catch an exception/error</vt:lpstr>
      <vt:lpstr>Catch an exception/error</vt:lpstr>
      <vt:lpstr>Catch an exception/error</vt:lpstr>
      <vt:lpstr>Catch an exception/error</vt:lpstr>
      <vt:lpstr>All types of Errors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dc:creator>LL</dc:creator>
  <cp:lastModifiedBy>Linger</cp:lastModifiedBy>
  <cp:revision>169</cp:revision>
  <dcterms:modified xsi:type="dcterms:W3CDTF">2010-12-09T20:35:48Z</dcterms:modified>
</cp:coreProperties>
</file>