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sldIdLst>
    <p:sldId id="256" r:id="rId2"/>
    <p:sldId id="296" r:id="rId3"/>
    <p:sldId id="298" r:id="rId4"/>
    <p:sldId id="299" r:id="rId5"/>
    <p:sldId id="300" r:id="rId6"/>
    <p:sldId id="301" r:id="rId7"/>
    <p:sldId id="302" r:id="rId8"/>
    <p:sldId id="303" r:id="rId9"/>
    <p:sldId id="304" r:id="rId10"/>
    <p:sldId id="305"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19" r:id="rId24"/>
    <p:sldId id="320" r:id="rId25"/>
    <p:sldId id="321" r:id="rId26"/>
    <p:sldId id="322" r:id="rId27"/>
    <p:sldId id="323" r:id="rId28"/>
    <p:sldId id="324" r:id="rId29"/>
  </p:sldIdLst>
  <p:sldSz cx="9144000" cy="6858000" type="screen4x3"/>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04BC"/>
    <a:srgbClr val="FF6600"/>
    <a:srgbClr val="0017C0"/>
    <a:srgbClr val="FF99CC"/>
    <a:srgbClr val="3210B0"/>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53270-3D1D-4BDD-B29D-ED871F9ED61E}" type="datetimeFigureOut">
              <a:rPr lang="en-US" smtClean="0"/>
              <a:pPr/>
              <a:t>12/9/2010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502713-DE41-46C1-8DFE-6C9B59BB9F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2010-12-9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2010-12-9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2010-12-9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2010-12-9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2010-12-9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2010-12-9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2010-12-9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alpha val="40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2010-12-9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42910" y="2316165"/>
            <a:ext cx="7772400" cy="1470025"/>
          </a:xfrm>
        </p:spPr>
        <p:txBody>
          <a:bodyPr>
            <a:normAutofit/>
          </a:bodyPr>
          <a:lstStyle/>
          <a:p>
            <a:r>
              <a:rPr lang="en-US" altLang="zh-CN" dirty="0" smtClean="0"/>
              <a:t>Course A201:</a:t>
            </a:r>
            <a:br>
              <a:rPr lang="en-US" altLang="zh-CN" dirty="0" smtClean="0"/>
            </a:br>
            <a:r>
              <a:rPr lang="en-US" altLang="zh-CN" dirty="0" smtClean="0"/>
              <a:t>Introduction to Programming</a:t>
            </a:r>
            <a:endParaRPr lang="zh-CN" altLang="en-US" dirty="0"/>
          </a:p>
        </p:txBody>
      </p:sp>
      <p:sp>
        <p:nvSpPr>
          <p:cNvPr id="3" name="副标题 2"/>
          <p:cNvSpPr>
            <a:spLocks noGrp="1"/>
          </p:cNvSpPr>
          <p:nvPr>
            <p:ph type="subTitle" idx="1"/>
          </p:nvPr>
        </p:nvSpPr>
        <p:spPr>
          <a:xfrm>
            <a:off x="5500694" y="5357826"/>
            <a:ext cx="3200400" cy="757246"/>
          </a:xfrm>
        </p:spPr>
        <p:txBody>
          <a:bodyPr/>
          <a:lstStyle/>
          <a:p>
            <a:r>
              <a:rPr lang="en-US" altLang="zh-CN" dirty="0" smtClean="0"/>
              <a:t>12/9/2010</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579296" cy="1143000"/>
          </a:xfrm>
        </p:spPr>
        <p:txBody>
          <a:bodyPr>
            <a:normAutofit/>
          </a:bodyPr>
          <a:lstStyle/>
          <a:p>
            <a:r>
              <a:rPr lang="en-US" altLang="zh-CN" dirty="0" smtClean="0"/>
              <a:t>Functions: Return values</a:t>
            </a:r>
          </a:p>
        </p:txBody>
      </p:sp>
      <p:sp>
        <p:nvSpPr>
          <p:cNvPr id="3" name="内容占位符 2"/>
          <p:cNvSpPr>
            <a:spLocks noGrp="1"/>
          </p:cNvSpPr>
          <p:nvPr>
            <p:ph idx="1"/>
          </p:nvPr>
        </p:nvSpPr>
        <p:spPr>
          <a:xfrm>
            <a:off x="457200" y="1600200"/>
            <a:ext cx="7859216" cy="4781128"/>
          </a:xfrm>
        </p:spPr>
        <p:txBody>
          <a:bodyPr>
            <a:normAutofit/>
          </a:bodyPr>
          <a:lstStyle/>
          <a:p>
            <a:r>
              <a:rPr lang="en-US" altLang="zh-CN" sz="2800" dirty="0" smtClean="0"/>
              <a:t>Be careful with the requirement, if it tells you to write a function which </a:t>
            </a:r>
            <a:r>
              <a:rPr lang="en-US" altLang="zh-CN" sz="2800" b="1" dirty="0" smtClean="0"/>
              <a:t>return</a:t>
            </a:r>
            <a:r>
              <a:rPr lang="en-US" altLang="zh-CN" sz="2800" dirty="0" smtClean="0"/>
              <a:t> the value, then you need to write a return statement</a:t>
            </a:r>
          </a:p>
          <a:p>
            <a:endParaRPr lang="en-US" altLang="zh-CN" sz="2800" dirty="0" smtClean="0"/>
          </a:p>
          <a:p>
            <a:r>
              <a:rPr lang="en-US" altLang="zh-CN" sz="2800" dirty="0" smtClean="0"/>
              <a:t>It is always better to store the return value in a variable if the function has the return statement.</a:t>
            </a:r>
          </a:p>
          <a:p>
            <a:pPr>
              <a:buNone/>
            </a:pPr>
            <a:r>
              <a:rPr lang="en-US" altLang="zh-CN" sz="2800" dirty="0" smtClean="0"/>
              <a:t>	area = circle_area1(5)</a:t>
            </a:r>
          </a:p>
          <a:p>
            <a:pPr>
              <a:buNone/>
            </a:pPr>
            <a:r>
              <a:rPr lang="en-US" altLang="zh-CN" sz="2800" dirty="0" smtClean="0"/>
              <a:t>	print(area)</a:t>
            </a:r>
          </a:p>
          <a:p>
            <a:r>
              <a:rPr lang="en-US" altLang="zh-CN" sz="2800" dirty="0" smtClean="0"/>
              <a:t>This is called: Catch the return value!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579296" cy="1143000"/>
          </a:xfrm>
        </p:spPr>
        <p:txBody>
          <a:bodyPr>
            <a:normAutofit/>
          </a:bodyPr>
          <a:lstStyle/>
          <a:p>
            <a:r>
              <a:rPr lang="en-US" altLang="zh-CN" dirty="0" smtClean="0"/>
              <a:t>Parameters and Arguments</a:t>
            </a:r>
          </a:p>
        </p:txBody>
      </p:sp>
      <p:sp>
        <p:nvSpPr>
          <p:cNvPr id="3" name="内容占位符 2"/>
          <p:cNvSpPr>
            <a:spLocks noGrp="1"/>
          </p:cNvSpPr>
          <p:nvPr>
            <p:ph idx="1"/>
          </p:nvPr>
        </p:nvSpPr>
        <p:spPr>
          <a:xfrm>
            <a:off x="457200" y="1600200"/>
            <a:ext cx="8229600" cy="4781128"/>
          </a:xfrm>
        </p:spPr>
        <p:txBody>
          <a:bodyPr>
            <a:normAutofit/>
          </a:bodyPr>
          <a:lstStyle/>
          <a:p>
            <a:pPr>
              <a:buNone/>
            </a:pPr>
            <a:r>
              <a:rPr lang="en-US" altLang="zh-CN" dirty="0" smtClean="0">
                <a:solidFill>
                  <a:srgbClr val="FF6600"/>
                </a:solidFill>
              </a:rPr>
              <a:t>def</a:t>
            </a:r>
            <a:r>
              <a:rPr lang="en-US" altLang="zh-CN" dirty="0" smtClean="0"/>
              <a:t> </a:t>
            </a:r>
            <a:r>
              <a:rPr lang="en-US" altLang="zh-CN" dirty="0" err="1" smtClean="0">
                <a:solidFill>
                  <a:srgbClr val="0070C0"/>
                </a:solidFill>
              </a:rPr>
              <a:t>circle_area</a:t>
            </a:r>
            <a:r>
              <a:rPr lang="en-US" altLang="zh-CN" dirty="0" smtClean="0"/>
              <a:t>(radius):</a:t>
            </a:r>
          </a:p>
          <a:p>
            <a:pPr>
              <a:buNone/>
            </a:pPr>
            <a:r>
              <a:rPr lang="en-US" altLang="zh-CN" dirty="0" smtClean="0"/>
              <a:t>     </a:t>
            </a:r>
            <a:r>
              <a:rPr lang="en-US" altLang="zh-CN" dirty="0" smtClean="0">
                <a:solidFill>
                  <a:schemeClr val="accent6">
                    <a:lumMod val="75000"/>
                  </a:schemeClr>
                </a:solidFill>
              </a:rPr>
              <a:t> return </a:t>
            </a:r>
            <a:r>
              <a:rPr lang="en-US" altLang="zh-CN" dirty="0" smtClean="0"/>
              <a:t>(3.14159 * radius ** 2)</a:t>
            </a:r>
          </a:p>
          <a:p>
            <a:pPr>
              <a:buNone/>
            </a:pPr>
            <a:endParaRPr lang="en-US" altLang="zh-CN" dirty="0" smtClean="0"/>
          </a:p>
          <a:p>
            <a:pPr>
              <a:buNone/>
            </a:pPr>
            <a:endParaRPr lang="en-US" altLang="zh-CN" dirty="0" smtClean="0"/>
          </a:p>
          <a:p>
            <a:pPr>
              <a:buNone/>
            </a:pPr>
            <a:r>
              <a:rPr lang="en-US" altLang="zh-CN" dirty="0" smtClean="0"/>
              <a:t>  </a:t>
            </a:r>
            <a:r>
              <a:rPr lang="en-US" altLang="zh-CN" dirty="0" err="1" smtClean="0"/>
              <a:t>circle_area</a:t>
            </a:r>
            <a:r>
              <a:rPr lang="en-US" altLang="zh-CN" dirty="0" smtClean="0"/>
              <a:t>(5)</a:t>
            </a:r>
          </a:p>
          <a:p>
            <a:pPr>
              <a:buNone/>
            </a:pPr>
            <a:r>
              <a:rPr lang="en-US" altLang="zh-CN" dirty="0" smtClean="0"/>
              <a:t>  print(</a:t>
            </a:r>
            <a:r>
              <a:rPr lang="en-US" altLang="zh-CN" dirty="0" smtClean="0">
                <a:solidFill>
                  <a:srgbClr val="00B050"/>
                </a:solidFill>
              </a:rPr>
              <a:t>“Now I know the area of the circle”</a:t>
            </a:r>
            <a:r>
              <a:rPr lang="en-US" altLang="zh-CN" dirty="0" smtClean="0"/>
              <a:t>)</a:t>
            </a:r>
          </a:p>
          <a:p>
            <a:pPr lvl="1"/>
            <a:endParaRPr lang="en-US" altLang="zh-CN" dirty="0" smtClean="0"/>
          </a:p>
          <a:p>
            <a:pPr>
              <a:buNone/>
            </a:pPr>
            <a:endParaRPr lang="en-US" altLang="zh-CN" sz="2800" dirty="0" smtClean="0"/>
          </a:p>
        </p:txBody>
      </p:sp>
      <p:sp>
        <p:nvSpPr>
          <p:cNvPr id="4" name="副标题 2"/>
          <p:cNvSpPr txBox="1">
            <a:spLocks/>
          </p:cNvSpPr>
          <p:nvPr/>
        </p:nvSpPr>
        <p:spPr>
          <a:xfrm>
            <a:off x="5796136" y="1556792"/>
            <a:ext cx="1944216" cy="64807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Parameters</a:t>
            </a:r>
            <a:endParaRPr kumimoji="0" lang="zh-CN" altLang="en-US" sz="2800" b="0" i="0" u="none" strike="noStrike" kern="1200" cap="none" spc="0" normalizeH="0" baseline="0" noProof="0" dirty="0">
              <a:ln>
                <a:noFill/>
              </a:ln>
              <a:solidFill>
                <a:srgbClr val="FF0000"/>
              </a:solidFill>
              <a:effectLst/>
              <a:uLnTx/>
              <a:uFillTx/>
              <a:latin typeface="+mn-lt"/>
              <a:ea typeface="+mn-ea"/>
              <a:cs typeface="+mn-cs"/>
            </a:endParaRPr>
          </a:p>
        </p:txBody>
      </p:sp>
      <p:cxnSp>
        <p:nvCxnSpPr>
          <p:cNvPr id="5" name="Straight Arrow Connector 4"/>
          <p:cNvCxnSpPr/>
          <p:nvPr/>
        </p:nvCxnSpPr>
        <p:spPr>
          <a:xfrm>
            <a:off x="4644008" y="1844824"/>
            <a:ext cx="108012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131840" y="2132856"/>
            <a:ext cx="108012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059832" y="4221088"/>
            <a:ext cx="936104"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副标题 2"/>
          <p:cNvSpPr txBox="1">
            <a:spLocks/>
          </p:cNvSpPr>
          <p:nvPr/>
        </p:nvSpPr>
        <p:spPr>
          <a:xfrm>
            <a:off x="4067944" y="3933056"/>
            <a:ext cx="1944216" cy="64807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Arguments</a:t>
            </a:r>
            <a:endParaRPr kumimoji="0" lang="zh-CN" altLang="en-US" sz="2800" b="0" i="0" u="none" strike="noStrike" kern="1200" cap="none" spc="0" normalizeH="0" baseline="0" noProof="0" dirty="0">
              <a:ln>
                <a:noFill/>
              </a:ln>
              <a:solidFill>
                <a:srgbClr val="FF0000"/>
              </a:solidFill>
              <a:effectLst/>
              <a:uLnTx/>
              <a:uFillTx/>
              <a:latin typeface="+mn-lt"/>
              <a:ea typeface="+mn-ea"/>
              <a:cs typeface="+mn-cs"/>
            </a:endParaRPr>
          </a:p>
        </p:txBody>
      </p:sp>
      <p:cxnSp>
        <p:nvCxnSpPr>
          <p:cNvPr id="16" name="Straight Connector 15"/>
          <p:cNvCxnSpPr/>
          <p:nvPr/>
        </p:nvCxnSpPr>
        <p:spPr>
          <a:xfrm>
            <a:off x="2627784" y="4509120"/>
            <a:ext cx="28803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579296" cy="1143000"/>
          </a:xfrm>
        </p:spPr>
        <p:txBody>
          <a:bodyPr>
            <a:normAutofit/>
          </a:bodyPr>
          <a:lstStyle/>
          <a:p>
            <a:r>
              <a:rPr lang="en-US" altLang="zh-CN" dirty="0" smtClean="0"/>
              <a:t>Parameters and Arguments</a:t>
            </a:r>
          </a:p>
        </p:txBody>
      </p:sp>
      <p:sp>
        <p:nvSpPr>
          <p:cNvPr id="3" name="内容占位符 2"/>
          <p:cNvSpPr>
            <a:spLocks noGrp="1"/>
          </p:cNvSpPr>
          <p:nvPr>
            <p:ph idx="1"/>
          </p:nvPr>
        </p:nvSpPr>
        <p:spPr>
          <a:xfrm>
            <a:off x="457200" y="1600200"/>
            <a:ext cx="8229600" cy="4781128"/>
          </a:xfrm>
        </p:spPr>
        <p:txBody>
          <a:bodyPr>
            <a:normAutofit/>
          </a:bodyPr>
          <a:lstStyle/>
          <a:p>
            <a:pPr>
              <a:buNone/>
            </a:pPr>
            <a:r>
              <a:rPr lang="en-US" altLang="zh-CN" dirty="0" smtClean="0">
                <a:solidFill>
                  <a:srgbClr val="FF6600"/>
                </a:solidFill>
              </a:rPr>
              <a:t>def</a:t>
            </a:r>
            <a:r>
              <a:rPr lang="en-US" altLang="zh-CN" dirty="0" smtClean="0"/>
              <a:t> </a:t>
            </a:r>
            <a:r>
              <a:rPr lang="en-US" altLang="zh-CN" dirty="0" smtClean="0">
                <a:solidFill>
                  <a:srgbClr val="0070C0"/>
                </a:solidFill>
              </a:rPr>
              <a:t>add</a:t>
            </a:r>
            <a:r>
              <a:rPr lang="en-US" altLang="zh-CN" dirty="0" smtClean="0"/>
              <a:t>(a, b):</a:t>
            </a:r>
          </a:p>
          <a:p>
            <a:pPr>
              <a:buNone/>
            </a:pPr>
            <a:r>
              <a:rPr lang="en-US" altLang="zh-CN" dirty="0" smtClean="0"/>
              <a:t>     </a:t>
            </a:r>
            <a:r>
              <a:rPr lang="en-US" altLang="zh-CN" dirty="0" smtClean="0">
                <a:solidFill>
                  <a:schemeClr val="accent6">
                    <a:lumMod val="75000"/>
                  </a:schemeClr>
                </a:solidFill>
              </a:rPr>
              <a:t> return </a:t>
            </a:r>
            <a:r>
              <a:rPr lang="en-US" altLang="zh-CN" dirty="0" smtClean="0"/>
              <a:t>(</a:t>
            </a:r>
            <a:r>
              <a:rPr lang="en-US" altLang="zh-CN" dirty="0" err="1" smtClean="0"/>
              <a:t>a+b</a:t>
            </a:r>
            <a:r>
              <a:rPr lang="en-US" altLang="zh-CN" dirty="0" smtClean="0"/>
              <a:t>)</a:t>
            </a:r>
          </a:p>
          <a:p>
            <a:pPr>
              <a:buNone/>
            </a:pPr>
            <a:endParaRPr lang="en-US" altLang="zh-CN" dirty="0" smtClean="0"/>
          </a:p>
          <a:p>
            <a:pPr>
              <a:buNone/>
            </a:pPr>
            <a:r>
              <a:rPr lang="en-US" altLang="zh-CN" dirty="0" smtClean="0"/>
              <a:t>  add(2, 4)</a:t>
            </a:r>
          </a:p>
          <a:p>
            <a:pPr lvl="1"/>
            <a:endParaRPr lang="en-US" altLang="zh-CN" dirty="0" smtClean="0"/>
          </a:p>
          <a:p>
            <a:pPr>
              <a:buNone/>
            </a:pPr>
            <a:endParaRPr lang="en-US" altLang="zh-CN" sz="2800" dirty="0" smtClean="0"/>
          </a:p>
        </p:txBody>
      </p:sp>
      <p:sp>
        <p:nvSpPr>
          <p:cNvPr id="4" name="副标题 2"/>
          <p:cNvSpPr txBox="1">
            <a:spLocks/>
          </p:cNvSpPr>
          <p:nvPr/>
        </p:nvSpPr>
        <p:spPr>
          <a:xfrm>
            <a:off x="4139952" y="1556792"/>
            <a:ext cx="1944216" cy="64807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Parameters</a:t>
            </a:r>
            <a:endParaRPr kumimoji="0" lang="zh-CN" altLang="en-US" sz="2800" b="0" i="0" u="none" strike="noStrike" kern="1200" cap="none" spc="0" normalizeH="0" baseline="0" noProof="0" dirty="0">
              <a:ln>
                <a:noFill/>
              </a:ln>
              <a:solidFill>
                <a:srgbClr val="FF0000"/>
              </a:solidFill>
              <a:effectLst/>
              <a:uLnTx/>
              <a:uFillTx/>
              <a:latin typeface="+mn-lt"/>
              <a:ea typeface="+mn-ea"/>
              <a:cs typeface="+mn-cs"/>
            </a:endParaRPr>
          </a:p>
        </p:txBody>
      </p:sp>
      <p:cxnSp>
        <p:nvCxnSpPr>
          <p:cNvPr id="5" name="Straight Arrow Connector 4"/>
          <p:cNvCxnSpPr/>
          <p:nvPr/>
        </p:nvCxnSpPr>
        <p:spPr>
          <a:xfrm>
            <a:off x="2915816" y="1844824"/>
            <a:ext cx="108012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907704" y="2132856"/>
            <a:ext cx="732946"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267744" y="3645024"/>
            <a:ext cx="1008112"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副标题 2"/>
          <p:cNvSpPr txBox="1">
            <a:spLocks/>
          </p:cNvSpPr>
          <p:nvPr/>
        </p:nvSpPr>
        <p:spPr>
          <a:xfrm>
            <a:off x="3347864" y="3429000"/>
            <a:ext cx="1944216" cy="64807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Arguments</a:t>
            </a:r>
            <a:endParaRPr kumimoji="0" lang="zh-CN" altLang="en-US" sz="2800" b="0" i="0" u="none" strike="noStrike" kern="1200" cap="none" spc="0" normalizeH="0" baseline="0" noProof="0" dirty="0">
              <a:ln>
                <a:noFill/>
              </a:ln>
              <a:solidFill>
                <a:srgbClr val="FF0000"/>
              </a:solidFill>
              <a:effectLst/>
              <a:uLnTx/>
              <a:uFillTx/>
              <a:latin typeface="+mn-lt"/>
              <a:ea typeface="+mn-ea"/>
              <a:cs typeface="+mn-cs"/>
            </a:endParaRPr>
          </a:p>
        </p:txBody>
      </p:sp>
      <p:cxnSp>
        <p:nvCxnSpPr>
          <p:cNvPr id="16" name="Straight Connector 15"/>
          <p:cNvCxnSpPr/>
          <p:nvPr/>
        </p:nvCxnSpPr>
        <p:spPr>
          <a:xfrm>
            <a:off x="1475656" y="3933056"/>
            <a:ext cx="64807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579296" cy="1143000"/>
          </a:xfrm>
        </p:spPr>
        <p:txBody>
          <a:bodyPr>
            <a:normAutofit/>
          </a:bodyPr>
          <a:lstStyle/>
          <a:p>
            <a:r>
              <a:rPr lang="en-US" altLang="zh-CN" dirty="0" smtClean="0"/>
              <a:t>Parameters and Arguments</a:t>
            </a:r>
          </a:p>
        </p:txBody>
      </p:sp>
      <p:sp>
        <p:nvSpPr>
          <p:cNvPr id="3" name="内容占位符 2"/>
          <p:cNvSpPr>
            <a:spLocks noGrp="1"/>
          </p:cNvSpPr>
          <p:nvPr>
            <p:ph idx="1"/>
          </p:nvPr>
        </p:nvSpPr>
        <p:spPr>
          <a:xfrm>
            <a:off x="457200" y="1600200"/>
            <a:ext cx="8229600" cy="5069160"/>
          </a:xfrm>
        </p:spPr>
        <p:txBody>
          <a:bodyPr>
            <a:normAutofit lnSpcReduction="10000"/>
          </a:bodyPr>
          <a:lstStyle/>
          <a:p>
            <a:r>
              <a:rPr lang="en-US" dirty="0" smtClean="0"/>
              <a:t>Parameters are essentially variable names inside the parentheses of a function header:</a:t>
            </a:r>
          </a:p>
          <a:p>
            <a:pPr lvl="1"/>
            <a:r>
              <a:rPr lang="en-US" dirty="0" smtClean="0"/>
              <a:t>add(</a:t>
            </a:r>
            <a:r>
              <a:rPr lang="en-US" dirty="0" err="1" smtClean="0"/>
              <a:t>a,b</a:t>
            </a:r>
            <a:r>
              <a:rPr lang="en-US" dirty="0" smtClean="0"/>
              <a:t>), a and b are parameters of the function add</a:t>
            </a:r>
          </a:p>
          <a:p>
            <a:pPr lvl="1"/>
            <a:r>
              <a:rPr lang="en-US" dirty="0" smtClean="0"/>
              <a:t>You can have 0, 1 or many parameters</a:t>
            </a:r>
          </a:p>
          <a:p>
            <a:endParaRPr lang="en-US" dirty="0" smtClean="0"/>
          </a:p>
          <a:p>
            <a:r>
              <a:rPr lang="en-US" dirty="0" smtClean="0"/>
              <a:t>The function receives values/arguments through its parameters e.g. add(1,2)</a:t>
            </a:r>
          </a:p>
          <a:p>
            <a:pPr lvl="1"/>
            <a:r>
              <a:rPr lang="en-US" dirty="0" smtClean="0"/>
              <a:t>The code in the function </a:t>
            </a:r>
            <a:r>
              <a:rPr lang="en-US" i="1" dirty="0" smtClean="0"/>
              <a:t>add now treats a and b as variables with values 1 and 2 </a:t>
            </a:r>
          </a:p>
          <a:p>
            <a:pPr>
              <a:buNone/>
            </a:pPr>
            <a:endParaRPr lang="en-US" altLang="zh-CN"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579296" cy="1143000"/>
          </a:xfrm>
        </p:spPr>
        <p:txBody>
          <a:bodyPr>
            <a:normAutofit/>
          </a:bodyPr>
          <a:lstStyle/>
          <a:p>
            <a:r>
              <a:rPr lang="en-US" altLang="zh-CN" dirty="0" smtClean="0"/>
              <a:t>Parameters and Arguments</a:t>
            </a:r>
          </a:p>
        </p:txBody>
      </p:sp>
      <p:sp>
        <p:nvSpPr>
          <p:cNvPr id="3" name="内容占位符 2"/>
          <p:cNvSpPr>
            <a:spLocks noGrp="1"/>
          </p:cNvSpPr>
          <p:nvPr>
            <p:ph idx="1"/>
          </p:nvPr>
        </p:nvSpPr>
        <p:spPr>
          <a:xfrm>
            <a:off x="457200" y="1600200"/>
            <a:ext cx="8229600" cy="5069160"/>
          </a:xfrm>
        </p:spPr>
        <p:txBody>
          <a:bodyPr>
            <a:normAutofit/>
          </a:bodyPr>
          <a:lstStyle/>
          <a:p>
            <a:r>
              <a:rPr lang="en-US" dirty="0" smtClean="0"/>
              <a:t>Example from the final practice:</a:t>
            </a:r>
          </a:p>
          <a:p>
            <a:endParaRPr lang="en-US" sz="2800" i="1" dirty="0" smtClean="0"/>
          </a:p>
          <a:p>
            <a:pPr>
              <a:buNone/>
            </a:pPr>
            <a:r>
              <a:rPr lang="en-US" sz="2800" dirty="0" smtClean="0"/>
              <a:t>def </a:t>
            </a:r>
            <a:r>
              <a:rPr lang="en-US" sz="2800" dirty="0" err="1" smtClean="0"/>
              <a:t>newYearGreeting</a:t>
            </a:r>
            <a:r>
              <a:rPr lang="en-US" sz="2800" dirty="0" smtClean="0"/>
              <a:t>(name= "None", year= 2010):</a:t>
            </a:r>
          </a:p>
          <a:p>
            <a:pPr>
              <a:buNone/>
            </a:pPr>
            <a:r>
              <a:rPr lang="en-US" sz="2800" dirty="0" smtClean="0"/>
              <a:t>	print("Happy New Year,", name, "!", "It is", year, "!\n")</a:t>
            </a:r>
            <a:endParaRPr lang="en-US" sz="2800" i="1" dirty="0" smtClean="0"/>
          </a:p>
          <a:p>
            <a:pPr>
              <a:buNone/>
            </a:pPr>
            <a:endParaRPr lang="en-US" altLang="zh-CN"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Parameters and Arguments</a:t>
            </a:r>
            <a:endParaRPr lang="en-US" dirty="0"/>
          </a:p>
        </p:txBody>
      </p:sp>
      <p:sp>
        <p:nvSpPr>
          <p:cNvPr id="3" name="Content Placeholder 2"/>
          <p:cNvSpPr>
            <a:spLocks noGrp="1"/>
          </p:cNvSpPr>
          <p:nvPr>
            <p:ph idx="1"/>
          </p:nvPr>
        </p:nvSpPr>
        <p:spPr/>
        <p:txBody>
          <a:bodyPr/>
          <a:lstStyle/>
          <a:p>
            <a:r>
              <a:rPr lang="en-US" dirty="0" smtClean="0"/>
              <a:t>Example from the final practice:</a:t>
            </a:r>
          </a:p>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45526" y="2708920"/>
            <a:ext cx="9062978" cy="367240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579296" cy="1143000"/>
          </a:xfrm>
        </p:spPr>
        <p:txBody>
          <a:bodyPr>
            <a:normAutofit/>
          </a:bodyPr>
          <a:lstStyle/>
          <a:p>
            <a:r>
              <a:rPr lang="en-US" altLang="zh-CN" dirty="0" smtClean="0"/>
              <a:t>Parameters and Arguments</a:t>
            </a:r>
          </a:p>
        </p:txBody>
      </p:sp>
      <p:sp>
        <p:nvSpPr>
          <p:cNvPr id="3" name="内容占位符 2"/>
          <p:cNvSpPr>
            <a:spLocks noGrp="1"/>
          </p:cNvSpPr>
          <p:nvPr>
            <p:ph idx="1"/>
          </p:nvPr>
        </p:nvSpPr>
        <p:spPr>
          <a:xfrm>
            <a:off x="457200" y="1600200"/>
            <a:ext cx="8507288" cy="5069160"/>
          </a:xfrm>
        </p:spPr>
        <p:txBody>
          <a:bodyPr>
            <a:normAutofit/>
          </a:bodyPr>
          <a:lstStyle/>
          <a:p>
            <a:r>
              <a:rPr lang="en-US" dirty="0" smtClean="0"/>
              <a:t>Once you assign a default value to a parameter in the list, you have to assign default values to all the parameters listed after it. </a:t>
            </a:r>
          </a:p>
          <a:p>
            <a:endParaRPr lang="en-US" dirty="0" smtClean="0"/>
          </a:p>
          <a:p>
            <a:pPr>
              <a:buNone/>
            </a:pPr>
            <a:r>
              <a:rPr lang="en-US" dirty="0" smtClean="0"/>
              <a:t>So, this function header is perfectly fine:</a:t>
            </a:r>
          </a:p>
          <a:p>
            <a:pPr algn="ctr">
              <a:buNone/>
            </a:pPr>
            <a:r>
              <a:rPr lang="en-US" sz="2800" b="1" dirty="0" smtClean="0"/>
              <a:t>def </a:t>
            </a:r>
            <a:r>
              <a:rPr lang="en-US" sz="2800" b="1" dirty="0" err="1" smtClean="0"/>
              <a:t>monkey_around</a:t>
            </a:r>
            <a:r>
              <a:rPr lang="en-US" sz="2800" b="1" dirty="0" smtClean="0"/>
              <a:t>(bananas = 100, </a:t>
            </a:r>
            <a:r>
              <a:rPr lang="en-US" sz="2800" b="1" dirty="0" err="1" smtClean="0"/>
              <a:t>barrel_of</a:t>
            </a:r>
            <a:r>
              <a:rPr lang="en-US" sz="2800" b="1" dirty="0" smtClean="0"/>
              <a:t> = "yes"): </a:t>
            </a:r>
          </a:p>
          <a:p>
            <a:pPr>
              <a:buNone/>
            </a:pPr>
            <a:r>
              <a:rPr lang="en-US" dirty="0" smtClean="0"/>
              <a:t>But this isn't:</a:t>
            </a:r>
          </a:p>
          <a:p>
            <a:pPr algn="ctr">
              <a:buNone/>
            </a:pPr>
            <a:r>
              <a:rPr lang="en-US" sz="2800" b="1" dirty="0" smtClean="0"/>
              <a:t>def </a:t>
            </a:r>
            <a:r>
              <a:rPr lang="en-US" sz="2800" b="1" dirty="0" err="1" smtClean="0"/>
              <a:t>monkey_around</a:t>
            </a:r>
            <a:r>
              <a:rPr lang="en-US" sz="2800" b="1" dirty="0" smtClean="0"/>
              <a:t>(bananas = 100, </a:t>
            </a:r>
            <a:r>
              <a:rPr lang="en-US" sz="2800" b="1" dirty="0" err="1" smtClean="0"/>
              <a:t>barrel_of</a:t>
            </a:r>
            <a:r>
              <a:rPr lang="en-US" sz="2800" b="1" dirty="0" smtClean="0"/>
              <a:t>):</a:t>
            </a:r>
          </a:p>
          <a:p>
            <a:pPr algn="ctr">
              <a:buNone/>
            </a:pPr>
            <a:r>
              <a:rPr lang="en-US" sz="2800" dirty="0" smtClean="0"/>
              <a:t>The above header will generate an </a:t>
            </a:r>
            <a:r>
              <a:rPr lang="en-US" sz="2800" b="1" dirty="0" smtClean="0">
                <a:solidFill>
                  <a:srgbClr val="FF0000"/>
                </a:solidFill>
              </a:rPr>
              <a:t>ERROR</a:t>
            </a:r>
            <a:r>
              <a:rPr lang="en-US" sz="2800" dirty="0" smtClean="0"/>
              <a:t>.</a:t>
            </a:r>
          </a:p>
          <a:p>
            <a:pPr>
              <a:buNone/>
            </a:pPr>
            <a:endParaRPr lang="en-US" altLang="zh-CN"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Global variables</a:t>
            </a:r>
            <a:endParaRPr lang="en-US" dirty="0"/>
          </a:p>
        </p:txBody>
      </p:sp>
      <p:sp>
        <p:nvSpPr>
          <p:cNvPr id="3" name="Content Placeholder 2"/>
          <p:cNvSpPr>
            <a:spLocks noGrp="1"/>
          </p:cNvSpPr>
          <p:nvPr>
            <p:ph idx="1"/>
          </p:nvPr>
        </p:nvSpPr>
        <p:spPr/>
        <p:txBody>
          <a:bodyPr/>
          <a:lstStyle/>
          <a:p>
            <a:r>
              <a:rPr lang="en-US" dirty="0" smtClean="0"/>
              <a:t>Global variables: variables that are initialized in the main script</a:t>
            </a:r>
          </a:p>
          <a:p>
            <a:r>
              <a:rPr lang="en-US" dirty="0" smtClean="0"/>
              <a:t>Local variables: variables that are initialized in the definition of a function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Global variables</a:t>
            </a:r>
            <a:endParaRPr lang="zh-CN" altLang="en-US" dirty="0"/>
          </a:p>
        </p:txBody>
      </p:sp>
      <p:sp>
        <p:nvSpPr>
          <p:cNvPr id="3" name="内容占位符 2"/>
          <p:cNvSpPr>
            <a:spLocks noGrp="1"/>
          </p:cNvSpPr>
          <p:nvPr>
            <p:ph idx="1"/>
          </p:nvPr>
        </p:nvSpPr>
        <p:spPr>
          <a:xfrm>
            <a:off x="457200" y="1600200"/>
            <a:ext cx="8147248" cy="4997152"/>
          </a:xfrm>
        </p:spPr>
        <p:txBody>
          <a:bodyPr/>
          <a:lstStyle/>
          <a:p>
            <a:pPr>
              <a:buNone/>
            </a:pPr>
            <a:r>
              <a:rPr lang="en-US" sz="2400" dirty="0" smtClean="0">
                <a:solidFill>
                  <a:srgbClr val="FF6600"/>
                </a:solidFill>
              </a:rPr>
              <a:t>def</a:t>
            </a:r>
            <a:r>
              <a:rPr lang="en-US" sz="2400" dirty="0" smtClean="0"/>
              <a:t> </a:t>
            </a:r>
            <a:r>
              <a:rPr lang="en-US" sz="2400" dirty="0" err="1" smtClean="0">
                <a:solidFill>
                  <a:srgbClr val="0404BC"/>
                </a:solidFill>
              </a:rPr>
              <a:t>my_function</a:t>
            </a:r>
            <a:r>
              <a:rPr lang="en-US" sz="2400" dirty="0" smtClean="0"/>
              <a:t>():</a:t>
            </a:r>
          </a:p>
          <a:p>
            <a:pPr>
              <a:buNone/>
            </a:pPr>
            <a:r>
              <a:rPr lang="en-US" sz="2400" dirty="0" smtClean="0"/>
              <a:t>	value = 1</a:t>
            </a:r>
          </a:p>
          <a:p>
            <a:pPr>
              <a:buNone/>
            </a:pPr>
            <a:r>
              <a:rPr lang="en-US" sz="2400" dirty="0" smtClean="0"/>
              <a:t>	print(</a:t>
            </a:r>
            <a:r>
              <a:rPr lang="en-US" sz="2400" dirty="0" smtClean="0">
                <a:solidFill>
                  <a:srgbClr val="00B050"/>
                </a:solidFill>
              </a:rPr>
              <a:t>“In the local scope, value is”</a:t>
            </a:r>
            <a:r>
              <a:rPr lang="en-US" sz="2400" dirty="0" smtClean="0"/>
              <a:t>, value) </a:t>
            </a:r>
          </a:p>
          <a:p>
            <a:pPr>
              <a:buNone/>
            </a:pPr>
            <a:endParaRPr lang="en-US" altLang="zh-CN" sz="2400" dirty="0" smtClean="0"/>
          </a:p>
          <a:p>
            <a:pPr>
              <a:buNone/>
            </a:pPr>
            <a:r>
              <a:rPr lang="en-US" sz="2400" dirty="0" smtClean="0"/>
              <a:t>value = 10</a:t>
            </a:r>
          </a:p>
          <a:p>
            <a:pPr>
              <a:buNone/>
            </a:pPr>
            <a:r>
              <a:rPr lang="en-US" sz="2400" dirty="0" smtClean="0"/>
              <a:t>print(</a:t>
            </a:r>
            <a:r>
              <a:rPr lang="en-US" sz="2400" dirty="0" smtClean="0">
                <a:solidFill>
                  <a:srgbClr val="00B050"/>
                </a:solidFill>
              </a:rPr>
              <a:t>“In the global scope, value is”</a:t>
            </a:r>
            <a:r>
              <a:rPr lang="en-US" sz="2400" dirty="0" smtClean="0"/>
              <a:t>, value) </a:t>
            </a:r>
          </a:p>
          <a:p>
            <a:pPr>
              <a:buNone/>
            </a:pPr>
            <a:endParaRPr lang="en-US" altLang="zh-CN" sz="2800" dirty="0" smtClean="0">
              <a:solidFill>
                <a:srgbClr val="00B050"/>
              </a:solidFill>
            </a:endParaRPr>
          </a:p>
          <a:p>
            <a:r>
              <a:rPr lang="en-US" altLang="zh-CN" sz="2800" dirty="0" smtClean="0"/>
              <a:t>Two ‘value’s have the same names, but they don’t refer to the same variable</a:t>
            </a:r>
          </a:p>
        </p:txBody>
      </p:sp>
      <p:cxnSp>
        <p:nvCxnSpPr>
          <p:cNvPr id="8" name="Straight Connector 7"/>
          <p:cNvCxnSpPr/>
          <p:nvPr/>
        </p:nvCxnSpPr>
        <p:spPr>
          <a:xfrm>
            <a:off x="755576" y="2420888"/>
            <a:ext cx="165618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2483768" y="2132856"/>
            <a:ext cx="936104" cy="28803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副标题 2"/>
          <p:cNvSpPr txBox="1">
            <a:spLocks/>
          </p:cNvSpPr>
          <p:nvPr/>
        </p:nvSpPr>
        <p:spPr>
          <a:xfrm>
            <a:off x="3419872" y="1844824"/>
            <a:ext cx="2808312" cy="72008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Local variable</a:t>
            </a:r>
            <a:endParaRPr kumimoji="0" lang="zh-CN" altLang="en-US" sz="2800" b="0" i="0" u="none" strike="noStrike" kern="1200" cap="none" spc="0" normalizeH="0" baseline="0" noProof="0" dirty="0">
              <a:ln>
                <a:noFill/>
              </a:ln>
              <a:solidFill>
                <a:srgbClr val="FF0000"/>
              </a:solidFill>
              <a:effectLst/>
              <a:uLnTx/>
              <a:uFillTx/>
              <a:latin typeface="+mn-lt"/>
              <a:ea typeface="+mn-ea"/>
              <a:cs typeface="+mn-cs"/>
            </a:endParaRPr>
          </a:p>
        </p:txBody>
      </p:sp>
      <p:cxnSp>
        <p:nvCxnSpPr>
          <p:cNvPr id="12" name="Straight Connector 11"/>
          <p:cNvCxnSpPr/>
          <p:nvPr/>
        </p:nvCxnSpPr>
        <p:spPr>
          <a:xfrm>
            <a:off x="395536" y="3717032"/>
            <a:ext cx="1656184"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123728" y="3429000"/>
            <a:ext cx="936104" cy="28803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副标题 2"/>
          <p:cNvSpPr txBox="1">
            <a:spLocks/>
          </p:cNvSpPr>
          <p:nvPr/>
        </p:nvSpPr>
        <p:spPr>
          <a:xfrm>
            <a:off x="3059832" y="3140968"/>
            <a:ext cx="2808312" cy="72008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Global variable</a:t>
            </a:r>
            <a:endParaRPr kumimoji="0" lang="zh-CN" altLang="en-US" sz="28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par>
                                <p:cTn id="14" presetID="5" presetClass="entr" presetSubtype="1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checkerboard(across)">
                                      <p:cBhvr>
                                        <p:cTn id="16" dur="500"/>
                                        <p:tgtEl>
                                          <p:spTgt spid="13"/>
                                        </p:tgtEl>
                                      </p:cBhvr>
                                    </p:animEffect>
                                  </p:childTnLst>
                                </p:cTn>
                              </p:par>
                              <p:par>
                                <p:cTn id="17" presetID="5" presetClass="entr" presetSubtype="1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checkerboard(across)">
                                      <p:cBhvr>
                                        <p:cTn id="19" dur="500"/>
                                        <p:tgtEl>
                                          <p:spTgt spid="12"/>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heckerboard(across)">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Global variables</a:t>
            </a:r>
            <a:endParaRPr lang="zh-CN" altLang="en-US" dirty="0"/>
          </a:p>
        </p:txBody>
      </p:sp>
      <p:sp>
        <p:nvSpPr>
          <p:cNvPr id="3" name="内容占位符 2"/>
          <p:cNvSpPr>
            <a:spLocks noGrp="1"/>
          </p:cNvSpPr>
          <p:nvPr>
            <p:ph idx="1"/>
          </p:nvPr>
        </p:nvSpPr>
        <p:spPr>
          <a:xfrm>
            <a:off x="457200" y="1600200"/>
            <a:ext cx="8147248" cy="4997152"/>
          </a:xfrm>
        </p:spPr>
        <p:txBody>
          <a:bodyPr/>
          <a:lstStyle/>
          <a:p>
            <a:r>
              <a:rPr lang="en-US" altLang="zh-CN" sz="2800" dirty="0" smtClean="0"/>
              <a:t>If you have a family friend named Bill Clinton. While in your neighborhood,  ‘Bill Clinton’ refers to this friend by default. But out of your neighborhood, ‘Bill Clinton’ refers to the formal president by default.</a:t>
            </a:r>
          </a:p>
          <a:p>
            <a:endParaRPr lang="en-US" altLang="zh-CN" sz="2800" dirty="0" smtClean="0"/>
          </a:p>
          <a:p>
            <a:endParaRPr lang="en-US" altLang="zh-CN"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Review – Part </a:t>
            </a:r>
            <a:r>
              <a:rPr lang="en-US" altLang="zh-CN" dirty="0" smtClean="0"/>
              <a:t>2</a:t>
            </a:r>
            <a:endParaRPr lang="zh-CN" altLang="en-US" dirty="0"/>
          </a:p>
        </p:txBody>
      </p:sp>
      <p:sp>
        <p:nvSpPr>
          <p:cNvPr id="3" name="内容占位符 2"/>
          <p:cNvSpPr>
            <a:spLocks noGrp="1"/>
          </p:cNvSpPr>
          <p:nvPr>
            <p:ph idx="1"/>
          </p:nvPr>
        </p:nvSpPr>
        <p:spPr>
          <a:xfrm>
            <a:off x="457200" y="1600200"/>
            <a:ext cx="8229600" cy="5141168"/>
          </a:xfrm>
        </p:spPr>
        <p:txBody>
          <a:bodyPr>
            <a:normAutofit/>
          </a:bodyPr>
          <a:lstStyle/>
          <a:p>
            <a:r>
              <a:rPr lang="en-US" altLang="zh-CN" dirty="0" smtClean="0"/>
              <a:t>Functions</a:t>
            </a:r>
          </a:p>
          <a:p>
            <a:r>
              <a:rPr lang="en-US" altLang="zh-CN" dirty="0" smtClean="0"/>
              <a:t>Global variables </a:t>
            </a:r>
            <a:r>
              <a:rPr lang="en-US" altLang="zh-CN" dirty="0" err="1" smtClean="0"/>
              <a:t>vs</a:t>
            </a:r>
            <a:r>
              <a:rPr lang="en-US" altLang="zh-CN" dirty="0" smtClean="0"/>
              <a:t> local variables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Global variables</a:t>
            </a:r>
            <a:endParaRPr lang="zh-CN" altLang="en-US" dirty="0"/>
          </a:p>
        </p:txBody>
      </p:sp>
      <p:sp>
        <p:nvSpPr>
          <p:cNvPr id="3" name="内容占位符 2"/>
          <p:cNvSpPr>
            <a:spLocks noGrp="1"/>
          </p:cNvSpPr>
          <p:nvPr>
            <p:ph idx="1"/>
          </p:nvPr>
        </p:nvSpPr>
        <p:spPr>
          <a:xfrm>
            <a:off x="457200" y="1600200"/>
            <a:ext cx="8147248" cy="4997152"/>
          </a:xfrm>
        </p:spPr>
        <p:txBody>
          <a:bodyPr/>
          <a:lstStyle/>
          <a:p>
            <a:pPr>
              <a:buNone/>
            </a:pPr>
            <a:r>
              <a:rPr lang="en-US" sz="2400" dirty="0" smtClean="0">
                <a:solidFill>
                  <a:srgbClr val="FF6600"/>
                </a:solidFill>
              </a:rPr>
              <a:t>def</a:t>
            </a:r>
            <a:r>
              <a:rPr lang="en-US" sz="2400" dirty="0" smtClean="0"/>
              <a:t> </a:t>
            </a:r>
            <a:r>
              <a:rPr lang="en-US" sz="2400" dirty="0" smtClean="0">
                <a:solidFill>
                  <a:srgbClr val="0404BC"/>
                </a:solidFill>
              </a:rPr>
              <a:t>my_function1</a:t>
            </a:r>
            <a:r>
              <a:rPr lang="en-US" sz="2400" dirty="0" smtClean="0"/>
              <a:t>():</a:t>
            </a:r>
          </a:p>
          <a:p>
            <a:pPr>
              <a:buNone/>
            </a:pPr>
            <a:r>
              <a:rPr lang="en-US" sz="2400" dirty="0" smtClean="0"/>
              <a:t>	value = 1</a:t>
            </a:r>
          </a:p>
          <a:p>
            <a:pPr>
              <a:buNone/>
            </a:pPr>
            <a:r>
              <a:rPr lang="en-US" sz="2400" dirty="0" smtClean="0"/>
              <a:t>	print(</a:t>
            </a:r>
            <a:r>
              <a:rPr lang="en-US" sz="2400" dirty="0" smtClean="0">
                <a:solidFill>
                  <a:srgbClr val="00B050"/>
                </a:solidFill>
              </a:rPr>
              <a:t>“In my function 1, value is”</a:t>
            </a:r>
            <a:r>
              <a:rPr lang="en-US" sz="2400" dirty="0" smtClean="0"/>
              <a:t>, value) </a:t>
            </a:r>
          </a:p>
          <a:p>
            <a:pPr>
              <a:buNone/>
            </a:pPr>
            <a:endParaRPr lang="en-US" altLang="zh-CN" sz="2400" dirty="0" smtClean="0"/>
          </a:p>
          <a:p>
            <a:pPr>
              <a:buNone/>
            </a:pPr>
            <a:r>
              <a:rPr lang="en-US" sz="2400" dirty="0" smtClean="0">
                <a:solidFill>
                  <a:srgbClr val="FF6600"/>
                </a:solidFill>
              </a:rPr>
              <a:t>def</a:t>
            </a:r>
            <a:r>
              <a:rPr lang="en-US" sz="2400" dirty="0" smtClean="0"/>
              <a:t> </a:t>
            </a:r>
            <a:r>
              <a:rPr lang="en-US" sz="2400" dirty="0" smtClean="0">
                <a:solidFill>
                  <a:srgbClr val="0404BC"/>
                </a:solidFill>
              </a:rPr>
              <a:t>my_function2</a:t>
            </a:r>
            <a:r>
              <a:rPr lang="en-US" sz="2400" dirty="0" smtClean="0"/>
              <a:t>():</a:t>
            </a:r>
          </a:p>
          <a:p>
            <a:pPr>
              <a:buNone/>
            </a:pPr>
            <a:r>
              <a:rPr lang="en-US" sz="2400" dirty="0" smtClean="0"/>
              <a:t>	print(</a:t>
            </a:r>
            <a:r>
              <a:rPr lang="en-US" sz="2400" dirty="0" smtClean="0">
                <a:solidFill>
                  <a:srgbClr val="00B050"/>
                </a:solidFill>
              </a:rPr>
              <a:t>“In my function 2, value is”</a:t>
            </a:r>
            <a:r>
              <a:rPr lang="en-US" sz="2400" dirty="0" smtClean="0"/>
              <a:t>, value) </a:t>
            </a:r>
          </a:p>
          <a:p>
            <a:pPr>
              <a:buNone/>
            </a:pPr>
            <a:endParaRPr lang="en-US" altLang="zh-CN" sz="2400" dirty="0" smtClean="0"/>
          </a:p>
          <a:p>
            <a:pPr>
              <a:buNone/>
            </a:pPr>
            <a:r>
              <a:rPr lang="en-US" sz="2400" dirty="0" smtClean="0"/>
              <a:t>value = 10</a:t>
            </a:r>
          </a:p>
          <a:p>
            <a:pPr>
              <a:buNone/>
            </a:pPr>
            <a:r>
              <a:rPr lang="en-US" sz="2400" dirty="0" smtClean="0"/>
              <a:t>print(</a:t>
            </a:r>
            <a:r>
              <a:rPr lang="en-US" sz="2400" dirty="0" smtClean="0">
                <a:solidFill>
                  <a:srgbClr val="00B050"/>
                </a:solidFill>
              </a:rPr>
              <a:t>“In the global scope, value is”</a:t>
            </a:r>
            <a:r>
              <a:rPr lang="en-US" sz="2400" dirty="0" smtClean="0"/>
              <a:t>, value) </a:t>
            </a:r>
          </a:p>
        </p:txBody>
      </p:sp>
      <p:cxnSp>
        <p:nvCxnSpPr>
          <p:cNvPr id="9" name="Straight Arrow Connector 8"/>
          <p:cNvCxnSpPr/>
          <p:nvPr/>
        </p:nvCxnSpPr>
        <p:spPr>
          <a:xfrm flipV="1">
            <a:off x="5580112" y="3501008"/>
            <a:ext cx="936104" cy="28803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副标题 2"/>
          <p:cNvSpPr txBox="1">
            <a:spLocks/>
          </p:cNvSpPr>
          <p:nvPr/>
        </p:nvSpPr>
        <p:spPr>
          <a:xfrm>
            <a:off x="6191672" y="2996952"/>
            <a:ext cx="2952328" cy="172819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    Local variable or global variable?</a:t>
            </a:r>
            <a:endParaRPr kumimoji="0" lang="zh-CN" altLang="en-US" sz="2800" b="0" i="0" u="none" strike="noStrike" kern="1200" cap="none" spc="0" normalizeH="0" baseline="0" noProof="0" dirty="0">
              <a:ln>
                <a:noFill/>
              </a:ln>
              <a:solidFill>
                <a:srgbClr val="FF0000"/>
              </a:solidFill>
              <a:effectLst/>
              <a:uLnTx/>
              <a:uFillTx/>
              <a:latin typeface="+mn-lt"/>
              <a:ea typeface="+mn-ea"/>
              <a:cs typeface="+mn-cs"/>
            </a:endParaRPr>
          </a:p>
        </p:txBody>
      </p:sp>
      <p:sp>
        <p:nvSpPr>
          <p:cNvPr id="10" name="Oval 9"/>
          <p:cNvSpPr/>
          <p:nvPr/>
        </p:nvSpPr>
        <p:spPr>
          <a:xfrm>
            <a:off x="4788024" y="3789040"/>
            <a:ext cx="1152128" cy="504056"/>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heckerboard(across)">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Global variables</a:t>
            </a:r>
            <a:endParaRPr lang="zh-CN" altLang="en-US" dirty="0"/>
          </a:p>
        </p:txBody>
      </p:sp>
      <p:sp>
        <p:nvSpPr>
          <p:cNvPr id="3" name="内容占位符 2"/>
          <p:cNvSpPr>
            <a:spLocks noGrp="1"/>
          </p:cNvSpPr>
          <p:nvPr>
            <p:ph idx="1"/>
          </p:nvPr>
        </p:nvSpPr>
        <p:spPr>
          <a:xfrm>
            <a:off x="457200" y="1600200"/>
            <a:ext cx="8147248" cy="4997152"/>
          </a:xfrm>
        </p:spPr>
        <p:txBody>
          <a:bodyPr/>
          <a:lstStyle/>
          <a:p>
            <a:pPr>
              <a:buNone/>
            </a:pPr>
            <a:r>
              <a:rPr lang="en-US" sz="2400" dirty="0" smtClean="0">
                <a:solidFill>
                  <a:srgbClr val="FF6600"/>
                </a:solidFill>
              </a:rPr>
              <a:t>def</a:t>
            </a:r>
            <a:r>
              <a:rPr lang="en-US" sz="2400" dirty="0" smtClean="0"/>
              <a:t> </a:t>
            </a:r>
            <a:r>
              <a:rPr lang="en-US" sz="2400" dirty="0" smtClean="0">
                <a:solidFill>
                  <a:srgbClr val="0404BC"/>
                </a:solidFill>
              </a:rPr>
              <a:t>my_function1</a:t>
            </a:r>
            <a:r>
              <a:rPr lang="en-US" sz="2400" dirty="0" smtClean="0"/>
              <a:t>():</a:t>
            </a:r>
          </a:p>
          <a:p>
            <a:pPr>
              <a:buNone/>
            </a:pPr>
            <a:r>
              <a:rPr lang="en-US" sz="2400" dirty="0" smtClean="0"/>
              <a:t>	value = 1</a:t>
            </a:r>
          </a:p>
          <a:p>
            <a:pPr>
              <a:buNone/>
            </a:pPr>
            <a:r>
              <a:rPr lang="en-US" sz="2400" dirty="0" smtClean="0"/>
              <a:t>	print(</a:t>
            </a:r>
            <a:r>
              <a:rPr lang="en-US" sz="2400" dirty="0" smtClean="0">
                <a:solidFill>
                  <a:srgbClr val="00B050"/>
                </a:solidFill>
              </a:rPr>
              <a:t>“In my function 1, value is”</a:t>
            </a:r>
            <a:r>
              <a:rPr lang="en-US" sz="2400" dirty="0" smtClean="0"/>
              <a:t>, value) </a:t>
            </a:r>
          </a:p>
          <a:p>
            <a:pPr>
              <a:buNone/>
            </a:pPr>
            <a:endParaRPr lang="en-US" altLang="zh-CN" sz="2400" dirty="0" smtClean="0"/>
          </a:p>
          <a:p>
            <a:pPr>
              <a:buNone/>
            </a:pPr>
            <a:r>
              <a:rPr lang="en-US" sz="2400" dirty="0" smtClean="0">
                <a:solidFill>
                  <a:srgbClr val="FF6600"/>
                </a:solidFill>
              </a:rPr>
              <a:t>def</a:t>
            </a:r>
            <a:r>
              <a:rPr lang="en-US" sz="2400" dirty="0" smtClean="0"/>
              <a:t> </a:t>
            </a:r>
            <a:r>
              <a:rPr lang="en-US" sz="2400" dirty="0" smtClean="0">
                <a:solidFill>
                  <a:srgbClr val="0404BC"/>
                </a:solidFill>
              </a:rPr>
              <a:t>my_function2</a:t>
            </a:r>
            <a:r>
              <a:rPr lang="en-US" sz="2400" dirty="0" smtClean="0"/>
              <a:t>():</a:t>
            </a:r>
          </a:p>
          <a:p>
            <a:pPr>
              <a:buNone/>
            </a:pPr>
            <a:r>
              <a:rPr lang="en-US" sz="2400" dirty="0" smtClean="0"/>
              <a:t>	print(</a:t>
            </a:r>
            <a:r>
              <a:rPr lang="en-US" sz="2400" dirty="0" smtClean="0">
                <a:solidFill>
                  <a:srgbClr val="00B050"/>
                </a:solidFill>
              </a:rPr>
              <a:t>“In my function 2, value is”</a:t>
            </a:r>
            <a:r>
              <a:rPr lang="en-US" sz="2400" dirty="0" smtClean="0"/>
              <a:t>, value) </a:t>
            </a:r>
          </a:p>
          <a:p>
            <a:pPr>
              <a:buNone/>
            </a:pPr>
            <a:endParaRPr lang="en-US" altLang="zh-CN" sz="2400" dirty="0" smtClean="0"/>
          </a:p>
          <a:p>
            <a:pPr>
              <a:buNone/>
            </a:pPr>
            <a:r>
              <a:rPr lang="en-US" sz="2400" dirty="0" smtClean="0"/>
              <a:t>value = 10</a:t>
            </a:r>
          </a:p>
          <a:p>
            <a:pPr>
              <a:buNone/>
            </a:pPr>
            <a:r>
              <a:rPr lang="en-US" sz="2400" dirty="0" smtClean="0"/>
              <a:t>print(</a:t>
            </a:r>
            <a:r>
              <a:rPr lang="en-US" sz="2400" dirty="0" smtClean="0">
                <a:solidFill>
                  <a:srgbClr val="00B050"/>
                </a:solidFill>
              </a:rPr>
              <a:t>“In the global scope, value is”</a:t>
            </a:r>
            <a:r>
              <a:rPr lang="en-US" sz="2400" dirty="0" smtClean="0"/>
              <a:t>, value) </a:t>
            </a:r>
          </a:p>
        </p:txBody>
      </p:sp>
      <p:cxnSp>
        <p:nvCxnSpPr>
          <p:cNvPr id="9" name="Straight Arrow Connector 8"/>
          <p:cNvCxnSpPr/>
          <p:nvPr/>
        </p:nvCxnSpPr>
        <p:spPr>
          <a:xfrm flipV="1">
            <a:off x="5580112" y="3501008"/>
            <a:ext cx="936104" cy="28803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副标题 2"/>
          <p:cNvSpPr txBox="1">
            <a:spLocks/>
          </p:cNvSpPr>
          <p:nvPr/>
        </p:nvSpPr>
        <p:spPr>
          <a:xfrm>
            <a:off x="6228184" y="2996952"/>
            <a:ext cx="2952328" cy="1296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	</a:t>
            </a:r>
            <a:r>
              <a:rPr kumimoji="0" lang="en-US" altLang="zh-CN" sz="2800" b="0" i="0" u="none" strike="noStrike" kern="1200" cap="none" spc="0" normalizeH="0" baseline="0" noProof="0" dirty="0" err="1" smtClean="0">
                <a:ln>
                  <a:noFill/>
                </a:ln>
                <a:solidFill>
                  <a:srgbClr val="FF0000"/>
                </a:solidFill>
                <a:effectLst/>
                <a:uLnTx/>
                <a:uFillTx/>
                <a:latin typeface="+mn-lt"/>
                <a:ea typeface="+mn-ea"/>
                <a:cs typeface="+mn-cs"/>
              </a:rPr>
              <a:t>Thi</a:t>
            </a:r>
            <a:r>
              <a:rPr lang="en-US" altLang="zh-CN" sz="2800" dirty="0" smtClean="0">
                <a:solidFill>
                  <a:srgbClr val="FF0000"/>
                </a:solidFill>
              </a:rPr>
              <a:t>s is a global variable</a:t>
            </a: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	</a:t>
            </a:r>
            <a:endParaRPr kumimoji="0" lang="zh-CN" altLang="en-US" sz="2800" b="0" i="0" u="none" strike="noStrike" kern="1200" cap="none" spc="0" normalizeH="0" baseline="0" noProof="0" dirty="0">
              <a:ln>
                <a:noFill/>
              </a:ln>
              <a:solidFill>
                <a:srgbClr val="FF0000"/>
              </a:solidFill>
              <a:effectLst/>
              <a:uLnTx/>
              <a:uFillTx/>
              <a:latin typeface="+mn-lt"/>
              <a:ea typeface="+mn-ea"/>
              <a:cs typeface="+mn-cs"/>
            </a:endParaRPr>
          </a:p>
        </p:txBody>
      </p:sp>
      <p:sp>
        <p:nvSpPr>
          <p:cNvPr id="10" name="Oval 9"/>
          <p:cNvSpPr/>
          <p:nvPr/>
        </p:nvSpPr>
        <p:spPr>
          <a:xfrm>
            <a:off x="4788024" y="3789040"/>
            <a:ext cx="1152128" cy="504056"/>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heckerboard(across)">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Global variables</a:t>
            </a:r>
            <a:endParaRPr lang="zh-CN" altLang="en-US" dirty="0"/>
          </a:p>
        </p:txBody>
      </p:sp>
      <p:sp>
        <p:nvSpPr>
          <p:cNvPr id="3" name="内容占位符 2"/>
          <p:cNvSpPr>
            <a:spLocks noGrp="1"/>
          </p:cNvSpPr>
          <p:nvPr>
            <p:ph idx="1"/>
          </p:nvPr>
        </p:nvSpPr>
        <p:spPr>
          <a:xfrm>
            <a:off x="457200" y="1600200"/>
            <a:ext cx="8147248" cy="4997152"/>
          </a:xfrm>
        </p:spPr>
        <p:txBody>
          <a:bodyPr/>
          <a:lstStyle/>
          <a:p>
            <a:r>
              <a:rPr lang="en-US" altLang="zh-CN" sz="2800" dirty="0" smtClean="0"/>
              <a:t>So, if there is an assignment statement, such as value = 1, in the definition of your local function, this value will be automatically considered as you create a new variable in your function, with the same name, but refers to a different value. This variable has nothing to do with the global one.</a:t>
            </a:r>
          </a:p>
          <a:p>
            <a:r>
              <a:rPr lang="en-US" altLang="zh-CN" sz="2800" dirty="0" smtClean="0"/>
              <a:t>But if there is no assignment statement in your local function, as the above example, it will be considered as you are referring to the global variable</a:t>
            </a:r>
          </a:p>
          <a:p>
            <a:r>
              <a:rPr lang="en-US" altLang="zh-CN" sz="2800" dirty="0" smtClean="0"/>
              <a:t>The ‘nearest’ policy</a:t>
            </a:r>
          </a:p>
          <a:p>
            <a:endParaRPr lang="en-US" altLang="zh-CN" sz="2800" dirty="0" smtClean="0"/>
          </a:p>
          <a:p>
            <a:endParaRPr lang="en-US" altLang="zh-CN" sz="2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Global variables</a:t>
            </a:r>
            <a:endParaRPr lang="zh-CN" altLang="en-US" dirty="0"/>
          </a:p>
        </p:txBody>
      </p:sp>
      <p:sp>
        <p:nvSpPr>
          <p:cNvPr id="3" name="内容占位符 2"/>
          <p:cNvSpPr>
            <a:spLocks noGrp="1"/>
          </p:cNvSpPr>
          <p:nvPr>
            <p:ph idx="1"/>
          </p:nvPr>
        </p:nvSpPr>
        <p:spPr>
          <a:xfrm>
            <a:off x="457200" y="1600200"/>
            <a:ext cx="8147248" cy="4997152"/>
          </a:xfrm>
        </p:spPr>
        <p:txBody>
          <a:bodyPr/>
          <a:lstStyle/>
          <a:p>
            <a:r>
              <a:rPr lang="en-US" altLang="zh-CN" sz="2800" dirty="0" smtClean="0"/>
              <a:t>Then, how to change a global variable in your local function?</a:t>
            </a:r>
          </a:p>
          <a:p>
            <a:r>
              <a:rPr lang="en-US" altLang="zh-CN" sz="2800" dirty="0" smtClean="0"/>
              <a:t>Use the keyword: </a:t>
            </a:r>
            <a:r>
              <a:rPr lang="en-US" altLang="zh-CN" sz="2800" dirty="0" smtClean="0">
                <a:solidFill>
                  <a:srgbClr val="FF6600"/>
                </a:solidFill>
              </a:rPr>
              <a:t>global</a:t>
            </a:r>
          </a:p>
          <a:p>
            <a:endParaRPr lang="en-US" altLang="zh-CN" sz="2800" dirty="0" smtClean="0">
              <a:solidFill>
                <a:srgbClr val="FF6600"/>
              </a:solidFill>
            </a:endParaRPr>
          </a:p>
          <a:p>
            <a:r>
              <a:rPr lang="en-US" altLang="zh-CN" sz="2800" dirty="0" smtClean="0"/>
              <a:t>Compare two examples</a:t>
            </a:r>
          </a:p>
          <a:p>
            <a:endParaRPr lang="en-US" altLang="zh-CN" sz="2800" dirty="0" smtClean="0"/>
          </a:p>
          <a:p>
            <a:endParaRPr lang="en-US" altLang="zh-CN"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Global variables</a:t>
            </a:r>
            <a:endParaRPr lang="zh-CN" altLang="en-US" dirty="0"/>
          </a:p>
        </p:txBody>
      </p:sp>
      <p:sp>
        <p:nvSpPr>
          <p:cNvPr id="3" name="内容占位符 2"/>
          <p:cNvSpPr>
            <a:spLocks noGrp="1"/>
          </p:cNvSpPr>
          <p:nvPr>
            <p:ph idx="1"/>
          </p:nvPr>
        </p:nvSpPr>
        <p:spPr>
          <a:xfrm>
            <a:off x="457200" y="1600200"/>
            <a:ext cx="8147248" cy="4997152"/>
          </a:xfrm>
        </p:spPr>
        <p:txBody>
          <a:bodyPr/>
          <a:lstStyle/>
          <a:p>
            <a:pPr>
              <a:buNone/>
            </a:pPr>
            <a:r>
              <a:rPr lang="en-US" sz="2400" dirty="0" smtClean="0">
                <a:solidFill>
                  <a:srgbClr val="FF6600"/>
                </a:solidFill>
              </a:rPr>
              <a:t>def</a:t>
            </a:r>
            <a:r>
              <a:rPr lang="en-US" sz="2400" dirty="0" smtClean="0"/>
              <a:t> </a:t>
            </a:r>
            <a:r>
              <a:rPr lang="en-US" sz="2400" dirty="0" err="1" smtClean="0">
                <a:solidFill>
                  <a:srgbClr val="0404BC"/>
                </a:solidFill>
              </a:rPr>
              <a:t>my_function</a:t>
            </a:r>
            <a:r>
              <a:rPr lang="en-US" sz="2400" dirty="0" smtClean="0"/>
              <a:t>():</a:t>
            </a:r>
          </a:p>
          <a:p>
            <a:pPr>
              <a:buNone/>
            </a:pPr>
            <a:r>
              <a:rPr lang="en-US" sz="2400" dirty="0" smtClean="0"/>
              <a:t>	value = 1</a:t>
            </a:r>
          </a:p>
          <a:p>
            <a:pPr>
              <a:buNone/>
            </a:pPr>
            <a:endParaRPr lang="en-US" altLang="zh-CN" sz="2400" dirty="0" smtClean="0"/>
          </a:p>
          <a:p>
            <a:pPr>
              <a:buNone/>
            </a:pPr>
            <a:r>
              <a:rPr lang="en-US" sz="2400" dirty="0" smtClean="0"/>
              <a:t>value = 10</a:t>
            </a:r>
          </a:p>
          <a:p>
            <a:pPr>
              <a:buNone/>
            </a:pPr>
            <a:r>
              <a:rPr lang="en-US" sz="2400" dirty="0" smtClean="0"/>
              <a:t>print(</a:t>
            </a:r>
            <a:r>
              <a:rPr lang="en-US" sz="2400" dirty="0" smtClean="0">
                <a:solidFill>
                  <a:srgbClr val="00B050"/>
                </a:solidFill>
              </a:rPr>
              <a:t>“At first, value is”</a:t>
            </a:r>
            <a:r>
              <a:rPr lang="en-US" sz="2400" dirty="0" smtClean="0"/>
              <a:t>, value) </a:t>
            </a:r>
          </a:p>
          <a:p>
            <a:pPr>
              <a:buNone/>
            </a:pPr>
            <a:r>
              <a:rPr lang="en-US" sz="2400" dirty="0" err="1" smtClean="0"/>
              <a:t>my_function</a:t>
            </a:r>
            <a:r>
              <a:rPr lang="en-US" sz="2400" dirty="0" smtClean="0"/>
              <a:t>()</a:t>
            </a:r>
          </a:p>
          <a:p>
            <a:pPr>
              <a:buNone/>
            </a:pPr>
            <a:r>
              <a:rPr lang="en-US" sz="2400" dirty="0" smtClean="0"/>
              <a:t>print(</a:t>
            </a:r>
            <a:r>
              <a:rPr lang="en-US" sz="2400" dirty="0" smtClean="0">
                <a:solidFill>
                  <a:srgbClr val="00B050"/>
                </a:solidFill>
              </a:rPr>
              <a:t>“Now, value is”</a:t>
            </a:r>
            <a:r>
              <a:rPr lang="en-US" sz="2400" dirty="0" smtClean="0"/>
              <a:t>, value) </a:t>
            </a:r>
          </a:p>
          <a:p>
            <a:pPr>
              <a:buNone/>
            </a:pPr>
            <a:endParaRPr lang="en-US" sz="2400" dirty="0" smtClean="0"/>
          </a:p>
          <a:p>
            <a:pPr>
              <a:buNone/>
            </a:pPr>
            <a:r>
              <a:rPr lang="en-US" sz="2400" u="sng" dirty="0" smtClean="0"/>
              <a:t>Output:</a:t>
            </a:r>
          </a:p>
          <a:p>
            <a:pPr>
              <a:buNone/>
            </a:pPr>
            <a:r>
              <a:rPr lang="en-US" sz="2400" dirty="0" smtClean="0"/>
              <a:t>At first, value is 10</a:t>
            </a:r>
          </a:p>
          <a:p>
            <a:pPr>
              <a:buNone/>
            </a:pPr>
            <a:r>
              <a:rPr lang="en-US" sz="2400" dirty="0" smtClean="0"/>
              <a:t>Now, value is 10</a:t>
            </a:r>
          </a:p>
        </p:txBody>
      </p:sp>
      <p:sp>
        <p:nvSpPr>
          <p:cNvPr id="12" name="Oval 11"/>
          <p:cNvSpPr/>
          <p:nvPr/>
        </p:nvSpPr>
        <p:spPr>
          <a:xfrm>
            <a:off x="1979712" y="6021288"/>
            <a:ext cx="1152128" cy="504056"/>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Global variables</a:t>
            </a:r>
            <a:endParaRPr lang="zh-CN" altLang="en-US" dirty="0"/>
          </a:p>
        </p:txBody>
      </p:sp>
      <p:sp>
        <p:nvSpPr>
          <p:cNvPr id="3" name="内容占位符 2"/>
          <p:cNvSpPr>
            <a:spLocks noGrp="1"/>
          </p:cNvSpPr>
          <p:nvPr>
            <p:ph idx="1"/>
          </p:nvPr>
        </p:nvSpPr>
        <p:spPr>
          <a:xfrm>
            <a:off x="457200" y="1600200"/>
            <a:ext cx="8147248" cy="5257800"/>
          </a:xfrm>
        </p:spPr>
        <p:txBody>
          <a:bodyPr>
            <a:normAutofit lnSpcReduction="10000"/>
          </a:bodyPr>
          <a:lstStyle/>
          <a:p>
            <a:pPr>
              <a:buNone/>
            </a:pPr>
            <a:r>
              <a:rPr lang="en-US" sz="2400" dirty="0" smtClean="0">
                <a:solidFill>
                  <a:srgbClr val="FF6600"/>
                </a:solidFill>
              </a:rPr>
              <a:t>def</a:t>
            </a:r>
            <a:r>
              <a:rPr lang="en-US" sz="2400" dirty="0" smtClean="0"/>
              <a:t> </a:t>
            </a:r>
            <a:r>
              <a:rPr lang="en-US" sz="2400" dirty="0" err="1" smtClean="0">
                <a:solidFill>
                  <a:srgbClr val="0404BC"/>
                </a:solidFill>
              </a:rPr>
              <a:t>my_function</a:t>
            </a:r>
            <a:r>
              <a:rPr lang="en-US" sz="2400" dirty="0" smtClean="0"/>
              <a:t>():</a:t>
            </a:r>
          </a:p>
          <a:p>
            <a:pPr>
              <a:buNone/>
            </a:pPr>
            <a:r>
              <a:rPr lang="en-US" sz="2400" dirty="0" smtClean="0"/>
              <a:t>	</a:t>
            </a:r>
            <a:r>
              <a:rPr lang="en-US" sz="2400" dirty="0" smtClean="0">
                <a:solidFill>
                  <a:srgbClr val="FF6600"/>
                </a:solidFill>
              </a:rPr>
              <a:t>global</a:t>
            </a:r>
            <a:r>
              <a:rPr lang="en-US" sz="2400" dirty="0" smtClean="0"/>
              <a:t> value</a:t>
            </a:r>
          </a:p>
          <a:p>
            <a:pPr>
              <a:buNone/>
            </a:pPr>
            <a:r>
              <a:rPr lang="en-US" sz="2400" dirty="0" smtClean="0"/>
              <a:t>	value = 1</a:t>
            </a:r>
          </a:p>
          <a:p>
            <a:pPr>
              <a:buNone/>
            </a:pPr>
            <a:endParaRPr lang="en-US" altLang="zh-CN" sz="2400" dirty="0" smtClean="0"/>
          </a:p>
          <a:p>
            <a:pPr>
              <a:buNone/>
            </a:pPr>
            <a:r>
              <a:rPr lang="en-US" sz="2400" dirty="0" smtClean="0"/>
              <a:t>value = 10</a:t>
            </a:r>
          </a:p>
          <a:p>
            <a:pPr>
              <a:buNone/>
            </a:pPr>
            <a:r>
              <a:rPr lang="en-US" sz="2400" dirty="0" smtClean="0"/>
              <a:t>print(</a:t>
            </a:r>
            <a:r>
              <a:rPr lang="en-US" sz="2400" dirty="0" smtClean="0">
                <a:solidFill>
                  <a:srgbClr val="00B050"/>
                </a:solidFill>
              </a:rPr>
              <a:t>“At first, value is”</a:t>
            </a:r>
            <a:r>
              <a:rPr lang="en-US" sz="2400" dirty="0" smtClean="0"/>
              <a:t>, value) </a:t>
            </a:r>
          </a:p>
          <a:p>
            <a:pPr>
              <a:buNone/>
            </a:pPr>
            <a:r>
              <a:rPr lang="en-US" sz="2400" dirty="0" err="1" smtClean="0"/>
              <a:t>my_function</a:t>
            </a:r>
            <a:r>
              <a:rPr lang="en-US" sz="2400" dirty="0" smtClean="0"/>
              <a:t>()</a:t>
            </a:r>
          </a:p>
          <a:p>
            <a:pPr>
              <a:buNone/>
            </a:pPr>
            <a:r>
              <a:rPr lang="en-US" sz="2400" dirty="0" smtClean="0"/>
              <a:t>print(</a:t>
            </a:r>
            <a:r>
              <a:rPr lang="en-US" sz="2400" dirty="0" smtClean="0">
                <a:solidFill>
                  <a:srgbClr val="00B050"/>
                </a:solidFill>
              </a:rPr>
              <a:t>“Now, value is”</a:t>
            </a:r>
            <a:r>
              <a:rPr lang="en-US" sz="2400" dirty="0" smtClean="0"/>
              <a:t>, value) </a:t>
            </a:r>
          </a:p>
          <a:p>
            <a:pPr>
              <a:buNone/>
            </a:pPr>
            <a:endParaRPr lang="en-US" sz="2400" dirty="0" smtClean="0"/>
          </a:p>
          <a:p>
            <a:pPr>
              <a:buNone/>
            </a:pPr>
            <a:r>
              <a:rPr lang="en-US" sz="2400" u="sng" dirty="0" smtClean="0"/>
              <a:t>Output:</a:t>
            </a:r>
          </a:p>
          <a:p>
            <a:pPr>
              <a:buNone/>
            </a:pPr>
            <a:r>
              <a:rPr lang="en-US" sz="2400" dirty="0" smtClean="0"/>
              <a:t>At first, value is 10</a:t>
            </a:r>
          </a:p>
          <a:p>
            <a:pPr>
              <a:buNone/>
            </a:pPr>
            <a:r>
              <a:rPr lang="en-US" sz="2400" dirty="0" smtClean="0"/>
              <a:t>Now, value is 1</a:t>
            </a:r>
          </a:p>
        </p:txBody>
      </p:sp>
      <p:cxnSp>
        <p:nvCxnSpPr>
          <p:cNvPr id="4" name="Straight Arrow Connector 3"/>
          <p:cNvCxnSpPr/>
          <p:nvPr/>
        </p:nvCxnSpPr>
        <p:spPr>
          <a:xfrm>
            <a:off x="2699792" y="2276872"/>
            <a:ext cx="936104" cy="7200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副标题 2"/>
          <p:cNvSpPr txBox="1">
            <a:spLocks/>
          </p:cNvSpPr>
          <p:nvPr/>
        </p:nvSpPr>
        <p:spPr>
          <a:xfrm>
            <a:off x="3419872" y="1772816"/>
            <a:ext cx="3816424" cy="144016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	You explicitly declare</a:t>
            </a:r>
            <a:r>
              <a:rPr kumimoji="0" lang="en-US" altLang="zh-CN" sz="2800" b="0" i="0" u="none" strike="noStrike" kern="1200" cap="none" spc="0" normalizeH="0" noProof="0" dirty="0" smtClean="0">
                <a:ln>
                  <a:noFill/>
                </a:ln>
                <a:solidFill>
                  <a:srgbClr val="FF0000"/>
                </a:solidFill>
                <a:effectLst/>
                <a:uLnTx/>
                <a:uFillTx/>
                <a:latin typeface="+mn-lt"/>
                <a:ea typeface="+mn-ea"/>
                <a:cs typeface="+mn-cs"/>
              </a:rPr>
              <a:t> this is a global variable </a:t>
            </a: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	</a:t>
            </a:r>
            <a:endParaRPr kumimoji="0" lang="zh-CN" altLang="en-US" sz="2800" b="0" i="0" u="none" strike="noStrike" kern="1200" cap="none" spc="0" normalizeH="0" baseline="0" noProof="0" dirty="0">
              <a:ln>
                <a:noFill/>
              </a:ln>
              <a:solidFill>
                <a:srgbClr val="FF0000"/>
              </a:solidFill>
              <a:effectLst/>
              <a:uLnTx/>
              <a:uFillTx/>
              <a:latin typeface="+mn-lt"/>
              <a:ea typeface="+mn-ea"/>
              <a:cs typeface="+mn-cs"/>
            </a:endParaRPr>
          </a:p>
        </p:txBody>
      </p:sp>
      <p:sp>
        <p:nvSpPr>
          <p:cNvPr id="6" name="Oval 5"/>
          <p:cNvSpPr/>
          <p:nvPr/>
        </p:nvSpPr>
        <p:spPr>
          <a:xfrm>
            <a:off x="1547664" y="1988840"/>
            <a:ext cx="1152128" cy="504056"/>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979712" y="6021288"/>
            <a:ext cx="1152128" cy="504056"/>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Global variables</a:t>
            </a:r>
            <a:endParaRPr lang="zh-CN" altLang="en-US" dirty="0"/>
          </a:p>
        </p:txBody>
      </p:sp>
      <p:sp>
        <p:nvSpPr>
          <p:cNvPr id="3" name="内容占位符 2"/>
          <p:cNvSpPr>
            <a:spLocks noGrp="1"/>
          </p:cNvSpPr>
          <p:nvPr>
            <p:ph idx="1"/>
          </p:nvPr>
        </p:nvSpPr>
        <p:spPr>
          <a:xfrm>
            <a:off x="457200" y="1600200"/>
            <a:ext cx="8147248" cy="4997152"/>
          </a:xfrm>
        </p:spPr>
        <p:txBody>
          <a:bodyPr>
            <a:normAutofit/>
          </a:bodyPr>
          <a:lstStyle/>
          <a:p>
            <a:r>
              <a:rPr lang="en-US" altLang="zh-CN" sz="2800" dirty="0" smtClean="0"/>
              <a:t>To sum up:</a:t>
            </a:r>
          </a:p>
          <a:p>
            <a:r>
              <a:rPr lang="en-US" altLang="zh-CN" sz="2800" dirty="0" smtClean="0"/>
              <a:t>Situation 1:</a:t>
            </a:r>
          </a:p>
          <a:p>
            <a:pPr>
              <a:buNone/>
            </a:pPr>
            <a:r>
              <a:rPr lang="en-US" sz="2800" dirty="0" smtClean="0">
                <a:solidFill>
                  <a:srgbClr val="FF6600"/>
                </a:solidFill>
              </a:rPr>
              <a:t>def</a:t>
            </a:r>
            <a:r>
              <a:rPr lang="en-US" sz="2800" dirty="0" smtClean="0"/>
              <a:t> </a:t>
            </a:r>
            <a:r>
              <a:rPr lang="en-US" sz="2800" dirty="0" err="1" smtClean="0">
                <a:solidFill>
                  <a:srgbClr val="0404BC"/>
                </a:solidFill>
              </a:rPr>
              <a:t>my_function</a:t>
            </a:r>
            <a:r>
              <a:rPr lang="en-US" sz="2800" dirty="0" smtClean="0"/>
              <a:t>():</a:t>
            </a:r>
          </a:p>
          <a:p>
            <a:pPr>
              <a:buNone/>
            </a:pPr>
            <a:r>
              <a:rPr lang="en-US" sz="2800" dirty="0" smtClean="0"/>
              <a:t>	value = 1</a:t>
            </a:r>
          </a:p>
          <a:p>
            <a:pPr>
              <a:buNone/>
            </a:pPr>
            <a:r>
              <a:rPr lang="en-US" sz="2800" dirty="0" smtClean="0"/>
              <a:t>	print(</a:t>
            </a:r>
            <a:r>
              <a:rPr lang="en-US" sz="2800" dirty="0" smtClean="0">
                <a:solidFill>
                  <a:srgbClr val="00B050"/>
                </a:solidFill>
              </a:rPr>
              <a:t>“In my function 1, value is”</a:t>
            </a:r>
            <a:r>
              <a:rPr lang="en-US" sz="2800" dirty="0" smtClean="0"/>
              <a:t>, value) </a:t>
            </a:r>
          </a:p>
          <a:p>
            <a:endParaRPr lang="en-US" altLang="zh-CN" sz="2800" dirty="0" smtClean="0"/>
          </a:p>
          <a:p>
            <a:pPr>
              <a:buNone/>
            </a:pPr>
            <a:r>
              <a:rPr lang="en-US" sz="2800" dirty="0" smtClean="0"/>
              <a:t>value = 10</a:t>
            </a:r>
          </a:p>
          <a:p>
            <a:pPr>
              <a:buNone/>
            </a:pPr>
            <a:r>
              <a:rPr lang="en-US" sz="2800" dirty="0" err="1" smtClean="0"/>
              <a:t>my_function</a:t>
            </a:r>
            <a:r>
              <a:rPr lang="en-US" sz="2800" dirty="0" smtClean="0"/>
              <a:t>()</a:t>
            </a:r>
          </a:p>
          <a:p>
            <a:pPr>
              <a:buNone/>
            </a:pPr>
            <a:r>
              <a:rPr lang="en-US" sz="2800" dirty="0" smtClean="0"/>
              <a:t>print(</a:t>
            </a:r>
            <a:r>
              <a:rPr lang="en-US" sz="2800" dirty="0" smtClean="0">
                <a:solidFill>
                  <a:srgbClr val="00B050"/>
                </a:solidFill>
              </a:rPr>
              <a:t>“In the global scope, value is”</a:t>
            </a:r>
            <a:r>
              <a:rPr lang="en-US" sz="2800" dirty="0" smtClean="0"/>
              <a:t>, value) </a:t>
            </a:r>
          </a:p>
          <a:p>
            <a:endParaRPr lang="en-US" altLang="zh-CN" sz="2800" dirty="0" smtClean="0"/>
          </a:p>
          <a:p>
            <a:endParaRPr lang="en-US" altLang="zh-CN" sz="2800" dirty="0" smtClean="0"/>
          </a:p>
        </p:txBody>
      </p:sp>
      <p:cxnSp>
        <p:nvCxnSpPr>
          <p:cNvPr id="4" name="Straight Arrow Connector 3"/>
          <p:cNvCxnSpPr/>
          <p:nvPr/>
        </p:nvCxnSpPr>
        <p:spPr>
          <a:xfrm rot="5400000" flipH="1" flipV="1">
            <a:off x="6336196" y="3104964"/>
            <a:ext cx="576064" cy="50405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副标题 2"/>
          <p:cNvSpPr txBox="1">
            <a:spLocks/>
          </p:cNvSpPr>
          <p:nvPr/>
        </p:nvSpPr>
        <p:spPr>
          <a:xfrm>
            <a:off x="6012160" y="2060848"/>
            <a:ext cx="2952328" cy="1296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	</a:t>
            </a:r>
            <a:r>
              <a:rPr kumimoji="0" lang="en-US" altLang="zh-CN" sz="2800" b="0" i="0" u="none" strike="noStrike" kern="1200" cap="none" spc="0" normalizeH="0" baseline="0" noProof="0" dirty="0" err="1" smtClean="0">
                <a:ln>
                  <a:noFill/>
                </a:ln>
                <a:solidFill>
                  <a:srgbClr val="FF0000"/>
                </a:solidFill>
                <a:effectLst/>
                <a:uLnTx/>
                <a:uFillTx/>
                <a:latin typeface="+mn-lt"/>
                <a:ea typeface="+mn-ea"/>
                <a:cs typeface="+mn-cs"/>
              </a:rPr>
              <a:t>Thi</a:t>
            </a:r>
            <a:r>
              <a:rPr lang="en-US" altLang="zh-CN" sz="2800" dirty="0" smtClean="0">
                <a:solidFill>
                  <a:srgbClr val="FF0000"/>
                </a:solidFill>
              </a:rPr>
              <a:t>s is a local variable</a:t>
            </a: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	</a:t>
            </a:r>
            <a:endParaRPr kumimoji="0" lang="zh-CN" altLang="en-US" sz="2800" b="0" i="0" u="none" strike="noStrike" kern="1200" cap="none" spc="0" normalizeH="0" baseline="0" noProof="0" dirty="0">
              <a:ln>
                <a:noFill/>
              </a:ln>
              <a:solidFill>
                <a:srgbClr val="FF0000"/>
              </a:solidFill>
              <a:effectLst/>
              <a:uLnTx/>
              <a:uFillTx/>
              <a:latin typeface="+mn-lt"/>
              <a:ea typeface="+mn-ea"/>
              <a:cs typeface="+mn-cs"/>
            </a:endParaRPr>
          </a:p>
        </p:txBody>
      </p:sp>
      <p:sp>
        <p:nvSpPr>
          <p:cNvPr id="6" name="Oval 5"/>
          <p:cNvSpPr/>
          <p:nvPr/>
        </p:nvSpPr>
        <p:spPr>
          <a:xfrm>
            <a:off x="5580112" y="3645024"/>
            <a:ext cx="1152128" cy="504056"/>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副标题 2"/>
          <p:cNvSpPr txBox="1">
            <a:spLocks/>
          </p:cNvSpPr>
          <p:nvPr/>
        </p:nvSpPr>
        <p:spPr>
          <a:xfrm>
            <a:off x="611560" y="4221088"/>
            <a:ext cx="4176464" cy="57606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	They</a:t>
            </a:r>
            <a:r>
              <a:rPr kumimoji="0" lang="en-US" altLang="zh-CN" sz="2800" b="0" i="0" u="none" strike="noStrike" kern="1200" cap="none" spc="0" normalizeH="0" noProof="0" dirty="0" smtClean="0">
                <a:ln>
                  <a:noFill/>
                </a:ln>
                <a:solidFill>
                  <a:srgbClr val="FF0000"/>
                </a:solidFill>
                <a:effectLst/>
                <a:uLnTx/>
                <a:uFillTx/>
                <a:latin typeface="+mn-lt"/>
                <a:ea typeface="+mn-ea"/>
                <a:cs typeface="+mn-cs"/>
              </a:rPr>
              <a:t> are different.</a:t>
            </a: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	</a:t>
            </a:r>
            <a:endParaRPr kumimoji="0" lang="zh-CN" altLang="en-US" sz="2800" b="0" i="0" u="none" strike="noStrike" kern="1200" cap="none" spc="0" normalizeH="0" baseline="0" noProof="0" dirty="0">
              <a:ln>
                <a:noFill/>
              </a:ln>
              <a:solidFill>
                <a:srgbClr val="FF0000"/>
              </a:solidFill>
              <a:effectLst/>
              <a:uLnTx/>
              <a:uFillTx/>
              <a:latin typeface="+mn-lt"/>
              <a:ea typeface="+mn-ea"/>
              <a:cs typeface="+mn-cs"/>
            </a:endParaRPr>
          </a:p>
        </p:txBody>
      </p:sp>
      <p:sp>
        <p:nvSpPr>
          <p:cNvPr id="13" name="Oval 12"/>
          <p:cNvSpPr/>
          <p:nvPr/>
        </p:nvSpPr>
        <p:spPr>
          <a:xfrm>
            <a:off x="323528" y="4725144"/>
            <a:ext cx="1152128" cy="504056"/>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a:stCxn id="13" idx="0"/>
          </p:cNvCxnSpPr>
          <p:nvPr/>
        </p:nvCxnSpPr>
        <p:spPr>
          <a:xfrm rot="5400000" flipH="1" flipV="1">
            <a:off x="503548" y="4041068"/>
            <a:ext cx="1080120" cy="288032"/>
          </a:xfrm>
          <a:prstGeom prst="straightConnector1">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683568" y="3140968"/>
            <a:ext cx="1152128" cy="504056"/>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Global variables</a:t>
            </a:r>
            <a:endParaRPr lang="zh-CN" altLang="en-US" dirty="0"/>
          </a:p>
        </p:txBody>
      </p:sp>
      <p:sp>
        <p:nvSpPr>
          <p:cNvPr id="3" name="内容占位符 2"/>
          <p:cNvSpPr>
            <a:spLocks noGrp="1"/>
          </p:cNvSpPr>
          <p:nvPr>
            <p:ph idx="1"/>
          </p:nvPr>
        </p:nvSpPr>
        <p:spPr>
          <a:xfrm>
            <a:off x="457200" y="1600200"/>
            <a:ext cx="8147248" cy="4997152"/>
          </a:xfrm>
        </p:spPr>
        <p:txBody>
          <a:bodyPr/>
          <a:lstStyle/>
          <a:p>
            <a:r>
              <a:rPr lang="en-US" altLang="zh-CN" sz="2800" dirty="0" smtClean="0"/>
              <a:t>To sum up:</a:t>
            </a:r>
          </a:p>
          <a:p>
            <a:r>
              <a:rPr lang="en-US" altLang="zh-CN" sz="2800" dirty="0" smtClean="0"/>
              <a:t>Situation 2:</a:t>
            </a:r>
          </a:p>
          <a:p>
            <a:pPr>
              <a:buNone/>
            </a:pPr>
            <a:r>
              <a:rPr lang="en-US" sz="2800" dirty="0" smtClean="0">
                <a:solidFill>
                  <a:srgbClr val="FF6600"/>
                </a:solidFill>
              </a:rPr>
              <a:t>def</a:t>
            </a:r>
            <a:r>
              <a:rPr lang="en-US" sz="2800" dirty="0" smtClean="0"/>
              <a:t> </a:t>
            </a:r>
            <a:r>
              <a:rPr lang="en-US" sz="2800" dirty="0" err="1" smtClean="0">
                <a:solidFill>
                  <a:srgbClr val="0404BC"/>
                </a:solidFill>
              </a:rPr>
              <a:t>my_function</a:t>
            </a:r>
            <a:r>
              <a:rPr lang="en-US" sz="2800" dirty="0" smtClean="0"/>
              <a:t>():</a:t>
            </a:r>
          </a:p>
          <a:p>
            <a:pPr>
              <a:buNone/>
            </a:pPr>
            <a:r>
              <a:rPr lang="en-US" sz="2800" dirty="0" smtClean="0"/>
              <a:t>	print(</a:t>
            </a:r>
            <a:r>
              <a:rPr lang="en-US" sz="2800" dirty="0" smtClean="0">
                <a:solidFill>
                  <a:srgbClr val="00B050"/>
                </a:solidFill>
              </a:rPr>
              <a:t>“In my function 1, value is”</a:t>
            </a:r>
            <a:r>
              <a:rPr lang="en-US" sz="2800" dirty="0" smtClean="0"/>
              <a:t>, value) </a:t>
            </a:r>
          </a:p>
          <a:p>
            <a:endParaRPr lang="en-US" altLang="zh-CN" sz="2800" dirty="0" smtClean="0"/>
          </a:p>
          <a:p>
            <a:endParaRPr lang="en-US" altLang="zh-CN" sz="2800" dirty="0" smtClean="0"/>
          </a:p>
          <a:p>
            <a:pPr>
              <a:buNone/>
            </a:pPr>
            <a:r>
              <a:rPr lang="en-US" sz="2800" dirty="0" smtClean="0"/>
              <a:t>value = 10</a:t>
            </a:r>
          </a:p>
          <a:p>
            <a:pPr>
              <a:buNone/>
            </a:pPr>
            <a:r>
              <a:rPr lang="en-US" sz="2800" dirty="0" err="1" smtClean="0"/>
              <a:t>my_function</a:t>
            </a:r>
            <a:r>
              <a:rPr lang="en-US" sz="2800" dirty="0" smtClean="0"/>
              <a:t>()</a:t>
            </a:r>
          </a:p>
          <a:p>
            <a:pPr>
              <a:buNone/>
            </a:pPr>
            <a:r>
              <a:rPr lang="en-US" sz="2800" dirty="0" smtClean="0"/>
              <a:t>print(</a:t>
            </a:r>
            <a:r>
              <a:rPr lang="en-US" sz="2800" dirty="0" smtClean="0">
                <a:solidFill>
                  <a:srgbClr val="00B050"/>
                </a:solidFill>
              </a:rPr>
              <a:t>“In the global scope, value is”</a:t>
            </a:r>
            <a:r>
              <a:rPr lang="en-US" sz="2800" dirty="0" smtClean="0"/>
              <a:t>, value) </a:t>
            </a:r>
          </a:p>
          <a:p>
            <a:endParaRPr lang="en-US" altLang="zh-CN" sz="2800" dirty="0" smtClean="0"/>
          </a:p>
          <a:p>
            <a:endParaRPr lang="en-US" altLang="zh-CN" sz="2800" dirty="0" smtClean="0"/>
          </a:p>
        </p:txBody>
      </p:sp>
      <p:cxnSp>
        <p:nvCxnSpPr>
          <p:cNvPr id="4" name="Straight Arrow Connector 3"/>
          <p:cNvCxnSpPr/>
          <p:nvPr/>
        </p:nvCxnSpPr>
        <p:spPr>
          <a:xfrm rot="5400000" flipH="1" flipV="1">
            <a:off x="6480212" y="2744924"/>
            <a:ext cx="576064" cy="50405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副标题 2"/>
          <p:cNvSpPr txBox="1">
            <a:spLocks/>
          </p:cNvSpPr>
          <p:nvPr/>
        </p:nvSpPr>
        <p:spPr>
          <a:xfrm>
            <a:off x="6084168" y="1700808"/>
            <a:ext cx="2952328" cy="1296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	</a:t>
            </a:r>
            <a:r>
              <a:rPr kumimoji="0" lang="en-US" altLang="zh-CN" sz="2800" b="0" i="0" u="none" strike="noStrike" kern="1200" cap="none" spc="0" normalizeH="0" baseline="0" noProof="0" dirty="0" err="1" smtClean="0">
                <a:ln>
                  <a:noFill/>
                </a:ln>
                <a:solidFill>
                  <a:srgbClr val="FF0000"/>
                </a:solidFill>
                <a:effectLst/>
                <a:uLnTx/>
                <a:uFillTx/>
                <a:latin typeface="+mn-lt"/>
                <a:ea typeface="+mn-ea"/>
                <a:cs typeface="+mn-cs"/>
              </a:rPr>
              <a:t>Thi</a:t>
            </a:r>
            <a:r>
              <a:rPr lang="en-US" altLang="zh-CN" sz="2800" dirty="0" smtClean="0">
                <a:solidFill>
                  <a:srgbClr val="FF0000"/>
                </a:solidFill>
              </a:rPr>
              <a:t>s is a global variable</a:t>
            </a: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	</a:t>
            </a:r>
            <a:endParaRPr kumimoji="0" lang="zh-CN" altLang="en-US" sz="2800" b="0" i="0" u="none" strike="noStrike" kern="1200" cap="none" spc="0" normalizeH="0" baseline="0" noProof="0" dirty="0">
              <a:ln>
                <a:noFill/>
              </a:ln>
              <a:solidFill>
                <a:srgbClr val="FF0000"/>
              </a:solidFill>
              <a:effectLst/>
              <a:uLnTx/>
              <a:uFillTx/>
              <a:latin typeface="+mn-lt"/>
              <a:ea typeface="+mn-ea"/>
              <a:cs typeface="+mn-cs"/>
            </a:endParaRPr>
          </a:p>
        </p:txBody>
      </p:sp>
      <p:sp>
        <p:nvSpPr>
          <p:cNvPr id="6" name="Oval 5"/>
          <p:cNvSpPr/>
          <p:nvPr/>
        </p:nvSpPr>
        <p:spPr>
          <a:xfrm>
            <a:off x="5580112" y="3212976"/>
            <a:ext cx="1152128" cy="504056"/>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副标题 2"/>
          <p:cNvSpPr txBox="1">
            <a:spLocks/>
          </p:cNvSpPr>
          <p:nvPr/>
        </p:nvSpPr>
        <p:spPr>
          <a:xfrm>
            <a:off x="3275856" y="4365104"/>
            <a:ext cx="5616624" cy="136815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	Both</a:t>
            </a:r>
            <a:r>
              <a:rPr kumimoji="0" lang="en-US" altLang="zh-CN" sz="2800" b="0" i="0" u="none" strike="noStrike" kern="1200" cap="none" spc="0" normalizeH="0" noProof="0" dirty="0" smtClean="0">
                <a:ln>
                  <a:noFill/>
                </a:ln>
                <a:solidFill>
                  <a:srgbClr val="FF0000"/>
                </a:solidFill>
                <a:effectLst/>
                <a:uLnTx/>
                <a:uFillTx/>
                <a:latin typeface="+mn-lt"/>
                <a:ea typeface="+mn-ea"/>
                <a:cs typeface="+mn-cs"/>
              </a:rPr>
              <a:t> of them refer to the same variable.</a:t>
            </a: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	</a:t>
            </a:r>
            <a:endParaRPr kumimoji="0" lang="zh-CN" altLang="en-US" sz="2800" b="0" i="0" u="none" strike="noStrike" kern="1200" cap="none" spc="0" normalizeH="0" baseline="0" noProof="0" dirty="0">
              <a:ln>
                <a:noFill/>
              </a:ln>
              <a:solidFill>
                <a:srgbClr val="FF0000"/>
              </a:solidFill>
              <a:effectLst/>
              <a:uLnTx/>
              <a:uFillTx/>
              <a:latin typeface="+mn-lt"/>
              <a:ea typeface="+mn-ea"/>
              <a:cs typeface="+mn-cs"/>
            </a:endParaRPr>
          </a:p>
        </p:txBody>
      </p:sp>
      <p:sp>
        <p:nvSpPr>
          <p:cNvPr id="8" name="Oval 7"/>
          <p:cNvSpPr/>
          <p:nvPr/>
        </p:nvSpPr>
        <p:spPr>
          <a:xfrm>
            <a:off x="5580112" y="5661248"/>
            <a:ext cx="1152128" cy="504056"/>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rot="10800000">
            <a:off x="2123728" y="5013176"/>
            <a:ext cx="4032448" cy="64807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2123728" y="3717032"/>
            <a:ext cx="4032448" cy="115212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heckerboard(across)">
                                      <p:cBhvr>
                                        <p:cTn id="13" dur="500"/>
                                        <p:tgtEl>
                                          <p:spTgt spid="7"/>
                                        </p:tgtEl>
                                      </p:cBhvr>
                                    </p:animEffect>
                                  </p:childTnLst>
                                </p:cTn>
                              </p:par>
                              <p:par>
                                <p:cTn id="14" presetID="5" presetClass="entr" presetSubtype="1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checkerboard(across)">
                                      <p:cBhvr>
                                        <p:cTn id="16" dur="500"/>
                                        <p:tgtEl>
                                          <p:spTgt spid="18"/>
                                        </p:tgtEl>
                                      </p:cBhvr>
                                    </p:animEffect>
                                  </p:childTnLst>
                                </p:cTn>
                              </p:par>
                              <p:par>
                                <p:cTn id="17" presetID="5" presetClass="entr" presetSubtype="1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checkerboard(across)">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Global variables</a:t>
            </a:r>
            <a:endParaRPr lang="zh-CN" altLang="en-US" dirty="0"/>
          </a:p>
        </p:txBody>
      </p:sp>
      <p:sp>
        <p:nvSpPr>
          <p:cNvPr id="3" name="内容占位符 2"/>
          <p:cNvSpPr>
            <a:spLocks noGrp="1"/>
          </p:cNvSpPr>
          <p:nvPr>
            <p:ph idx="1"/>
          </p:nvPr>
        </p:nvSpPr>
        <p:spPr>
          <a:xfrm>
            <a:off x="457200" y="1600200"/>
            <a:ext cx="8147248" cy="4997152"/>
          </a:xfrm>
        </p:spPr>
        <p:txBody>
          <a:bodyPr>
            <a:normAutofit/>
          </a:bodyPr>
          <a:lstStyle/>
          <a:p>
            <a:r>
              <a:rPr lang="en-US" altLang="zh-CN" sz="2800" dirty="0" smtClean="0"/>
              <a:t>To sum up:</a:t>
            </a:r>
          </a:p>
          <a:p>
            <a:r>
              <a:rPr lang="en-US" altLang="zh-CN" sz="2800" dirty="0" smtClean="0"/>
              <a:t>Situation 3:</a:t>
            </a:r>
          </a:p>
          <a:p>
            <a:pPr>
              <a:buNone/>
            </a:pPr>
            <a:r>
              <a:rPr lang="en-US" sz="2400" dirty="0" smtClean="0">
                <a:solidFill>
                  <a:srgbClr val="FF6600"/>
                </a:solidFill>
              </a:rPr>
              <a:t>def</a:t>
            </a:r>
            <a:r>
              <a:rPr lang="en-US" sz="2400" dirty="0" smtClean="0"/>
              <a:t> </a:t>
            </a:r>
            <a:r>
              <a:rPr lang="en-US" sz="2400" dirty="0" err="1" smtClean="0">
                <a:solidFill>
                  <a:srgbClr val="0404BC"/>
                </a:solidFill>
              </a:rPr>
              <a:t>my_function</a:t>
            </a:r>
            <a:r>
              <a:rPr lang="en-US" sz="2400" dirty="0" smtClean="0"/>
              <a:t>():</a:t>
            </a:r>
          </a:p>
          <a:p>
            <a:pPr>
              <a:buNone/>
            </a:pPr>
            <a:r>
              <a:rPr lang="en-US" sz="2400" dirty="0" smtClean="0"/>
              <a:t>	</a:t>
            </a:r>
            <a:r>
              <a:rPr lang="en-US" sz="2400" dirty="0" smtClean="0">
                <a:solidFill>
                  <a:srgbClr val="FF6600"/>
                </a:solidFill>
              </a:rPr>
              <a:t>global</a:t>
            </a:r>
            <a:r>
              <a:rPr lang="en-US" sz="2400" dirty="0" smtClean="0"/>
              <a:t> value</a:t>
            </a:r>
          </a:p>
          <a:p>
            <a:pPr>
              <a:buNone/>
            </a:pPr>
            <a:r>
              <a:rPr lang="en-US" sz="2400" dirty="0" smtClean="0"/>
              <a:t>	value = 1</a:t>
            </a:r>
          </a:p>
          <a:p>
            <a:pPr>
              <a:buNone/>
            </a:pPr>
            <a:r>
              <a:rPr lang="en-US" sz="2400" dirty="0" smtClean="0"/>
              <a:t>	print(</a:t>
            </a:r>
            <a:r>
              <a:rPr lang="en-US" sz="2400" dirty="0" smtClean="0">
                <a:solidFill>
                  <a:srgbClr val="00B050"/>
                </a:solidFill>
              </a:rPr>
              <a:t>“In my function 1, value is”</a:t>
            </a:r>
            <a:r>
              <a:rPr lang="en-US" sz="2400" dirty="0" smtClean="0"/>
              <a:t>, value) </a:t>
            </a:r>
          </a:p>
          <a:p>
            <a:endParaRPr lang="en-US" altLang="zh-CN" sz="2400" dirty="0" smtClean="0"/>
          </a:p>
          <a:p>
            <a:endParaRPr lang="en-US" altLang="zh-CN" sz="2400" dirty="0" smtClean="0"/>
          </a:p>
          <a:p>
            <a:pPr>
              <a:buNone/>
            </a:pPr>
            <a:r>
              <a:rPr lang="en-US" sz="2400" dirty="0" smtClean="0"/>
              <a:t>value = 10</a:t>
            </a:r>
          </a:p>
          <a:p>
            <a:pPr>
              <a:buNone/>
            </a:pPr>
            <a:r>
              <a:rPr lang="en-US" sz="2400" dirty="0" smtClean="0"/>
              <a:t>my_function1()</a:t>
            </a:r>
          </a:p>
          <a:p>
            <a:pPr>
              <a:buNone/>
            </a:pPr>
            <a:r>
              <a:rPr lang="en-US" sz="2400" dirty="0" smtClean="0"/>
              <a:t>print(</a:t>
            </a:r>
            <a:r>
              <a:rPr lang="en-US" sz="2400" dirty="0" smtClean="0">
                <a:solidFill>
                  <a:srgbClr val="00B050"/>
                </a:solidFill>
              </a:rPr>
              <a:t>“In the global scope, value is”</a:t>
            </a:r>
            <a:r>
              <a:rPr lang="en-US" sz="2400" dirty="0" smtClean="0"/>
              <a:t>, value) </a:t>
            </a:r>
          </a:p>
          <a:p>
            <a:endParaRPr lang="en-US" altLang="zh-CN" sz="2800" dirty="0" smtClean="0"/>
          </a:p>
          <a:p>
            <a:endParaRPr lang="en-US" altLang="zh-CN" sz="2800" dirty="0" smtClean="0"/>
          </a:p>
        </p:txBody>
      </p:sp>
      <p:cxnSp>
        <p:nvCxnSpPr>
          <p:cNvPr id="4" name="Straight Arrow Connector 3"/>
          <p:cNvCxnSpPr/>
          <p:nvPr/>
        </p:nvCxnSpPr>
        <p:spPr>
          <a:xfrm rot="5400000" flipH="1" flipV="1">
            <a:off x="5760132" y="5697252"/>
            <a:ext cx="576064" cy="50405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副标题 2"/>
          <p:cNvSpPr txBox="1">
            <a:spLocks/>
          </p:cNvSpPr>
          <p:nvPr/>
        </p:nvSpPr>
        <p:spPr>
          <a:xfrm>
            <a:off x="6012160" y="5157192"/>
            <a:ext cx="2952328" cy="1296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	Global ‘value’ is changed to 1.	</a:t>
            </a:r>
            <a:endParaRPr kumimoji="0" lang="zh-CN" altLang="en-US" sz="2800" b="0" i="0" u="none" strike="noStrike" kern="1200" cap="none" spc="0" normalizeH="0" baseline="0" noProof="0" dirty="0">
              <a:ln>
                <a:noFill/>
              </a:ln>
              <a:solidFill>
                <a:srgbClr val="FF0000"/>
              </a:solidFill>
              <a:effectLst/>
              <a:uLnTx/>
              <a:uFillTx/>
              <a:latin typeface="+mn-lt"/>
              <a:ea typeface="+mn-ea"/>
              <a:cs typeface="+mn-cs"/>
            </a:endParaRPr>
          </a:p>
        </p:txBody>
      </p:sp>
      <p:sp>
        <p:nvSpPr>
          <p:cNvPr id="8" name="Oval 7"/>
          <p:cNvSpPr/>
          <p:nvPr/>
        </p:nvSpPr>
        <p:spPr>
          <a:xfrm>
            <a:off x="4716016" y="6093296"/>
            <a:ext cx="1152128" cy="504056"/>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副标题 2"/>
          <p:cNvSpPr txBox="1">
            <a:spLocks/>
          </p:cNvSpPr>
          <p:nvPr/>
        </p:nvSpPr>
        <p:spPr>
          <a:xfrm>
            <a:off x="2987824" y="2276872"/>
            <a:ext cx="5688632" cy="158417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	They now refer to</a:t>
            </a:r>
            <a:r>
              <a:rPr kumimoji="0" lang="en-US" altLang="zh-CN" sz="2800" b="0" i="0" u="none" strike="noStrike" kern="1200" cap="none" spc="0" normalizeH="0" noProof="0" dirty="0" smtClean="0">
                <a:ln>
                  <a:noFill/>
                </a:ln>
                <a:solidFill>
                  <a:srgbClr val="FF0000"/>
                </a:solidFill>
                <a:effectLst/>
                <a:uLnTx/>
                <a:uFillTx/>
                <a:latin typeface="+mn-lt"/>
                <a:ea typeface="+mn-ea"/>
                <a:cs typeface="+mn-cs"/>
              </a:rPr>
              <a:t> the same variable, because you used the key word global.</a:t>
            </a:r>
            <a:endParaRPr kumimoji="0" lang="zh-CN" altLang="en-US" sz="2800" b="0" i="0" u="none" strike="noStrike" kern="1200" cap="none" spc="0" normalizeH="0" baseline="0" noProof="0" dirty="0">
              <a:ln>
                <a:noFill/>
              </a:ln>
              <a:solidFill>
                <a:srgbClr val="FF0000"/>
              </a:solidFill>
              <a:effectLst/>
              <a:uLnTx/>
              <a:uFillTx/>
              <a:latin typeface="+mn-lt"/>
              <a:ea typeface="+mn-ea"/>
              <a:cs typeface="+mn-cs"/>
            </a:endParaRPr>
          </a:p>
        </p:txBody>
      </p:sp>
      <p:sp>
        <p:nvSpPr>
          <p:cNvPr id="14" name="Oval 13"/>
          <p:cNvSpPr/>
          <p:nvPr/>
        </p:nvSpPr>
        <p:spPr>
          <a:xfrm>
            <a:off x="251520" y="5301208"/>
            <a:ext cx="1152128" cy="504056"/>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14" idx="0"/>
            <a:endCxn id="16" idx="4"/>
          </p:cNvCxnSpPr>
          <p:nvPr/>
        </p:nvCxnSpPr>
        <p:spPr>
          <a:xfrm rot="5400000" flipH="1" flipV="1">
            <a:off x="359532" y="4401108"/>
            <a:ext cx="1368152" cy="432048"/>
          </a:xfrm>
          <a:prstGeom prst="straightConnector1">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683568" y="3429000"/>
            <a:ext cx="1152128" cy="504056"/>
          </a:xfrm>
          <a:prstGeom prst="ellipse">
            <a:avLst/>
          </a:prstGeom>
          <a:noFill/>
          <a:ln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flipV="1">
            <a:off x="1043608" y="3501008"/>
            <a:ext cx="2304256" cy="115212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checkerboard(across)">
                                      <p:cBhvr>
                                        <p:cTn id="13" dur="500"/>
                                        <p:tgtEl>
                                          <p:spTgt spid="13"/>
                                        </p:tgtEl>
                                      </p:cBhvr>
                                    </p:animEffect>
                                  </p:childTnLst>
                                </p:cTn>
                              </p:par>
                              <p:par>
                                <p:cTn id="14" presetID="5" presetClass="entr" presetSubtype="10" fill="hold"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checkerboard(across)">
                                      <p:cBhvr>
                                        <p:cTn id="1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Recall Function</a:t>
            </a:r>
            <a:endParaRPr lang="zh-CN" altLang="en-US" dirty="0"/>
          </a:p>
        </p:txBody>
      </p:sp>
      <p:sp>
        <p:nvSpPr>
          <p:cNvPr id="3" name="内容占位符 2"/>
          <p:cNvSpPr>
            <a:spLocks noGrp="1"/>
          </p:cNvSpPr>
          <p:nvPr>
            <p:ph idx="1"/>
          </p:nvPr>
        </p:nvSpPr>
        <p:spPr>
          <a:xfrm>
            <a:off x="457200" y="1600200"/>
            <a:ext cx="8229600" cy="5257800"/>
          </a:xfrm>
        </p:spPr>
        <p:txBody>
          <a:bodyPr>
            <a:normAutofit/>
          </a:bodyPr>
          <a:lstStyle/>
          <a:p>
            <a:pPr>
              <a:buNone/>
            </a:pPr>
            <a:r>
              <a:rPr lang="en-US" altLang="zh-CN" b="1" dirty="0" smtClean="0"/>
              <a:t> [functions]</a:t>
            </a:r>
            <a:endParaRPr lang="en-US" altLang="zh-CN" dirty="0" smtClean="0"/>
          </a:p>
          <a:p>
            <a:pPr lvl="1"/>
            <a:endParaRPr lang="en-US" altLang="zh-CN" dirty="0" smtClean="0"/>
          </a:p>
        </p:txBody>
      </p:sp>
      <p:sp>
        <p:nvSpPr>
          <p:cNvPr id="7" name="Rectangle 6"/>
          <p:cNvSpPr/>
          <p:nvPr/>
        </p:nvSpPr>
        <p:spPr>
          <a:xfrm>
            <a:off x="3707904" y="3140968"/>
            <a:ext cx="3096344" cy="2160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I am a function.</a:t>
            </a:r>
          </a:p>
          <a:p>
            <a:pPr algn="ctr"/>
            <a:r>
              <a:rPr lang="en-US" sz="3200" dirty="0" smtClean="0"/>
              <a:t>I will perform a certain job.</a:t>
            </a:r>
          </a:p>
        </p:txBody>
      </p:sp>
      <p:sp>
        <p:nvSpPr>
          <p:cNvPr id="10" name="副标题 2"/>
          <p:cNvSpPr txBox="1">
            <a:spLocks/>
          </p:cNvSpPr>
          <p:nvPr/>
        </p:nvSpPr>
        <p:spPr>
          <a:xfrm>
            <a:off x="3419872" y="1916832"/>
            <a:ext cx="4032448" cy="500066"/>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altLang="zh-CN" sz="2800" b="1" dirty="0" smtClean="0">
                <a:solidFill>
                  <a:srgbClr val="002060"/>
                </a:solidFill>
              </a:rPr>
              <a:t>input1, input2, input3, …</a:t>
            </a:r>
            <a:endParaRPr kumimoji="0" lang="zh-CN" altLang="en-US" sz="2800" b="1" i="0" u="none" strike="noStrike" kern="1200" cap="none" spc="0" normalizeH="0" baseline="0" noProof="0" dirty="0">
              <a:ln>
                <a:noFill/>
              </a:ln>
              <a:solidFill>
                <a:srgbClr val="002060"/>
              </a:solidFill>
              <a:effectLst/>
              <a:uLnTx/>
              <a:uFillTx/>
              <a:latin typeface="+mn-lt"/>
              <a:ea typeface="+mn-ea"/>
              <a:cs typeface="+mn-cs"/>
            </a:endParaRPr>
          </a:p>
        </p:txBody>
      </p:sp>
      <p:sp>
        <p:nvSpPr>
          <p:cNvPr id="11" name="Down Arrow 10"/>
          <p:cNvSpPr/>
          <p:nvPr/>
        </p:nvSpPr>
        <p:spPr>
          <a:xfrm>
            <a:off x="4932040" y="2564904"/>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5004048" y="5445224"/>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副标题 2"/>
          <p:cNvSpPr txBox="1">
            <a:spLocks/>
          </p:cNvSpPr>
          <p:nvPr/>
        </p:nvSpPr>
        <p:spPr>
          <a:xfrm>
            <a:off x="3491880" y="6021288"/>
            <a:ext cx="5652120" cy="500066"/>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altLang="zh-CN" sz="2800" b="1" dirty="0" smtClean="0">
                <a:solidFill>
                  <a:srgbClr val="002060"/>
                </a:solidFill>
              </a:rPr>
              <a:t>output1, output2, output3, …</a:t>
            </a:r>
            <a:endParaRPr kumimoji="0" lang="zh-CN" altLang="en-US" sz="2800" b="1" i="0" u="none" strike="noStrike" kern="1200" cap="none" spc="0" normalizeH="0" baseline="0" noProof="0" dirty="0">
              <a:ln>
                <a:noFill/>
              </a:ln>
              <a:solidFill>
                <a:srgbClr val="002060"/>
              </a:solidFill>
              <a:effectLst/>
              <a:uLnTx/>
              <a:uFillTx/>
              <a:latin typeface="+mn-lt"/>
              <a:ea typeface="+mn-ea"/>
              <a:cs typeface="+mn-cs"/>
            </a:endParaRPr>
          </a:p>
        </p:txBody>
      </p:sp>
      <p:cxnSp>
        <p:nvCxnSpPr>
          <p:cNvPr id="14" name="Straight Arrow Connector 13"/>
          <p:cNvCxnSpPr/>
          <p:nvPr/>
        </p:nvCxnSpPr>
        <p:spPr>
          <a:xfrm flipV="1">
            <a:off x="2843808" y="2276872"/>
            <a:ext cx="648072"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副标题 2"/>
          <p:cNvSpPr txBox="1">
            <a:spLocks/>
          </p:cNvSpPr>
          <p:nvPr/>
        </p:nvSpPr>
        <p:spPr>
          <a:xfrm>
            <a:off x="755576" y="2636912"/>
            <a:ext cx="2952328" cy="108012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    You give</a:t>
            </a:r>
            <a:r>
              <a:rPr kumimoji="0" lang="en-US" altLang="zh-CN" sz="2800" b="0" i="0" u="none" strike="noStrike" kern="1200" cap="none" spc="0" normalizeH="0" noProof="0" dirty="0" smtClean="0">
                <a:ln>
                  <a:noFill/>
                </a:ln>
                <a:solidFill>
                  <a:srgbClr val="FF0000"/>
                </a:solidFill>
                <a:effectLst/>
                <a:uLnTx/>
                <a:uFillTx/>
                <a:latin typeface="+mn-lt"/>
                <a:ea typeface="+mn-ea"/>
                <a:cs typeface="+mn-cs"/>
              </a:rPr>
              <a:t> me some inputs</a:t>
            </a:r>
            <a:endParaRPr kumimoji="0" lang="zh-CN" altLang="en-US" sz="2800" b="0" i="0" u="none" strike="noStrike" kern="1200" cap="none" spc="0" normalizeH="0" baseline="0" noProof="0" dirty="0">
              <a:ln>
                <a:noFill/>
              </a:ln>
              <a:solidFill>
                <a:srgbClr val="FF0000"/>
              </a:solidFill>
              <a:effectLst/>
              <a:uLnTx/>
              <a:uFillTx/>
              <a:latin typeface="+mn-lt"/>
              <a:ea typeface="+mn-ea"/>
              <a:cs typeface="+mn-cs"/>
            </a:endParaRPr>
          </a:p>
        </p:txBody>
      </p:sp>
      <p:cxnSp>
        <p:nvCxnSpPr>
          <p:cNvPr id="19" name="Straight Arrow Connector 18"/>
          <p:cNvCxnSpPr>
            <a:endCxn id="13" idx="1"/>
          </p:cNvCxnSpPr>
          <p:nvPr/>
        </p:nvCxnSpPr>
        <p:spPr>
          <a:xfrm>
            <a:off x="2699792" y="5949280"/>
            <a:ext cx="792088" cy="322041"/>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副标题 2"/>
          <p:cNvSpPr txBox="1">
            <a:spLocks/>
          </p:cNvSpPr>
          <p:nvPr/>
        </p:nvSpPr>
        <p:spPr>
          <a:xfrm>
            <a:off x="755576" y="4221088"/>
            <a:ext cx="2952328" cy="1800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    I give you some outputs back, explicitly</a:t>
            </a:r>
            <a:r>
              <a:rPr kumimoji="0" lang="en-US" altLang="zh-CN" sz="2800" b="0" i="0" u="none" strike="noStrike" kern="1200" cap="none" spc="0" normalizeH="0" noProof="0" dirty="0" smtClean="0">
                <a:ln>
                  <a:noFill/>
                </a:ln>
                <a:solidFill>
                  <a:srgbClr val="FF0000"/>
                </a:solidFill>
                <a:effectLst/>
                <a:uLnTx/>
                <a:uFillTx/>
                <a:latin typeface="+mn-lt"/>
                <a:ea typeface="+mn-ea"/>
                <a:cs typeface="+mn-cs"/>
              </a:rPr>
              <a:t> or implicitly</a:t>
            </a:r>
            <a:endParaRPr kumimoji="0" lang="zh-CN" altLang="en-US" sz="28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579296" cy="1143000"/>
          </a:xfrm>
        </p:spPr>
        <p:txBody>
          <a:bodyPr>
            <a:normAutofit/>
          </a:bodyPr>
          <a:lstStyle/>
          <a:p>
            <a:r>
              <a:rPr lang="en-US" altLang="zh-CN" dirty="0" smtClean="0"/>
              <a:t>Functions: define and call</a:t>
            </a:r>
          </a:p>
        </p:txBody>
      </p:sp>
      <p:sp>
        <p:nvSpPr>
          <p:cNvPr id="3" name="内容占位符 2"/>
          <p:cNvSpPr>
            <a:spLocks noGrp="1"/>
          </p:cNvSpPr>
          <p:nvPr>
            <p:ph idx="1"/>
          </p:nvPr>
        </p:nvSpPr>
        <p:spPr>
          <a:xfrm>
            <a:off x="457200" y="1600200"/>
            <a:ext cx="8229600" cy="4781128"/>
          </a:xfrm>
        </p:spPr>
        <p:txBody>
          <a:bodyPr>
            <a:normAutofit/>
          </a:bodyPr>
          <a:lstStyle/>
          <a:p>
            <a:pPr>
              <a:buNone/>
            </a:pPr>
            <a:r>
              <a:rPr lang="en-US" altLang="zh-CN" dirty="0" smtClean="0">
                <a:solidFill>
                  <a:srgbClr val="FF6600"/>
                </a:solidFill>
              </a:rPr>
              <a:t>def</a:t>
            </a:r>
            <a:r>
              <a:rPr lang="en-US" altLang="zh-CN" dirty="0" smtClean="0"/>
              <a:t> </a:t>
            </a:r>
            <a:r>
              <a:rPr lang="en-US" altLang="zh-CN" dirty="0" err="1" smtClean="0">
                <a:solidFill>
                  <a:srgbClr val="0070C0"/>
                </a:solidFill>
              </a:rPr>
              <a:t>circle_area</a:t>
            </a:r>
            <a:r>
              <a:rPr lang="en-US" altLang="zh-CN" dirty="0" smtClean="0"/>
              <a:t>(radius):</a:t>
            </a:r>
          </a:p>
          <a:p>
            <a:pPr>
              <a:buNone/>
            </a:pPr>
            <a:r>
              <a:rPr lang="en-US" altLang="zh-CN" dirty="0" smtClean="0"/>
              <a:t>     </a:t>
            </a:r>
            <a:r>
              <a:rPr lang="en-US" altLang="zh-CN" dirty="0" smtClean="0">
                <a:solidFill>
                  <a:schemeClr val="accent6">
                    <a:lumMod val="75000"/>
                  </a:schemeClr>
                </a:solidFill>
              </a:rPr>
              <a:t> return </a:t>
            </a:r>
            <a:r>
              <a:rPr lang="en-US" altLang="zh-CN" dirty="0" smtClean="0"/>
              <a:t>(3.14159 * radius ** 2)</a:t>
            </a:r>
          </a:p>
          <a:p>
            <a:pPr>
              <a:buNone/>
            </a:pPr>
            <a:endParaRPr lang="en-US" altLang="zh-CN" dirty="0" smtClean="0"/>
          </a:p>
          <a:p>
            <a:pPr>
              <a:buNone/>
            </a:pPr>
            <a:endParaRPr lang="en-US" altLang="zh-CN" dirty="0" smtClean="0"/>
          </a:p>
          <a:p>
            <a:pPr>
              <a:buNone/>
            </a:pPr>
            <a:endParaRPr lang="en-US" altLang="zh-CN" dirty="0" smtClean="0"/>
          </a:p>
          <a:p>
            <a:pPr>
              <a:buNone/>
            </a:pPr>
            <a:r>
              <a:rPr lang="en-US" altLang="zh-CN" dirty="0" smtClean="0"/>
              <a:t>  </a:t>
            </a:r>
            <a:r>
              <a:rPr lang="en-US" altLang="zh-CN" dirty="0" err="1" smtClean="0"/>
              <a:t>circle_area</a:t>
            </a:r>
            <a:r>
              <a:rPr lang="en-US" altLang="zh-CN" dirty="0" smtClean="0"/>
              <a:t>(5)</a:t>
            </a:r>
          </a:p>
          <a:p>
            <a:pPr>
              <a:buNone/>
            </a:pPr>
            <a:r>
              <a:rPr lang="en-US" altLang="zh-CN" dirty="0" smtClean="0"/>
              <a:t>  print(</a:t>
            </a:r>
            <a:r>
              <a:rPr lang="en-US" altLang="zh-CN" dirty="0" smtClean="0">
                <a:solidFill>
                  <a:srgbClr val="00B050"/>
                </a:solidFill>
              </a:rPr>
              <a:t>“Now I know the area of the circle”</a:t>
            </a:r>
            <a:r>
              <a:rPr lang="en-US" altLang="zh-CN" dirty="0" smtClean="0"/>
              <a:t>)</a:t>
            </a:r>
          </a:p>
          <a:p>
            <a:pPr lvl="1"/>
            <a:endParaRPr lang="en-US" altLang="zh-CN" dirty="0" smtClean="0"/>
          </a:p>
          <a:p>
            <a:pPr>
              <a:buNone/>
            </a:pPr>
            <a:endParaRPr lang="en-US" altLang="zh-CN" sz="2800" dirty="0" smtClean="0"/>
          </a:p>
        </p:txBody>
      </p:sp>
      <p:sp>
        <p:nvSpPr>
          <p:cNvPr id="4" name="副标题 2"/>
          <p:cNvSpPr txBox="1">
            <a:spLocks/>
          </p:cNvSpPr>
          <p:nvPr/>
        </p:nvSpPr>
        <p:spPr>
          <a:xfrm>
            <a:off x="4427984" y="2708920"/>
            <a:ext cx="4536504" cy="208823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    This</a:t>
            </a:r>
            <a:r>
              <a:rPr kumimoji="0" lang="en-US" altLang="zh-CN" sz="2800" b="0" i="0" u="none" strike="noStrike" kern="1200" cap="none" spc="0" normalizeH="0" noProof="0" dirty="0" smtClean="0">
                <a:ln>
                  <a:noFill/>
                </a:ln>
                <a:solidFill>
                  <a:srgbClr val="FF0000"/>
                </a:solidFill>
                <a:effectLst/>
                <a:uLnTx/>
                <a:uFillTx/>
                <a:latin typeface="+mn-lt"/>
                <a:ea typeface="+mn-ea"/>
                <a:cs typeface="+mn-cs"/>
              </a:rPr>
              <a:t> is the definition of a function. This block define what job will </a:t>
            </a:r>
            <a:r>
              <a:rPr kumimoji="0" lang="en-US" altLang="zh-CN" sz="2800" b="0" i="1" u="none" strike="noStrike" kern="1200" cap="none" spc="0" normalizeH="0" noProof="0" dirty="0" err="1" smtClean="0">
                <a:ln>
                  <a:noFill/>
                </a:ln>
                <a:solidFill>
                  <a:srgbClr val="FF0000"/>
                </a:solidFill>
                <a:effectLst/>
                <a:uLnTx/>
                <a:uFillTx/>
                <a:latin typeface="+mn-lt"/>
                <a:ea typeface="+mn-ea"/>
                <a:cs typeface="+mn-cs"/>
              </a:rPr>
              <a:t>circle_area</a:t>
            </a:r>
            <a:r>
              <a:rPr kumimoji="0" lang="en-US" altLang="zh-CN" sz="2800" b="0" i="0" u="none" strike="noStrike" kern="1200" cap="none" spc="0" normalizeH="0" noProof="0" dirty="0" smtClean="0">
                <a:ln>
                  <a:noFill/>
                </a:ln>
                <a:solidFill>
                  <a:srgbClr val="FF0000"/>
                </a:solidFill>
                <a:effectLst/>
                <a:uLnTx/>
                <a:uFillTx/>
                <a:latin typeface="+mn-lt"/>
                <a:ea typeface="+mn-ea"/>
                <a:cs typeface="+mn-cs"/>
              </a:rPr>
              <a:t> perform, input and output.</a:t>
            </a:r>
            <a:endParaRPr kumimoji="0" lang="zh-CN" altLang="en-US" sz="2800" b="0" i="0" u="none" strike="noStrike" kern="1200" cap="none" spc="0" normalizeH="0" baseline="0" noProof="0" dirty="0">
              <a:ln>
                <a:noFill/>
              </a:ln>
              <a:solidFill>
                <a:srgbClr val="FF0000"/>
              </a:solidFill>
              <a:effectLst/>
              <a:uLnTx/>
              <a:uFillTx/>
              <a:latin typeface="+mn-lt"/>
              <a:ea typeface="+mn-ea"/>
              <a:cs typeface="+mn-cs"/>
            </a:endParaRPr>
          </a:p>
        </p:txBody>
      </p:sp>
      <p:cxnSp>
        <p:nvCxnSpPr>
          <p:cNvPr id="5" name="Straight Arrow Connector 4"/>
          <p:cNvCxnSpPr/>
          <p:nvPr/>
        </p:nvCxnSpPr>
        <p:spPr>
          <a:xfrm rot="10800000">
            <a:off x="3635896" y="2780928"/>
            <a:ext cx="1080120"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95536" y="5085184"/>
            <a:ext cx="259228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508" y="5481228"/>
            <a:ext cx="792088"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副标题 2"/>
          <p:cNvSpPr txBox="1">
            <a:spLocks/>
          </p:cNvSpPr>
          <p:nvPr/>
        </p:nvSpPr>
        <p:spPr>
          <a:xfrm>
            <a:off x="251520" y="5877272"/>
            <a:ext cx="8496944" cy="72008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This</a:t>
            </a:r>
            <a:r>
              <a:rPr kumimoji="0" lang="en-US" altLang="zh-CN" sz="2800" b="0" i="0" u="none" strike="noStrike" kern="1200" cap="none" spc="0" normalizeH="0" noProof="0" dirty="0" smtClean="0">
                <a:ln>
                  <a:noFill/>
                </a:ln>
                <a:solidFill>
                  <a:srgbClr val="FF0000"/>
                </a:solidFill>
                <a:effectLst/>
                <a:uLnTx/>
                <a:uFillTx/>
                <a:latin typeface="+mn-lt"/>
                <a:ea typeface="+mn-ea"/>
                <a:cs typeface="+mn-cs"/>
              </a:rPr>
              <a:t> is how you call the function: </a:t>
            </a:r>
            <a:r>
              <a:rPr kumimoji="0" lang="en-US" altLang="zh-CN" sz="2800" b="1" i="0" u="none" strike="noStrike" kern="1200" cap="none" spc="0" normalizeH="0" noProof="0" dirty="0" smtClean="0">
                <a:ln>
                  <a:noFill/>
                </a:ln>
                <a:solidFill>
                  <a:srgbClr val="FF0000"/>
                </a:solidFill>
                <a:effectLst/>
                <a:uLnTx/>
                <a:uFillTx/>
                <a:latin typeface="+mn-lt"/>
                <a:ea typeface="+mn-ea"/>
                <a:cs typeface="+mn-cs"/>
              </a:rPr>
              <a:t>name</a:t>
            </a:r>
            <a:r>
              <a:rPr kumimoji="0" lang="en-US" altLang="zh-CN" sz="2800" b="0" i="0" u="none" strike="noStrike" kern="1200" cap="none" spc="0" normalizeH="0" noProof="0" dirty="0" smtClean="0">
                <a:ln>
                  <a:noFill/>
                </a:ln>
                <a:solidFill>
                  <a:srgbClr val="FF0000"/>
                </a:solidFill>
                <a:effectLst/>
                <a:uLnTx/>
                <a:uFillTx/>
                <a:latin typeface="+mn-lt"/>
                <a:ea typeface="+mn-ea"/>
                <a:cs typeface="+mn-cs"/>
              </a:rPr>
              <a:t> and </a:t>
            </a:r>
            <a:r>
              <a:rPr kumimoji="0" lang="en-US" altLang="zh-CN" sz="2800" b="1" i="0" u="none" strike="noStrike" kern="1200" cap="none" spc="0" normalizeH="0" noProof="0" dirty="0" smtClean="0">
                <a:ln>
                  <a:noFill/>
                </a:ln>
                <a:solidFill>
                  <a:srgbClr val="FF0000"/>
                </a:solidFill>
                <a:effectLst/>
                <a:uLnTx/>
                <a:uFillTx/>
                <a:latin typeface="+mn-lt"/>
                <a:ea typeface="+mn-ea"/>
                <a:cs typeface="+mn-cs"/>
              </a:rPr>
              <a:t>parentheses</a:t>
            </a:r>
            <a:endParaRPr kumimoji="0" lang="zh-CN" altLang="en-US" sz="2800" b="1"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579296" cy="1143000"/>
          </a:xfrm>
        </p:spPr>
        <p:txBody>
          <a:bodyPr>
            <a:normAutofit/>
          </a:bodyPr>
          <a:lstStyle/>
          <a:p>
            <a:r>
              <a:rPr lang="en-US" altLang="zh-CN" dirty="0" smtClean="0"/>
              <a:t>Functions: define and call</a:t>
            </a:r>
          </a:p>
        </p:txBody>
      </p:sp>
      <p:sp>
        <p:nvSpPr>
          <p:cNvPr id="3" name="内容占位符 2"/>
          <p:cNvSpPr>
            <a:spLocks noGrp="1"/>
          </p:cNvSpPr>
          <p:nvPr>
            <p:ph idx="1"/>
          </p:nvPr>
        </p:nvSpPr>
        <p:spPr>
          <a:xfrm>
            <a:off x="457200" y="1600200"/>
            <a:ext cx="8229600" cy="4781128"/>
          </a:xfrm>
        </p:spPr>
        <p:txBody>
          <a:bodyPr>
            <a:normAutofit/>
          </a:bodyPr>
          <a:lstStyle/>
          <a:p>
            <a:pPr>
              <a:buNone/>
            </a:pPr>
            <a:r>
              <a:rPr lang="en-US" dirty="0" smtClean="0">
                <a:solidFill>
                  <a:schemeClr val="accent6">
                    <a:lumMod val="75000"/>
                  </a:schemeClr>
                </a:solidFill>
              </a:rPr>
              <a:t>def</a:t>
            </a:r>
            <a:r>
              <a:rPr lang="en-US" dirty="0" smtClean="0"/>
              <a:t> </a:t>
            </a:r>
            <a:r>
              <a:rPr lang="en-US" dirty="0" smtClean="0">
                <a:solidFill>
                  <a:srgbClr val="0070C0"/>
                </a:solidFill>
              </a:rPr>
              <a:t>instructions</a:t>
            </a:r>
            <a:r>
              <a:rPr lang="en-US" dirty="0" smtClean="0"/>
              <a:t>():</a:t>
            </a:r>
          </a:p>
          <a:p>
            <a:pPr>
              <a:buNone/>
            </a:pPr>
            <a:r>
              <a:rPr lang="en-US" dirty="0" smtClean="0"/>
              <a:t>	print(</a:t>
            </a:r>
            <a:r>
              <a:rPr lang="en-US" dirty="0" smtClean="0">
                <a:solidFill>
                  <a:srgbClr val="00B050"/>
                </a:solidFill>
              </a:rPr>
              <a:t>“““Welcome to the greatest intellectual challenge of all time: Tic-</a:t>
            </a:r>
            <a:r>
              <a:rPr lang="en-US" dirty="0" err="1" smtClean="0">
                <a:solidFill>
                  <a:srgbClr val="00B050"/>
                </a:solidFill>
              </a:rPr>
              <a:t>Tac</a:t>
            </a:r>
            <a:r>
              <a:rPr lang="en-US" dirty="0" smtClean="0">
                <a:solidFill>
                  <a:srgbClr val="00B050"/>
                </a:solidFill>
              </a:rPr>
              <a:t>-Toe. This will be a showdown between your human brain and my silicon processor.”””</a:t>
            </a:r>
            <a:r>
              <a:rPr lang="en-US" dirty="0" smtClean="0"/>
              <a:t>)</a:t>
            </a:r>
          </a:p>
          <a:p>
            <a:endParaRPr lang="en-US" dirty="0" smtClean="0"/>
          </a:p>
          <a:p>
            <a:pPr>
              <a:buNone/>
            </a:pPr>
            <a:r>
              <a:rPr lang="en-US" dirty="0" smtClean="0"/>
              <a:t>instructions()</a:t>
            </a:r>
            <a:endParaRPr lang="en-US" altLang="zh-CN" dirty="0" smtClean="0"/>
          </a:p>
          <a:p>
            <a:pPr>
              <a:buNone/>
            </a:pPr>
            <a:endParaRPr lang="en-US" altLang="zh-CN" sz="2800" dirty="0" smtClean="0"/>
          </a:p>
        </p:txBody>
      </p:sp>
      <p:cxnSp>
        <p:nvCxnSpPr>
          <p:cNvPr id="6" name="Straight Connector 5"/>
          <p:cNvCxnSpPr/>
          <p:nvPr/>
        </p:nvCxnSpPr>
        <p:spPr>
          <a:xfrm>
            <a:off x="539552" y="5373216"/>
            <a:ext cx="223224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862794" y="5625244"/>
            <a:ext cx="504850" cy="79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副标题 2"/>
          <p:cNvSpPr txBox="1">
            <a:spLocks/>
          </p:cNvSpPr>
          <p:nvPr/>
        </p:nvSpPr>
        <p:spPr>
          <a:xfrm>
            <a:off x="395536" y="5877272"/>
            <a:ext cx="8496944" cy="72008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This</a:t>
            </a:r>
            <a:r>
              <a:rPr kumimoji="0" lang="en-US" altLang="zh-CN" sz="2800" b="0" i="0" u="none" strike="noStrike" kern="1200" cap="none" spc="0" normalizeH="0" noProof="0" dirty="0" smtClean="0">
                <a:ln>
                  <a:noFill/>
                </a:ln>
                <a:solidFill>
                  <a:srgbClr val="FF0000"/>
                </a:solidFill>
                <a:effectLst/>
                <a:uLnTx/>
                <a:uFillTx/>
                <a:latin typeface="+mn-lt"/>
                <a:ea typeface="+mn-ea"/>
                <a:cs typeface="+mn-cs"/>
              </a:rPr>
              <a:t> is how you call the function: </a:t>
            </a:r>
            <a:r>
              <a:rPr kumimoji="0" lang="en-US" altLang="zh-CN" sz="2800" b="1" i="0" u="none" strike="noStrike" kern="1200" cap="none" spc="0" normalizeH="0" noProof="0" dirty="0" smtClean="0">
                <a:ln>
                  <a:noFill/>
                </a:ln>
                <a:solidFill>
                  <a:srgbClr val="FF0000"/>
                </a:solidFill>
                <a:effectLst/>
                <a:uLnTx/>
                <a:uFillTx/>
                <a:latin typeface="+mn-lt"/>
                <a:ea typeface="+mn-ea"/>
                <a:cs typeface="+mn-cs"/>
              </a:rPr>
              <a:t>name</a:t>
            </a:r>
            <a:r>
              <a:rPr kumimoji="0" lang="en-US" altLang="zh-CN" sz="2800" b="0" i="0" u="none" strike="noStrike" kern="1200" cap="none" spc="0" normalizeH="0" noProof="0" dirty="0" smtClean="0">
                <a:ln>
                  <a:noFill/>
                </a:ln>
                <a:solidFill>
                  <a:srgbClr val="FF0000"/>
                </a:solidFill>
                <a:effectLst/>
                <a:uLnTx/>
                <a:uFillTx/>
                <a:latin typeface="+mn-lt"/>
                <a:ea typeface="+mn-ea"/>
                <a:cs typeface="+mn-cs"/>
              </a:rPr>
              <a:t> and </a:t>
            </a:r>
            <a:r>
              <a:rPr kumimoji="0" lang="en-US" altLang="zh-CN" sz="2800" b="1" i="0" u="none" strike="noStrike" kern="1200" cap="none" spc="0" normalizeH="0" noProof="0" dirty="0" smtClean="0">
                <a:ln>
                  <a:noFill/>
                </a:ln>
                <a:solidFill>
                  <a:srgbClr val="FF0000"/>
                </a:solidFill>
                <a:effectLst/>
                <a:uLnTx/>
                <a:uFillTx/>
                <a:latin typeface="+mn-lt"/>
                <a:ea typeface="+mn-ea"/>
                <a:cs typeface="+mn-cs"/>
              </a:rPr>
              <a:t>parentheses</a:t>
            </a:r>
            <a:endParaRPr kumimoji="0" lang="zh-CN" altLang="en-US" sz="2800" b="1" i="0" u="none" strike="noStrike" kern="1200" cap="none" spc="0" normalizeH="0" baseline="0" noProof="0" dirty="0">
              <a:ln>
                <a:noFill/>
              </a:ln>
              <a:solidFill>
                <a:srgbClr val="FF0000"/>
              </a:solidFill>
              <a:effectLst/>
              <a:uLnTx/>
              <a:uFillTx/>
              <a:latin typeface="+mn-lt"/>
              <a:ea typeface="+mn-ea"/>
              <a:cs typeface="+mn-cs"/>
            </a:endParaRPr>
          </a:p>
        </p:txBody>
      </p:sp>
      <p:sp>
        <p:nvSpPr>
          <p:cNvPr id="7" name="副标题 2"/>
          <p:cNvSpPr txBox="1">
            <a:spLocks/>
          </p:cNvSpPr>
          <p:nvPr/>
        </p:nvSpPr>
        <p:spPr>
          <a:xfrm>
            <a:off x="4355976" y="4365104"/>
            <a:ext cx="4536504" cy="57606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rgbClr val="FF0000"/>
                </a:solidFill>
                <a:effectLst/>
                <a:uLnTx/>
                <a:uFillTx/>
                <a:latin typeface="+mn-lt"/>
                <a:ea typeface="+mn-ea"/>
                <a:cs typeface="+mn-cs"/>
              </a:rPr>
              <a:t>    This</a:t>
            </a:r>
            <a:r>
              <a:rPr kumimoji="0" lang="en-US" altLang="zh-CN" sz="2800" b="0" i="0" u="none" strike="noStrike" kern="1200" cap="none" spc="0" normalizeH="0" noProof="0" dirty="0" smtClean="0">
                <a:ln>
                  <a:noFill/>
                </a:ln>
                <a:solidFill>
                  <a:srgbClr val="FF0000"/>
                </a:solidFill>
                <a:effectLst/>
                <a:uLnTx/>
                <a:uFillTx/>
                <a:latin typeface="+mn-lt"/>
                <a:ea typeface="+mn-ea"/>
                <a:cs typeface="+mn-cs"/>
              </a:rPr>
              <a:t> is the definition.</a:t>
            </a:r>
            <a:endParaRPr kumimoji="0" lang="zh-CN" altLang="en-US" sz="2800" b="0" i="0" u="none" strike="noStrike" kern="1200" cap="none" spc="0" normalizeH="0" baseline="0" noProof="0" dirty="0">
              <a:ln>
                <a:noFill/>
              </a:ln>
              <a:solidFill>
                <a:srgbClr val="FF0000"/>
              </a:solidFill>
              <a:effectLst/>
              <a:uLnTx/>
              <a:uFillTx/>
              <a:latin typeface="+mn-lt"/>
              <a:ea typeface="+mn-ea"/>
              <a:cs typeface="+mn-cs"/>
            </a:endParaRPr>
          </a:p>
        </p:txBody>
      </p:sp>
      <p:cxnSp>
        <p:nvCxnSpPr>
          <p:cNvPr id="9" name="Straight Arrow Connector 8"/>
          <p:cNvCxnSpPr/>
          <p:nvPr/>
        </p:nvCxnSpPr>
        <p:spPr>
          <a:xfrm rot="10800000">
            <a:off x="3635896" y="4221088"/>
            <a:ext cx="1080120"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579296" cy="1143000"/>
          </a:xfrm>
        </p:spPr>
        <p:txBody>
          <a:bodyPr>
            <a:normAutofit/>
          </a:bodyPr>
          <a:lstStyle/>
          <a:p>
            <a:r>
              <a:rPr lang="en-US" altLang="zh-CN" dirty="0" smtClean="0"/>
              <a:t>Functions: Return values</a:t>
            </a:r>
          </a:p>
        </p:txBody>
      </p:sp>
      <p:sp>
        <p:nvSpPr>
          <p:cNvPr id="3" name="内容占位符 2"/>
          <p:cNvSpPr>
            <a:spLocks noGrp="1"/>
          </p:cNvSpPr>
          <p:nvPr>
            <p:ph idx="1"/>
          </p:nvPr>
        </p:nvSpPr>
        <p:spPr>
          <a:xfrm>
            <a:off x="457200" y="1600200"/>
            <a:ext cx="8229600" cy="4781128"/>
          </a:xfrm>
        </p:spPr>
        <p:txBody>
          <a:bodyPr>
            <a:normAutofit/>
          </a:bodyPr>
          <a:lstStyle/>
          <a:p>
            <a:r>
              <a:rPr lang="en-US" altLang="zh-CN" dirty="0" smtClean="0"/>
              <a:t>So, from the above two examples:</a:t>
            </a:r>
          </a:p>
          <a:p>
            <a:pPr lvl="1"/>
            <a:r>
              <a:rPr lang="en-US" altLang="zh-CN" dirty="0" smtClean="0"/>
              <a:t>Function </a:t>
            </a:r>
            <a:r>
              <a:rPr lang="en-US" altLang="zh-CN" dirty="0" err="1" smtClean="0">
                <a:solidFill>
                  <a:srgbClr val="0070C0"/>
                </a:solidFill>
              </a:rPr>
              <a:t>circle_area</a:t>
            </a:r>
            <a:r>
              <a:rPr lang="en-US" altLang="zh-CN" dirty="0" smtClean="0">
                <a:solidFill>
                  <a:srgbClr val="0070C0"/>
                </a:solidFill>
              </a:rPr>
              <a:t>() </a:t>
            </a:r>
            <a:r>
              <a:rPr lang="en-US" altLang="zh-CN" dirty="0" smtClean="0"/>
              <a:t>does return a value, which is the area of a circle</a:t>
            </a:r>
          </a:p>
          <a:p>
            <a:pPr lvl="1"/>
            <a:r>
              <a:rPr lang="en-US" altLang="zh-CN" dirty="0" smtClean="0"/>
              <a:t>Function </a:t>
            </a:r>
            <a:r>
              <a:rPr lang="en-US" altLang="zh-CN" dirty="0" smtClean="0">
                <a:solidFill>
                  <a:srgbClr val="0070C0"/>
                </a:solidFill>
              </a:rPr>
              <a:t>instructions() </a:t>
            </a:r>
            <a:r>
              <a:rPr lang="en-US" altLang="zh-CN" dirty="0" smtClean="0"/>
              <a:t>does NOT return a value, and by default the return value will be </a:t>
            </a:r>
            <a:r>
              <a:rPr lang="en-US" altLang="zh-CN" b="1" dirty="0" smtClean="0"/>
              <a:t>None</a:t>
            </a:r>
          </a:p>
          <a:p>
            <a:endParaRPr lang="en-US" altLang="zh-CN" dirty="0" smtClean="0"/>
          </a:p>
          <a:p>
            <a:r>
              <a:rPr lang="en-US" altLang="zh-CN" dirty="0" smtClean="0"/>
              <a:t>The keyword </a:t>
            </a:r>
            <a:r>
              <a:rPr lang="en-US" altLang="zh-CN" dirty="0" smtClean="0">
                <a:solidFill>
                  <a:schemeClr val="accent6">
                    <a:lumMod val="75000"/>
                  </a:schemeClr>
                </a:solidFill>
              </a:rPr>
              <a:t>return</a:t>
            </a:r>
          </a:p>
          <a:p>
            <a:pPr>
              <a:buNone/>
            </a:pPr>
            <a:endParaRPr lang="en-US" altLang="zh-CN"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579296" cy="1143000"/>
          </a:xfrm>
        </p:spPr>
        <p:txBody>
          <a:bodyPr>
            <a:normAutofit/>
          </a:bodyPr>
          <a:lstStyle/>
          <a:p>
            <a:r>
              <a:rPr lang="en-US" altLang="zh-CN" dirty="0" smtClean="0"/>
              <a:t>Functions: Return values</a:t>
            </a:r>
          </a:p>
        </p:txBody>
      </p:sp>
      <p:sp>
        <p:nvSpPr>
          <p:cNvPr id="3" name="内容占位符 2"/>
          <p:cNvSpPr>
            <a:spLocks noGrp="1"/>
          </p:cNvSpPr>
          <p:nvPr>
            <p:ph idx="1"/>
          </p:nvPr>
        </p:nvSpPr>
        <p:spPr>
          <a:xfrm>
            <a:off x="457200" y="1600200"/>
            <a:ext cx="8507288" cy="4781128"/>
          </a:xfrm>
        </p:spPr>
        <p:txBody>
          <a:bodyPr>
            <a:normAutofit/>
          </a:bodyPr>
          <a:lstStyle/>
          <a:p>
            <a:r>
              <a:rPr lang="en-US" altLang="zh-CN" sz="2800" dirty="0" smtClean="0"/>
              <a:t>You have two functions:</a:t>
            </a:r>
          </a:p>
          <a:p>
            <a:endParaRPr lang="en-US" altLang="zh-CN" sz="2800" dirty="0" smtClean="0">
              <a:solidFill>
                <a:srgbClr val="FF6600"/>
              </a:solidFill>
            </a:endParaRPr>
          </a:p>
          <a:p>
            <a:pPr>
              <a:buNone/>
            </a:pPr>
            <a:r>
              <a:rPr lang="en-US" altLang="zh-CN" sz="2800" dirty="0" smtClean="0">
                <a:solidFill>
                  <a:srgbClr val="FF6600"/>
                </a:solidFill>
              </a:rPr>
              <a:t>def</a:t>
            </a:r>
            <a:r>
              <a:rPr lang="en-US" altLang="zh-CN" sz="2800" dirty="0" smtClean="0"/>
              <a:t> </a:t>
            </a:r>
            <a:r>
              <a:rPr lang="en-US" altLang="zh-CN" sz="2800" dirty="0" smtClean="0">
                <a:solidFill>
                  <a:srgbClr val="0070C0"/>
                </a:solidFill>
              </a:rPr>
              <a:t>circle_area1</a:t>
            </a:r>
            <a:r>
              <a:rPr lang="en-US" altLang="zh-CN" sz="2800" dirty="0" smtClean="0"/>
              <a:t>(radius):</a:t>
            </a:r>
          </a:p>
          <a:p>
            <a:pPr>
              <a:buNone/>
            </a:pPr>
            <a:r>
              <a:rPr lang="en-US" altLang="zh-CN" sz="2800" dirty="0" smtClean="0"/>
              <a:t>	area = 3.14159 * radius ** 2</a:t>
            </a:r>
          </a:p>
          <a:p>
            <a:pPr>
              <a:buNone/>
            </a:pPr>
            <a:r>
              <a:rPr lang="en-US" altLang="zh-CN" sz="2800" dirty="0" smtClean="0">
                <a:solidFill>
                  <a:schemeClr val="accent6">
                    <a:lumMod val="75000"/>
                  </a:schemeClr>
                </a:solidFill>
              </a:rPr>
              <a:t>	return </a:t>
            </a:r>
            <a:r>
              <a:rPr lang="en-US" altLang="zh-CN" sz="2800" dirty="0" smtClean="0"/>
              <a:t>area</a:t>
            </a:r>
          </a:p>
          <a:p>
            <a:pPr>
              <a:buNone/>
            </a:pPr>
            <a:endParaRPr lang="en-US" altLang="zh-CN" sz="2800" dirty="0" smtClean="0"/>
          </a:p>
          <a:p>
            <a:pPr>
              <a:buNone/>
            </a:pPr>
            <a:r>
              <a:rPr lang="en-US" altLang="zh-CN" sz="2800" dirty="0" smtClean="0">
                <a:solidFill>
                  <a:srgbClr val="FF6600"/>
                </a:solidFill>
              </a:rPr>
              <a:t>def</a:t>
            </a:r>
            <a:r>
              <a:rPr lang="en-US" altLang="zh-CN" sz="2800" dirty="0" smtClean="0"/>
              <a:t> </a:t>
            </a:r>
            <a:r>
              <a:rPr lang="en-US" altLang="zh-CN" sz="2800" dirty="0" smtClean="0">
                <a:solidFill>
                  <a:srgbClr val="0070C0"/>
                </a:solidFill>
              </a:rPr>
              <a:t>circle_area2</a:t>
            </a:r>
            <a:r>
              <a:rPr lang="en-US" altLang="zh-CN" sz="2800" dirty="0" smtClean="0"/>
              <a:t>(radius):</a:t>
            </a:r>
          </a:p>
          <a:p>
            <a:pPr>
              <a:buNone/>
            </a:pPr>
            <a:r>
              <a:rPr lang="en-US" altLang="zh-CN" sz="2800" dirty="0" smtClean="0"/>
              <a:t>	area = 3.14159 * radius ** 2</a:t>
            </a:r>
          </a:p>
          <a:p>
            <a:pPr>
              <a:buNone/>
            </a:pPr>
            <a:r>
              <a:rPr lang="en-US" altLang="zh-CN" sz="2800" dirty="0" smtClean="0"/>
              <a:t>	print(area)</a:t>
            </a:r>
          </a:p>
          <a:p>
            <a:pPr>
              <a:buNone/>
            </a:pPr>
            <a:endParaRPr lang="en-US" altLang="zh-CN" sz="2800" dirty="0" smtClean="0"/>
          </a:p>
          <a:p>
            <a:pPr>
              <a:buNone/>
            </a:pPr>
            <a:endParaRPr lang="en-US" altLang="zh-CN"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579296" cy="1143000"/>
          </a:xfrm>
        </p:spPr>
        <p:txBody>
          <a:bodyPr>
            <a:normAutofit/>
          </a:bodyPr>
          <a:lstStyle/>
          <a:p>
            <a:r>
              <a:rPr lang="en-US" altLang="zh-CN" dirty="0" smtClean="0"/>
              <a:t>Functions: Return values</a:t>
            </a:r>
          </a:p>
        </p:txBody>
      </p:sp>
      <p:sp>
        <p:nvSpPr>
          <p:cNvPr id="3" name="内容占位符 2"/>
          <p:cNvSpPr>
            <a:spLocks noGrp="1"/>
          </p:cNvSpPr>
          <p:nvPr>
            <p:ph idx="1"/>
          </p:nvPr>
        </p:nvSpPr>
        <p:spPr>
          <a:xfrm>
            <a:off x="457200" y="1600200"/>
            <a:ext cx="8507288" cy="4781128"/>
          </a:xfrm>
        </p:spPr>
        <p:txBody>
          <a:bodyPr>
            <a:normAutofit/>
          </a:bodyPr>
          <a:lstStyle/>
          <a:p>
            <a:r>
              <a:rPr lang="en-US" altLang="zh-CN" sz="2800" dirty="0" smtClean="0"/>
              <a:t>1) What’s the output of </a:t>
            </a:r>
          </a:p>
          <a:p>
            <a:pPr>
              <a:buNone/>
            </a:pPr>
            <a:r>
              <a:rPr lang="en-US" altLang="zh-CN" sz="2800" dirty="0" smtClean="0"/>
              <a:t>	print(circle_area1(5))</a:t>
            </a:r>
          </a:p>
          <a:p>
            <a:pPr>
              <a:buNone/>
            </a:pPr>
            <a:endParaRPr lang="en-US" altLang="zh-CN" sz="2800" dirty="0" smtClean="0"/>
          </a:p>
          <a:p>
            <a:pPr>
              <a:buNone/>
            </a:pPr>
            <a:endParaRPr lang="en-US" altLang="zh-CN" sz="2800" dirty="0" smtClean="0"/>
          </a:p>
          <a:p>
            <a:r>
              <a:rPr lang="en-US" altLang="zh-CN" sz="2800" dirty="0" smtClean="0"/>
              <a:t>2) And, what’s the output of </a:t>
            </a:r>
          </a:p>
          <a:p>
            <a:pPr>
              <a:buNone/>
            </a:pPr>
            <a:r>
              <a:rPr lang="en-US" altLang="zh-CN" sz="2800" dirty="0" smtClean="0"/>
              <a:t>	print(circle_area2(5)))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579296" cy="1143000"/>
          </a:xfrm>
        </p:spPr>
        <p:txBody>
          <a:bodyPr>
            <a:normAutofit/>
          </a:bodyPr>
          <a:lstStyle/>
          <a:p>
            <a:r>
              <a:rPr lang="en-US" altLang="zh-CN" dirty="0" smtClean="0"/>
              <a:t>Functions: Return values</a:t>
            </a:r>
          </a:p>
        </p:txBody>
      </p:sp>
      <p:sp>
        <p:nvSpPr>
          <p:cNvPr id="3" name="内容占位符 2"/>
          <p:cNvSpPr>
            <a:spLocks noGrp="1"/>
          </p:cNvSpPr>
          <p:nvPr>
            <p:ph idx="1"/>
          </p:nvPr>
        </p:nvSpPr>
        <p:spPr>
          <a:xfrm>
            <a:off x="457200" y="1600200"/>
            <a:ext cx="8507288" cy="4781128"/>
          </a:xfrm>
        </p:spPr>
        <p:txBody>
          <a:bodyPr>
            <a:normAutofit/>
          </a:bodyPr>
          <a:lstStyle/>
          <a:p>
            <a:r>
              <a:rPr lang="en-US" altLang="zh-CN" sz="2800" dirty="0" smtClean="0"/>
              <a:t>1) What’s the output of </a:t>
            </a:r>
          </a:p>
          <a:p>
            <a:pPr>
              <a:buNone/>
            </a:pPr>
            <a:r>
              <a:rPr lang="en-US" altLang="zh-CN" sz="2800" dirty="0" smtClean="0"/>
              <a:t>	print(circle_area1(5))</a:t>
            </a:r>
          </a:p>
          <a:p>
            <a:pPr>
              <a:buNone/>
            </a:pPr>
            <a:endParaRPr lang="en-US" altLang="zh-CN" sz="2800" dirty="0" smtClean="0"/>
          </a:p>
          <a:p>
            <a:pPr>
              <a:buNone/>
            </a:pPr>
            <a:endParaRPr lang="en-US" altLang="zh-CN" sz="2800" dirty="0" smtClean="0"/>
          </a:p>
          <a:p>
            <a:r>
              <a:rPr lang="en-US" altLang="zh-CN" sz="2800" dirty="0" smtClean="0"/>
              <a:t>2) And, what’s the output of </a:t>
            </a:r>
          </a:p>
          <a:p>
            <a:pPr>
              <a:buNone/>
            </a:pPr>
            <a:r>
              <a:rPr lang="en-US" altLang="zh-CN" sz="2800" dirty="0" smtClean="0"/>
              <a:t>	print(circle_area2(5)))</a:t>
            </a:r>
          </a:p>
          <a:p>
            <a:pPr>
              <a:buNone/>
            </a:pPr>
            <a:endParaRPr lang="en-US" altLang="zh-CN" sz="2800" dirty="0" smtClean="0"/>
          </a:p>
          <a:p>
            <a:r>
              <a:rPr lang="en-US" altLang="zh-CN" sz="2800" dirty="0" smtClean="0"/>
              <a:t>When a function doesn’t have a return statement in its definition, by default the return value will be </a:t>
            </a:r>
            <a:r>
              <a:rPr lang="en-US" altLang="zh-CN" sz="2800" b="1" dirty="0" smtClean="0"/>
              <a:t>None</a:t>
            </a:r>
            <a:endParaRPr lang="en-US" altLang="zh-CN" sz="2800" dirty="0" smtClean="0"/>
          </a:p>
        </p:txBody>
      </p:sp>
      <p:sp>
        <p:nvSpPr>
          <p:cNvPr id="4" name="副标题 2"/>
          <p:cNvSpPr txBox="1">
            <a:spLocks/>
          </p:cNvSpPr>
          <p:nvPr/>
        </p:nvSpPr>
        <p:spPr>
          <a:xfrm>
            <a:off x="5004048" y="1700808"/>
            <a:ext cx="3888432" cy="720080"/>
          </a:xfrm>
          <a:prstGeom prst="rect">
            <a:avLst/>
          </a:prstGeom>
          <a:solidFill>
            <a:schemeClr val="accent6">
              <a:lumMod val="40000"/>
              <a:lumOff val="60000"/>
            </a:schemeClr>
          </a:solidFill>
        </p:spPr>
        <p:txBody>
          <a:bodyPr vert="horz" lIns="91440" tIns="45720" rIns="91440" bIns="45720" rtlCol="0">
            <a:normAutofit/>
          </a:bodyPr>
          <a:lstStyle/>
          <a:p>
            <a:pPr lvl="1"/>
            <a:r>
              <a:rPr lang="en-US" altLang="zh-CN" sz="2800" dirty="0" smtClean="0">
                <a:solidFill>
                  <a:srgbClr val="FF0000"/>
                </a:solidFill>
              </a:rPr>
              <a:t>78.53975</a:t>
            </a:r>
            <a:endParaRPr lang="zh-CN" altLang="en-US" sz="2800" dirty="0">
              <a:solidFill>
                <a:srgbClr val="FF0000"/>
              </a:solidFill>
            </a:endParaRPr>
          </a:p>
        </p:txBody>
      </p:sp>
      <p:sp>
        <p:nvSpPr>
          <p:cNvPr id="5" name="副标题 2"/>
          <p:cNvSpPr txBox="1">
            <a:spLocks/>
          </p:cNvSpPr>
          <p:nvPr/>
        </p:nvSpPr>
        <p:spPr>
          <a:xfrm>
            <a:off x="5076056" y="3717032"/>
            <a:ext cx="3888432" cy="1296144"/>
          </a:xfrm>
          <a:prstGeom prst="rect">
            <a:avLst/>
          </a:prstGeom>
          <a:solidFill>
            <a:schemeClr val="accent6">
              <a:lumMod val="40000"/>
              <a:lumOff val="60000"/>
            </a:schemeClr>
          </a:solidFill>
        </p:spPr>
        <p:txBody>
          <a:bodyPr vert="horz" lIns="91440" tIns="45720" rIns="91440" bIns="45720" rtlCol="0">
            <a:normAutofit/>
          </a:bodyPr>
          <a:lstStyle/>
          <a:p>
            <a:pPr lvl="1"/>
            <a:r>
              <a:rPr lang="en-US" altLang="zh-CN" sz="2800" dirty="0" smtClean="0">
                <a:solidFill>
                  <a:srgbClr val="FF0000"/>
                </a:solidFill>
              </a:rPr>
              <a:t>78.53975</a:t>
            </a:r>
          </a:p>
          <a:p>
            <a:pPr lvl="1"/>
            <a:r>
              <a:rPr lang="en-US" altLang="zh-CN" sz="2800" dirty="0" smtClean="0">
                <a:solidFill>
                  <a:srgbClr val="FF0000"/>
                </a:solidFill>
              </a:rPr>
              <a:t>None</a:t>
            </a:r>
            <a:endParaRPr lang="zh-CN" altLang="en-US" sz="2800" dirty="0">
              <a:solidFill>
                <a:srgbClr val="FF0000"/>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ourse A201:&amp;#x0D;&amp;#x0A;Introduction to Programming&amp;quot;&quot;/&gt;&lt;property id=&quot;20307&quot; value=&quot;256&quot;/&gt;&lt;/object&gt;&lt;object type=&quot;3&quot; unique_id=&quot;10005&quot;&gt;&lt;property id=&quot;20148&quot; value=&quot;5&quot;/&gt;&lt;property id=&quot;20300&quot; value=&quot;Slide 2 - &amp;quot;Review – Part 1&amp;quot;&quot;/&gt;&lt;property id=&quot;20307&quot; value=&quot;296&quot;/&gt;&lt;/object&gt;&lt;object type=&quot;3&quot; unique_id=&quot;10006&quot;&gt;&lt;property id=&quot;20148&quot; value=&quot;5&quot;/&gt;&lt;property id=&quot;20300&quot; value=&quot;Slide 3 - &amp;quot;Global variables&amp;quot;&quot;/&gt;&lt;property id=&quot;20307&quot; value=&quot;297&quot;/&gt;&lt;/object&gt;&lt;object type=&quot;3&quot; unique_id=&quot;10007&quot;&gt;&lt;property id=&quot;20148&quot; value=&quot;5&quot;/&gt;&lt;property id=&quot;20300&quot; value=&quot;Slide 4 - &amp;quot;Global variables&amp;quot;&quot;/&gt;&lt;property id=&quot;20307&quot; value=&quot;299&quot;/&gt;&lt;/object&gt;&lt;object type=&quot;3&quot; unique_id=&quot;10008&quot;&gt;&lt;property id=&quot;20148&quot; value=&quot;5&quot;/&gt;&lt;property id=&quot;20300&quot; value=&quot;Slide 5 - &amp;quot;Global variables&amp;quot;&quot;/&gt;&lt;property id=&quot;20307&quot; value=&quot;300&quot;/&gt;&lt;/object&gt;&lt;object type=&quot;3&quot; unique_id=&quot;10009&quot;&gt;&lt;property id=&quot;20148&quot; value=&quot;5&quot;/&gt;&lt;property id=&quot;20300&quot; value=&quot;Slide 6 - &amp;quot;Global variables&amp;quot;&quot;/&gt;&lt;property id=&quot;20307&quot; value=&quot;301&quot;/&gt;&lt;/object&gt;&lt;object type=&quot;3&quot; unique_id=&quot;10010&quot;&gt;&lt;property id=&quot;20148&quot; value=&quot;5&quot;/&gt;&lt;property id=&quot;20300&quot; value=&quot;Slide 7 - &amp;quot;Global variables&amp;quot;&quot;/&gt;&lt;property id=&quot;20307&quot; value=&quot;302&quot;/&gt;&lt;/object&gt;&lt;object type=&quot;3&quot; unique_id=&quot;10011&quot;&gt;&lt;property id=&quot;20148&quot; value=&quot;5&quot;/&gt;&lt;property id=&quot;20300&quot; value=&quot;Slide 8 - &amp;quot;Global variables&amp;quot;&quot;/&gt;&lt;property id=&quot;20307&quot; value=&quot;303&quot;/&gt;&lt;/object&gt;&lt;object type=&quot;3&quot; unique_id=&quot;10012&quot;&gt;&lt;property id=&quot;20148&quot; value=&quot;5&quot;/&gt;&lt;property id=&quot;20300&quot; value=&quot;Slide 9 - &amp;quot;Global variables&amp;quot;&quot;/&gt;&lt;property id=&quot;20307&quot; value=&quot;304&quot;/&gt;&lt;/object&gt;&lt;object type=&quot;3&quot; unique_id=&quot;10013&quot;&gt;&lt;property id=&quot;20148&quot; value=&quot;5&quot;/&gt;&lt;property id=&quot;20300&quot; value=&quot;Slide 10 - &amp;quot;Global variables&amp;quot;&quot;/&gt;&lt;property id=&quot;20307&quot; value=&quot;305&quot;/&gt;&lt;/object&gt;&lt;object type=&quot;3&quot; unique_id=&quot;10014&quot;&gt;&lt;property id=&quot;20148&quot; value=&quot;5&quot;/&gt;&lt;property id=&quot;20300&quot; value=&quot;Slide 11 - &amp;quot;Global variables&amp;quot;&quot;/&gt;&lt;property id=&quot;20307&quot; value=&quot;306&quot;/&gt;&lt;/object&gt;&lt;object type=&quot;3&quot; unique_id=&quot;10015&quot;&gt;&lt;property id=&quot;20148&quot; value=&quot;5&quot;/&gt;&lt;property id=&quot;20300&quot; value=&quot;Slide 12 - &amp;quot;Global variables&amp;quot;&quot;/&gt;&lt;property id=&quot;20307&quot; value=&quot;307&quot;/&gt;&lt;/object&gt;&lt;object type=&quot;3&quot; unique_id=&quot;10016&quot;&gt;&lt;property id=&quot;20148&quot; value=&quot;5&quot;/&gt;&lt;property id=&quot;20300&quot; value=&quot;Slide 13 - &amp;quot;Global variables&amp;quot;&quot;/&gt;&lt;property id=&quot;20307&quot; value=&quot;309&quot;/&gt;&lt;/object&gt;&lt;object type=&quot;3&quot; unique_id=&quot;10017&quot;&gt;&lt;property id=&quot;20148&quot; value=&quot;5&quot;/&gt;&lt;property id=&quot;20300&quot; value=&quot;Slide 14 - &amp;quot;Global variables&amp;quot;&quot;/&gt;&lt;property id=&quot;20307&quot; value=&quot;310&quot;/&gt;&lt;/object&gt;&lt;object type=&quot;3&quot; unique_id=&quot;10018&quot;&gt;&lt;property id=&quot;20148&quot; value=&quot;5&quot;/&gt;&lt;property id=&quot;20300&quot; value=&quot;Slide 15 - &amp;quot;File operations&amp;quot;&quot;/&gt;&lt;property id=&quot;20307&quot; value=&quot;311&quot;/&gt;&lt;/object&gt;&lt;object type=&quot;3&quot; unique_id=&quot;10019&quot;&gt;&lt;property id=&quot;20148&quot; value=&quot;5&quot;/&gt;&lt;property id=&quot;20300&quot; value=&quot;Slide 16 - &amp;quot;File operations&amp;quot;&quot;/&gt;&lt;property id=&quot;20307&quot; value=&quot;312&quot;/&gt;&lt;/object&gt;&lt;object type=&quot;3&quot; unique_id=&quot;10020&quot;&gt;&lt;property id=&quot;20148&quot; value=&quot;5&quot;/&gt;&lt;property id=&quot;20300&quot; value=&quot;Slide 17 - &amp;quot;Access Modes&amp;quot;&quot;/&gt;&lt;property id=&quot;20307&quot; value=&quot;313&quot;/&gt;&lt;/object&gt;&lt;object type=&quot;3&quot; unique_id=&quot;10021&quot;&gt;&lt;property id=&quot;20148&quot; value=&quot;5&quot;/&gt;&lt;property id=&quot;20300&quot; value=&quot;Slide 18 - &amp;quot;Read from a file&amp;quot;&quot;/&gt;&lt;property id=&quot;20307&quot; value=&quot;314&quot;/&gt;&lt;/object&gt;&lt;object type=&quot;3&quot; unique_id=&quot;10022&quot;&gt;&lt;property id=&quot;20148&quot; value=&quot;5&quot;/&gt;&lt;property id=&quot;20300&quot; value=&quot;Slide 19 - &amp;quot;Read from a file&amp;quot;&quot;/&gt;&lt;property id=&quot;20307&quot; value=&quot;316&quot;/&gt;&lt;/object&gt;&lt;object type=&quot;3&quot; unique_id=&quot;10023&quot;&gt;&lt;property id=&quot;20148&quot; value=&quot;5&quot;/&gt;&lt;property id=&quot;20300&quot; value=&quot;Slide 20 - &amp;quot;Read from a file – read()&amp;quot;&quot;/&gt;&lt;property id=&quot;20307&quot; value=&quot;315&quot;/&gt;&lt;/object&gt;&lt;object type=&quot;3&quot; unique_id=&quot;10024&quot;&gt;&lt;property id=&quot;20148&quot; value=&quot;5&quot;/&gt;&lt;property id=&quot;20300&quot; value=&quot;Slide 21 - &amp;quot;Read from a file – read()&amp;quot;&quot;/&gt;&lt;property id=&quot;20307&quot; value=&quot;317&quot;/&gt;&lt;/object&gt;&lt;object type=&quot;3&quot; unique_id=&quot;10025&quot;&gt;&lt;property id=&quot;20148&quot; value=&quot;5&quot;/&gt;&lt;property id=&quot;20300&quot; value=&quot;Slide 22 - &amp;quot;Read from a file – read()&amp;quot;&quot;/&gt;&lt;property id=&quot;20307&quot; value=&quot;319&quot;/&gt;&lt;/object&gt;&lt;object type=&quot;3&quot; unique_id=&quot;10026&quot;&gt;&lt;property id=&quot;20148&quot; value=&quot;5&quot;/&gt;&lt;property id=&quot;20300&quot; value=&quot;Slide 23 - &amp;quot;Read from a file – read()&amp;quot;&quot;/&gt;&lt;property id=&quot;20307&quot; value=&quot;320&quot;/&gt;&lt;/object&gt;&lt;object type=&quot;3&quot; unique_id=&quot;10027&quot;&gt;&lt;property id=&quot;20148&quot; value=&quot;5&quot;/&gt;&lt;property id=&quot;20300&quot; value=&quot;Slide 24 - &amp;quot;Read from a file – read()&amp;quot;&quot;/&gt;&lt;property id=&quot;20307&quot; value=&quot;318&quot;/&gt;&lt;/object&gt;&lt;object type=&quot;3&quot; unique_id=&quot;10028&quot;&gt;&lt;property id=&quot;20148&quot; value=&quot;5&quot;/&gt;&lt;property id=&quot;20300&quot; value=&quot;Slide 25 - &amp;quot;Read from a file &amp;quot;&quot;/&gt;&lt;property id=&quot;20307&quot; value=&quot;321&quot;/&gt;&lt;/object&gt;&lt;object type=&quot;3&quot; unique_id=&quot;10218&quot;&gt;&lt;property id=&quot;20148&quot; value=&quot;5&quot;/&gt;&lt;property id=&quot;20300&quot; value=&quot;Slide 26 - &amp;quot;Read from a file &amp;quot;&quot;/&gt;&lt;property id=&quot;20307&quot; value=&quot;322&quot;/&gt;&lt;/object&gt;&lt;object type=&quot;3&quot; unique_id=&quot;10219&quot;&gt;&lt;property id=&quot;20148&quot; value=&quot;5&quot;/&gt;&lt;property id=&quot;20300&quot; value=&quot;Slide 27 - &amp;quot;Read from a file &amp;quot;&quot;/&gt;&lt;property id=&quot;20307&quot; value=&quot;323&quot;/&gt;&lt;/object&gt;&lt;object type=&quot;3&quot; unique_id=&quot;10220&quot;&gt;&lt;property id=&quot;20148&quot; value=&quot;5&quot;/&gt;&lt;property id=&quot;20300&quot; value=&quot;Slide 28 - &amp;quot;Read from a file &amp;quot;&quot;/&gt;&lt;property id=&quot;20307&quot; value=&quot;324&quot;/&gt;&lt;/object&gt;&lt;/object&gt;&lt;/object&gt;&lt;/database&gt;"/>
  <p:tag name="SECTOMILLISECCONVERTED"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1143</TotalTime>
  <Words>765</Words>
  <Application>Microsoft Office PowerPoint</Application>
  <PresentationFormat>On-screen Show (4:3)</PresentationFormat>
  <Paragraphs>221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主题</vt:lpstr>
      <vt:lpstr>Course A201: Introduction to Programming</vt:lpstr>
      <vt:lpstr>Review – Part 2</vt:lpstr>
      <vt:lpstr>Recall Function</vt:lpstr>
      <vt:lpstr>Functions: define and call</vt:lpstr>
      <vt:lpstr>Functions: define and call</vt:lpstr>
      <vt:lpstr>Functions: Return values</vt:lpstr>
      <vt:lpstr>Functions: Return values</vt:lpstr>
      <vt:lpstr>Functions: Return values</vt:lpstr>
      <vt:lpstr>Functions: Return values</vt:lpstr>
      <vt:lpstr>Functions: Return values</vt:lpstr>
      <vt:lpstr>Parameters and Arguments</vt:lpstr>
      <vt:lpstr>Parameters and Arguments</vt:lpstr>
      <vt:lpstr>Parameters and Arguments</vt:lpstr>
      <vt:lpstr>Parameters and Arguments</vt:lpstr>
      <vt:lpstr>Parameters and Arguments</vt:lpstr>
      <vt:lpstr>Parameters and Arguments</vt:lpstr>
      <vt:lpstr>Global variables</vt:lpstr>
      <vt:lpstr>Global variables</vt:lpstr>
      <vt:lpstr>Global variables</vt:lpstr>
      <vt:lpstr>Global variables</vt:lpstr>
      <vt:lpstr>Global variables</vt:lpstr>
      <vt:lpstr>Global variables</vt:lpstr>
      <vt:lpstr>Global variables</vt:lpstr>
      <vt:lpstr>Global variables</vt:lpstr>
      <vt:lpstr>Global variables</vt:lpstr>
      <vt:lpstr>Global variables</vt:lpstr>
      <vt:lpstr>Global variables</vt:lpstr>
      <vt:lpstr>Global variables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A201: Introduction to Programming</dc:title>
  <dc:creator>LL</dc:creator>
  <cp:lastModifiedBy>Linger</cp:lastModifiedBy>
  <cp:revision>182</cp:revision>
  <dcterms:modified xsi:type="dcterms:W3CDTF">2010-12-09T20:35:20Z</dcterms:modified>
</cp:coreProperties>
</file>