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306" r:id="rId4"/>
    <p:sldId id="307" r:id="rId5"/>
    <p:sldId id="308" r:id="rId6"/>
    <p:sldId id="309" r:id="rId7"/>
    <p:sldId id="311" r:id="rId8"/>
    <p:sldId id="312" r:id="rId9"/>
    <p:sldId id="305" r:id="rId10"/>
    <p:sldId id="313" r:id="rId11"/>
    <p:sldId id="314" r:id="rId12"/>
    <p:sldId id="315" r:id="rId13"/>
    <p:sldId id="316" r:id="rId14"/>
    <p:sldId id="317" r:id="rId15"/>
    <p:sldId id="318" r:id="rId16"/>
    <p:sldId id="320" r:id="rId17"/>
    <p:sldId id="321" r:id="rId18"/>
    <p:sldId id="322" r:id="rId19"/>
    <p:sldId id="265" r:id="rId20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10/28/2010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List</a:t>
            </a:r>
            <a:r>
              <a:rPr lang="en-US" altLang="zh-CN" dirty="0" smtClean="0"/>
              <a:t> Methods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1752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return values of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append(), remove(), sort() and insert() are 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None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zh-CN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zh-CN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this: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altLang="zh-CN" sz="2800" dirty="0" smtClean="0"/>
              <a:t>&gt;&gt;&gt; b = [“Python”, “C++”, “Java”, “HTML”]</a:t>
            </a:r>
          </a:p>
          <a:p>
            <a:pPr>
              <a:buNone/>
            </a:pPr>
            <a:r>
              <a:rPr lang="en-US" altLang="zh-CN" sz="2800" dirty="0" smtClean="0"/>
              <a:t>&gt;&gt;&gt; b = </a:t>
            </a:r>
            <a:r>
              <a:rPr lang="en-US" altLang="zh-CN" sz="2800" dirty="0" err="1" smtClean="0"/>
              <a:t>b.append</a:t>
            </a:r>
            <a:r>
              <a:rPr lang="en-US" altLang="zh-CN" sz="2800" dirty="0" smtClean="0"/>
              <a:t>(“Perl”)</a:t>
            </a:r>
          </a:p>
          <a:p>
            <a:pPr>
              <a:buNone/>
            </a:pPr>
            <a:r>
              <a:rPr lang="en-US" altLang="zh-CN" sz="2800" dirty="0" smtClean="0"/>
              <a:t>&gt;&gt;&gt; print(b)</a:t>
            </a:r>
          </a:p>
          <a:p>
            <a:pPr>
              <a:buNone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None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3851920" y="5589240"/>
            <a:ext cx="51480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So,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NEVER </a:t>
            </a:r>
            <a:r>
              <a:rPr kumimoji="0" lang="en-US" altLang="zh-CN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write code in this manner!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987824" y="5661248"/>
            <a:ext cx="108012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5661248"/>
            <a:ext cx="30243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2924944"/>
          <a:ext cx="871296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312368"/>
                <a:gridCol w="2520280"/>
                <a:gridCol w="1728192"/>
              </a:tblGrid>
              <a:tr h="198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Its Job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</a:t>
                      </a:r>
                      <a:r>
                        <a:rPr lang="en-US" baseline="0" dirty="0" smtClean="0"/>
                        <a:t>original variable?</a:t>
                      </a:r>
                      <a:endParaRPr 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append()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Add</a:t>
                      </a:r>
                      <a:r>
                        <a:rPr lang="en-US" baseline="0" dirty="0" smtClean="0"/>
                        <a:t> one item into the list, you can specify the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None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Items in nested sequences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Refer to Lecture Slides: Access Items in nested sequences</a:t>
            </a:r>
          </a:p>
          <a:p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Items in nested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this: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	for </a:t>
            </a:r>
            <a:r>
              <a:rPr lang="en-US" sz="2800" dirty="0" err="1" smtClean="0"/>
              <a:t>i</a:t>
            </a:r>
            <a:r>
              <a:rPr lang="en-US" sz="2800" dirty="0" smtClean="0"/>
              <a:t> in range(</a:t>
            </a:r>
            <a:r>
              <a:rPr lang="en-US" sz="2800" dirty="0" err="1" smtClean="0"/>
              <a:t>len</a:t>
            </a:r>
            <a:r>
              <a:rPr lang="en-US" sz="2800" dirty="0" smtClean="0"/>
              <a:t>(scores)):</a:t>
            </a:r>
          </a:p>
          <a:p>
            <a:pPr>
              <a:buNone/>
            </a:pPr>
            <a:r>
              <a:rPr lang="en-US" sz="2800" dirty="0" smtClean="0"/>
              <a:t>		print(</a:t>
            </a:r>
            <a:r>
              <a:rPr lang="en-US" sz="2800" dirty="0" err="1" smtClean="0"/>
              <a:t>i</a:t>
            </a:r>
            <a:r>
              <a:rPr lang="en-US" sz="2800" dirty="0" smtClean="0"/>
              <a:t>, “:”, scores[</a:t>
            </a:r>
            <a:r>
              <a:rPr lang="en-US" sz="2800" dirty="0" err="1" smtClean="0"/>
              <a:t>i</a:t>
            </a:r>
            <a:r>
              <a:rPr lang="en-US" sz="2800" dirty="0" smtClean="0"/>
              <a:t>][0], “scored”, scores[</a:t>
            </a:r>
            <a:r>
              <a:rPr lang="en-US" sz="2800" dirty="0" err="1" smtClean="0"/>
              <a:t>i</a:t>
            </a:r>
            <a:r>
              <a:rPr lang="en-US" sz="2800" dirty="0" smtClean="0"/>
              <a:t>][1])</a:t>
            </a:r>
          </a:p>
          <a:p>
            <a:pPr>
              <a:buNone/>
            </a:pPr>
            <a:r>
              <a:rPr lang="en-US" sz="2800" dirty="0" smtClean="0"/>
              <a:t>vs.</a:t>
            </a:r>
          </a:p>
          <a:p>
            <a:pPr>
              <a:buNone/>
            </a:pPr>
            <a:r>
              <a:rPr lang="en-US" sz="2800" dirty="0" smtClean="0"/>
              <a:t>	for </a:t>
            </a:r>
            <a:r>
              <a:rPr lang="en-US" sz="2800" dirty="0" err="1" smtClean="0"/>
              <a:t>i</a:t>
            </a:r>
            <a:r>
              <a:rPr lang="en-US" sz="2800" dirty="0" smtClean="0"/>
              <a:t> in range(</a:t>
            </a:r>
            <a:r>
              <a:rPr lang="en-US" sz="2800" dirty="0" err="1" smtClean="0"/>
              <a:t>len</a:t>
            </a:r>
            <a:r>
              <a:rPr lang="en-US" sz="2800" dirty="0" smtClean="0"/>
              <a:t>(scores)):</a:t>
            </a:r>
          </a:p>
          <a:p>
            <a:pPr>
              <a:buNone/>
            </a:pPr>
            <a:r>
              <a:rPr lang="en-US" sz="2800" dirty="0" smtClean="0"/>
              <a:t>		name, score = scores[</a:t>
            </a:r>
            <a:r>
              <a:rPr lang="en-US" sz="2800" dirty="0" err="1" smtClean="0"/>
              <a:t>i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sz="2800" dirty="0" smtClean="0"/>
              <a:t>		print(</a:t>
            </a:r>
            <a:r>
              <a:rPr lang="en-US" sz="2800" dirty="0" err="1" smtClean="0"/>
              <a:t>i</a:t>
            </a:r>
            <a:r>
              <a:rPr lang="en-US" sz="2800" dirty="0" smtClean="0"/>
              <a:t>, “:”, name, “scored”, score)</a:t>
            </a:r>
            <a:endParaRPr lang="en-US" sz="2800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67544" y="5949280"/>
            <a:ext cx="8496944" cy="9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noProof="0" dirty="0" smtClean="0">
                <a:solidFill>
                  <a:srgbClr val="FF0000"/>
                </a:solidFill>
              </a:rPr>
              <a:t> 	A special way of assignment </a:t>
            </a:r>
            <a:r>
              <a:rPr lang="en-US" altLang="zh-CN" sz="2400" noProof="0" dirty="0" err="1" smtClean="0">
                <a:solidFill>
                  <a:srgbClr val="FF0000"/>
                </a:solidFill>
              </a:rPr>
              <a:t>tw</a:t>
            </a:r>
            <a:r>
              <a:rPr lang="en-US" altLang="zh-CN" sz="2400" dirty="0" smtClean="0">
                <a:solidFill>
                  <a:srgbClr val="FF0000"/>
                </a:solidFill>
              </a:rPr>
              <a:t>o </a:t>
            </a:r>
            <a:r>
              <a:rPr lang="en-US" altLang="zh-CN" sz="2400" noProof="0" dirty="0" smtClean="0">
                <a:solidFill>
                  <a:srgbClr val="FF0000"/>
                </a:solidFill>
              </a:rPr>
              <a:t>variables at the same time using </a:t>
            </a:r>
            <a:r>
              <a:rPr lang="en-US" altLang="zh-CN" sz="2400" noProof="0" dirty="0" err="1" smtClean="0">
                <a:solidFill>
                  <a:srgbClr val="FF0000"/>
                </a:solidFill>
              </a:rPr>
              <a:t>tuple</a:t>
            </a:r>
            <a:r>
              <a:rPr lang="en-US" altLang="zh-CN" sz="2400" noProof="0" dirty="0" smtClean="0">
                <a:solidFill>
                  <a:srgbClr val="FF0000"/>
                </a:solidFill>
              </a:rPr>
              <a:t>: name, score = (‘Joe’, 2000)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55576" y="5373216"/>
            <a:ext cx="576064" cy="5032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19672" y="5301208"/>
            <a:ext cx="30243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example with Lists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Refer to Lecture Slides: </a:t>
            </a:r>
            <a:r>
              <a:rPr lang="en-US" sz="2800" dirty="0" smtClean="0"/>
              <a:t>An example with Lists</a:t>
            </a:r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math functions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Refer to Lecture Slides: </a:t>
            </a:r>
            <a:r>
              <a:rPr lang="en-US" sz="2800" dirty="0" smtClean="0"/>
              <a:t>More functions (related to your assignment this week)</a:t>
            </a:r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 method: split()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Split one string into a list, you can specify the “split-symbol”</a:t>
            </a:r>
          </a:p>
          <a:p>
            <a:pPr>
              <a:buNone/>
            </a:pPr>
            <a:r>
              <a:rPr lang="en-US" sz="2800" dirty="0" smtClean="0"/>
              <a:t>&gt;&gt;&gt; string = “1    2 3 4”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string.split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[‘1’, ‘2’, ‘3’, ‘4’]</a:t>
            </a:r>
          </a:p>
          <a:p>
            <a:pPr>
              <a:buNone/>
            </a:pPr>
            <a:r>
              <a:rPr lang="en-US" sz="2800" dirty="0" smtClean="0"/>
              <a:t>&gt;&gt;&gt; string = “1,2,3,4”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string.split</a:t>
            </a:r>
            <a:r>
              <a:rPr lang="en-US" sz="2800" dirty="0" smtClean="0"/>
              <a:t>(“,”)</a:t>
            </a:r>
          </a:p>
          <a:p>
            <a:pPr>
              <a:buNone/>
            </a:pPr>
            <a:r>
              <a:rPr lang="en-US" sz="2800" dirty="0" smtClean="0"/>
              <a:t>[‘1’, ‘2’, ‘3’, ‘4’]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</a:t>
            </a:r>
            <a:r>
              <a:rPr lang="en-US" sz="2800" dirty="0" smtClean="0">
                <a:solidFill>
                  <a:srgbClr val="FF0000"/>
                </a:solidFill>
              </a:rPr>
              <a:t>The value in variable string stays the same!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 method: join()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Join all the elements in one list into one string, you can also specify the “join-symbol”</a:t>
            </a:r>
          </a:p>
          <a:p>
            <a:pPr>
              <a:buNone/>
            </a:pPr>
            <a:r>
              <a:rPr lang="en-US" sz="2800" dirty="0" smtClean="0"/>
              <a:t>&gt;&gt;&gt; string = “#”</a:t>
            </a:r>
          </a:p>
          <a:p>
            <a:pPr>
              <a:buNone/>
            </a:pPr>
            <a:r>
              <a:rPr lang="en-US" sz="2800" dirty="0" smtClean="0"/>
              <a:t>&gt;&gt;&gt; list1 = [‘1’, ‘2’, ‘3’, ‘4’]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string.join</a:t>
            </a:r>
            <a:r>
              <a:rPr lang="en-US" sz="2800" dirty="0" smtClean="0"/>
              <a:t>(list1)</a:t>
            </a:r>
          </a:p>
          <a:p>
            <a:pPr>
              <a:buNone/>
            </a:pPr>
            <a:r>
              <a:rPr lang="en-US" sz="2800" dirty="0" smtClean="0"/>
              <a:t>‘1#2#3#4’</a:t>
            </a:r>
          </a:p>
          <a:p>
            <a:pPr>
              <a:buNone/>
            </a:pPr>
            <a:r>
              <a:rPr lang="en-US" sz="2800" dirty="0" smtClean="0"/>
              <a:t>&gt;&gt;&gt; string = “%”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string.join</a:t>
            </a:r>
            <a:r>
              <a:rPr lang="en-US" sz="2800" dirty="0" smtClean="0"/>
              <a:t>(list1)</a:t>
            </a:r>
          </a:p>
          <a:p>
            <a:pPr>
              <a:buNone/>
            </a:pPr>
            <a:r>
              <a:rPr lang="en-US" sz="2800" dirty="0" smtClean="0"/>
              <a:t>‘1%2%3%4’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The value in variable string, and list1 stays the same!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Shared reference and COPY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Refer to Lecture Slides: </a:t>
            </a:r>
            <a:r>
              <a:rPr lang="en-US" sz="2800" dirty="0" smtClean="0"/>
              <a:t>Shared reference</a:t>
            </a:r>
          </a:p>
          <a:p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&gt;&gt;&gt; list1 = [1, 2, 3, 4]</a:t>
            </a:r>
          </a:p>
          <a:p>
            <a:pPr>
              <a:buNone/>
            </a:pPr>
            <a:r>
              <a:rPr lang="en-US" altLang="zh-CN" sz="2800" dirty="0" smtClean="0"/>
              <a:t>&gt;&gt;&gt; list2 = list1</a:t>
            </a:r>
          </a:p>
          <a:p>
            <a:pPr>
              <a:buNone/>
            </a:pPr>
            <a:r>
              <a:rPr lang="en-US" altLang="zh-CN" sz="2800" dirty="0" smtClean="0"/>
              <a:t>&gt;&gt;&gt; list3 = list1[:]</a:t>
            </a:r>
          </a:p>
          <a:p>
            <a:pPr>
              <a:buNone/>
            </a:pPr>
            <a:r>
              <a:rPr lang="en-US" altLang="zh-CN" sz="2800" dirty="0" smtClean="0"/>
              <a:t>&gt;&gt;&gt; list1[0] = </a:t>
            </a:r>
            <a:r>
              <a:rPr lang="en-US" altLang="zh-CN" sz="2800" dirty="0" smtClean="0">
                <a:solidFill>
                  <a:srgbClr val="00B050"/>
                </a:solidFill>
              </a:rPr>
              <a:t>‘hello’</a:t>
            </a:r>
          </a:p>
          <a:p>
            <a:pPr>
              <a:buNone/>
            </a:pPr>
            <a:r>
              <a:rPr lang="en-US" altLang="zh-CN" sz="2800" dirty="0" smtClean="0"/>
              <a:t>&gt;&gt;&gt; print(list1)			</a:t>
            </a:r>
            <a:r>
              <a:rPr lang="en-US" altLang="zh-CN" sz="2800" dirty="0" smtClean="0">
                <a:solidFill>
                  <a:srgbClr val="0070C0"/>
                </a:solidFill>
              </a:rPr>
              <a:t> [‘hello’, 2, 3, 4]</a:t>
            </a:r>
          </a:p>
          <a:p>
            <a:pPr>
              <a:buNone/>
            </a:pPr>
            <a:r>
              <a:rPr lang="en-US" altLang="zh-CN" sz="2800" dirty="0" smtClean="0"/>
              <a:t>&gt;&gt;&gt; print(list2)			 </a:t>
            </a:r>
            <a:r>
              <a:rPr lang="en-US" altLang="zh-CN" sz="2800" dirty="0" smtClean="0">
                <a:solidFill>
                  <a:srgbClr val="0070C0"/>
                </a:solidFill>
              </a:rPr>
              <a:t>[‘hello’, 2, 3, 4]</a:t>
            </a:r>
          </a:p>
          <a:p>
            <a:pPr>
              <a:buNone/>
            </a:pPr>
            <a:r>
              <a:rPr lang="en-US" altLang="zh-CN" sz="2800" dirty="0" smtClean="0"/>
              <a:t>&gt;&gt;&gt; print(list3)			</a:t>
            </a:r>
            <a:r>
              <a:rPr lang="en-US" altLang="zh-CN" sz="2800" dirty="0" smtClean="0">
                <a:solidFill>
                  <a:srgbClr val="0070C0"/>
                </a:solidFill>
              </a:rPr>
              <a:t> [1, 2, 3, 4]</a:t>
            </a:r>
          </a:p>
          <a:p>
            <a:endParaRPr lang="en-US" altLang="zh-CN" sz="2800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491880" y="2852936"/>
            <a:ext cx="468052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This is shared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reference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771800" y="3212976"/>
            <a:ext cx="108012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15616" y="3573016"/>
            <a:ext cx="15841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15616" y="4149080"/>
            <a:ext cx="18722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059832" y="3933056"/>
            <a:ext cx="108012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副标题 2"/>
          <p:cNvSpPr txBox="1">
            <a:spLocks/>
          </p:cNvSpPr>
          <p:nvPr/>
        </p:nvSpPr>
        <p:spPr>
          <a:xfrm>
            <a:off x="3851920" y="3645024"/>
            <a:ext cx="468052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This is making a COPY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Dictionaries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Refer to Lecture Slides: Dictionaries</a:t>
            </a:r>
          </a:p>
          <a:p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71604" y="2636912"/>
            <a:ext cx="5929354" cy="1428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000" dirty="0" smtClean="0"/>
              <a:t>Have a nice evening</a:t>
            </a: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you tomorrow~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for 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List</a:t>
            </a:r>
          </a:p>
          <a:p>
            <a:pPr lvl="1"/>
            <a:r>
              <a:rPr lang="en-US" altLang="zh-CN" dirty="0" smtClean="0"/>
              <a:t>Lists are mutable!!; List indexing and slicing; List functions</a:t>
            </a:r>
          </a:p>
          <a:p>
            <a:r>
              <a:rPr lang="en-US" altLang="zh-CN" dirty="0" smtClean="0"/>
              <a:t>Access Items in nested sequences</a:t>
            </a:r>
          </a:p>
          <a:p>
            <a:r>
              <a:rPr lang="en-US" altLang="zh-CN" dirty="0" smtClean="0"/>
              <a:t>String function split() and join()</a:t>
            </a:r>
          </a:p>
          <a:p>
            <a:r>
              <a:rPr lang="en-US" altLang="zh-CN" dirty="0" smtClean="0"/>
              <a:t>Shared references and list COPY</a:t>
            </a:r>
          </a:p>
          <a:p>
            <a:r>
              <a:rPr lang="en-US" altLang="zh-CN" dirty="0" smtClean="0"/>
              <a:t>Dictionary</a:t>
            </a:r>
          </a:p>
          <a:p>
            <a:pPr lvl="1"/>
            <a:r>
              <a:rPr lang="en-US" altLang="zh-CN" dirty="0" smtClean="0"/>
              <a:t>Structure; How to use get(); other dictionary functions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Lists</a:t>
            </a:r>
            <a:r>
              <a:rPr lang="en-US" altLang="zh-CN" dirty="0" smtClean="0"/>
              <a:t> are Mutable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Change Item value using index in list</a:t>
            </a:r>
          </a:p>
          <a:p>
            <a:r>
              <a:rPr lang="en-US" altLang="zh-CN" dirty="0" smtClean="0"/>
              <a:t>Strings and </a:t>
            </a:r>
            <a:r>
              <a:rPr lang="en-US" altLang="zh-CN" dirty="0" err="1" smtClean="0"/>
              <a:t>Tuples</a:t>
            </a:r>
            <a:r>
              <a:rPr lang="en-US" altLang="zh-CN" dirty="0" smtClean="0"/>
              <a:t> are NOT mutable!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sz="2800" dirty="0" smtClean="0"/>
              <a:t>&gt;&gt;&gt; b = [“Python”, “C++”, “Java”, “HTML”]</a:t>
            </a:r>
          </a:p>
          <a:p>
            <a:pPr>
              <a:buNone/>
            </a:pPr>
            <a:r>
              <a:rPr lang="en-US" altLang="zh-CN" sz="2800" dirty="0" smtClean="0"/>
              <a:t>&gt;&gt;&gt; b[0] = “PHP”</a:t>
            </a:r>
          </a:p>
          <a:p>
            <a:pPr>
              <a:buNone/>
            </a:pPr>
            <a:r>
              <a:rPr lang="en-US" altLang="zh-CN" sz="2800" dirty="0" smtClean="0"/>
              <a:t>&gt;&gt;&gt; print(b)</a:t>
            </a:r>
          </a:p>
          <a:p>
            <a:pPr>
              <a:buNone/>
            </a:pPr>
            <a:r>
              <a:rPr lang="en-US" altLang="zh-CN" sz="2800" dirty="0" smtClean="0"/>
              <a:t>&gt;&gt;&gt; b[1:3] = [“PHP”]</a:t>
            </a:r>
          </a:p>
          <a:p>
            <a:pPr>
              <a:buNone/>
            </a:pPr>
            <a:r>
              <a:rPr lang="en-US" altLang="zh-CN" sz="2800" dirty="0" smtClean="0"/>
              <a:t>&gt;&gt;&gt; print(b)</a:t>
            </a:r>
          </a:p>
          <a:p>
            <a:pPr>
              <a:buNone/>
            </a:pPr>
            <a:r>
              <a:rPr lang="en-US" altLang="zh-CN" sz="2800" dirty="0" smtClean="0"/>
              <a:t>&gt;&gt;&gt; b[1:2] = “PHP”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211960" y="4509120"/>
            <a:ext cx="45365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What will happen if you forgot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put “PHP” in []?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563888" y="5157192"/>
            <a:ext cx="864096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Lists</a:t>
            </a:r>
            <a:r>
              <a:rPr lang="en-US" altLang="zh-CN" dirty="0" smtClean="0"/>
              <a:t> are Mutable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Change Item value using index in list</a:t>
            </a:r>
          </a:p>
          <a:p>
            <a:r>
              <a:rPr lang="en-US" altLang="zh-CN" dirty="0" smtClean="0"/>
              <a:t>Strings and </a:t>
            </a:r>
            <a:r>
              <a:rPr lang="en-US" altLang="zh-CN" dirty="0" err="1" smtClean="0"/>
              <a:t>Tuples</a:t>
            </a:r>
            <a:r>
              <a:rPr lang="en-US" altLang="zh-CN" dirty="0" smtClean="0"/>
              <a:t> are NOT mutable!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sz="2800" dirty="0" smtClean="0"/>
              <a:t>&gt;&gt;&gt; b = [“Python”, “C++”, “Java”, “HTML”]</a:t>
            </a:r>
          </a:p>
          <a:p>
            <a:pPr>
              <a:buNone/>
            </a:pPr>
            <a:r>
              <a:rPr lang="en-US" altLang="zh-CN" sz="2800" dirty="0" smtClean="0"/>
              <a:t>&gt;&gt;&gt; b[0] = “PHP”</a:t>
            </a:r>
          </a:p>
          <a:p>
            <a:pPr>
              <a:buNone/>
            </a:pPr>
            <a:r>
              <a:rPr lang="en-US" altLang="zh-CN" sz="2800" dirty="0" smtClean="0"/>
              <a:t>&gt;&gt;&gt; print(b)</a:t>
            </a:r>
          </a:p>
          <a:p>
            <a:pPr>
              <a:buNone/>
            </a:pPr>
            <a:r>
              <a:rPr lang="en-US" altLang="zh-CN" sz="2800" dirty="0" smtClean="0"/>
              <a:t>&gt;&gt;&gt; b[1:3] = [“PHP”]</a:t>
            </a:r>
          </a:p>
          <a:p>
            <a:pPr>
              <a:buNone/>
            </a:pPr>
            <a:r>
              <a:rPr lang="en-US" altLang="zh-CN" sz="2800" dirty="0" smtClean="0"/>
              <a:t>&gt;&gt;&gt; print(b)</a:t>
            </a:r>
          </a:p>
          <a:p>
            <a:pPr>
              <a:buNone/>
            </a:pPr>
            <a:r>
              <a:rPr lang="en-US" altLang="zh-CN" sz="2800" dirty="0" smtClean="0"/>
              <a:t>&gt;&gt;&gt; b[1:3] = “PHP”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211960" y="4509120"/>
            <a:ext cx="468052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en-US" altLang="zh-CN" sz="2800" baseline="0" dirty="0" smtClean="0">
                <a:solidFill>
                  <a:srgbClr val="FF0000"/>
                </a:solidFill>
              </a:rPr>
              <a:t>b wil</a:t>
            </a:r>
            <a:r>
              <a:rPr lang="en-US" altLang="zh-CN" sz="2800" dirty="0" smtClean="0">
                <a:solidFill>
                  <a:srgbClr val="FF0000"/>
                </a:solidFill>
              </a:rPr>
              <a:t>l become: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en-US" altLang="zh-CN" sz="2800" dirty="0" smtClean="0">
                <a:solidFill>
                  <a:srgbClr val="FF0000"/>
                </a:solidFill>
              </a:rPr>
              <a:t>[“PHP”, “P”, “H”, “P”]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So,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NOT forget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</a:t>
            </a:r>
            <a:r>
              <a:rPr lang="en-US" altLang="zh-CN" sz="2800" noProof="0" dirty="0" smtClean="0">
                <a:solidFill>
                  <a:srgbClr val="FF0000"/>
                </a:solidFill>
              </a:rPr>
              <a:t>.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563888" y="5157192"/>
            <a:ext cx="864096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Lists</a:t>
            </a:r>
            <a:r>
              <a:rPr lang="en-US" altLang="zh-CN" dirty="0" smtClean="0"/>
              <a:t> are Mutable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Delete items by using keyword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del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sz="2800" dirty="0" smtClean="0"/>
              <a:t>&gt;&gt;&gt; b = [“Python”, “C++”, “Java”, “HTML”]</a:t>
            </a: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b="1" dirty="0" smtClean="0"/>
              <a:t>del</a:t>
            </a:r>
            <a:r>
              <a:rPr lang="en-US" altLang="zh-CN" sz="2800" dirty="0" smtClean="0"/>
              <a:t> b[1]</a:t>
            </a:r>
          </a:p>
          <a:p>
            <a:pPr>
              <a:buNone/>
            </a:pPr>
            <a:r>
              <a:rPr lang="en-US" altLang="zh-CN" sz="2800" dirty="0" smtClean="0"/>
              <a:t>&gt;&gt;&gt; print(b)</a:t>
            </a: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b="1" dirty="0" smtClean="0"/>
              <a:t>del</a:t>
            </a:r>
            <a:r>
              <a:rPr lang="en-US" altLang="zh-CN" sz="2800" dirty="0" smtClean="0"/>
              <a:t> b[:]</a:t>
            </a:r>
          </a:p>
          <a:p>
            <a:pPr>
              <a:buNone/>
            </a:pPr>
            <a:r>
              <a:rPr lang="en-US" altLang="zh-CN" sz="2800" dirty="0" smtClean="0"/>
              <a:t>&gt;&gt;&gt; print(b)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</a:t>
            </a:r>
            <a:r>
              <a:rPr lang="en-US" altLang="zh-CN" dirty="0" smtClean="0"/>
              <a:t> Indexing and Slicing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Just like String/</a:t>
            </a:r>
            <a:r>
              <a:rPr lang="en-US" altLang="zh-CN" dirty="0" err="1" smtClean="0"/>
              <a:t>Tuple</a:t>
            </a:r>
            <a:r>
              <a:rPr lang="en-US" altLang="zh-CN" dirty="0" smtClean="0"/>
              <a:t> indexing and slicing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sz="2800" dirty="0" smtClean="0"/>
              <a:t>&gt;&gt;&gt; b = [“Python”, “C++”, “Java”, “HTML”]</a:t>
            </a:r>
          </a:p>
          <a:p>
            <a:pPr>
              <a:buNone/>
            </a:pPr>
            <a:r>
              <a:rPr lang="en-US" altLang="zh-CN" sz="2800" dirty="0" smtClean="0"/>
              <a:t>&gt;&gt;&gt; b[0:2]</a:t>
            </a:r>
          </a:p>
          <a:p>
            <a:pPr>
              <a:buNone/>
            </a:pPr>
            <a:r>
              <a:rPr lang="en-US" altLang="zh-CN" sz="2800" dirty="0" smtClean="0"/>
              <a:t>&gt;&gt;&gt; b[-2]</a:t>
            </a:r>
            <a:endParaRPr lang="en-US" altLang="zh-CN" dirty="0" smtClean="0"/>
          </a:p>
          <a:p>
            <a:pPr>
              <a:buNone/>
            </a:pPr>
            <a:r>
              <a:rPr lang="en-US" altLang="zh-CN" sz="2800" dirty="0" smtClean="0"/>
              <a:t>&gt;&gt;&gt; b[0:1000]</a:t>
            </a:r>
          </a:p>
          <a:p>
            <a:pPr>
              <a:buNone/>
            </a:pPr>
            <a:r>
              <a:rPr lang="en-US" altLang="zh-CN" sz="2800" dirty="0" smtClean="0"/>
              <a:t>&gt;&gt;&gt; b[4]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</a:t>
            </a:r>
            <a:r>
              <a:rPr lang="en-US" altLang="zh-CN" dirty="0" smtClean="0"/>
              <a:t>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Refer to Lecture Slides: List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Recall </a:t>
            </a:r>
            <a:r>
              <a:rPr lang="en-US" altLang="zh-CN" dirty="0" err="1" smtClean="0"/>
              <a:t>Function&amp;Method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[functions]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07904" y="3140968"/>
            <a:ext cx="309634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 am a function.</a:t>
            </a:r>
          </a:p>
          <a:p>
            <a:pPr algn="ctr"/>
            <a:r>
              <a:rPr lang="en-US" sz="3200" dirty="0" smtClean="0"/>
              <a:t>I will perform a certain job.</a:t>
            </a: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3419872" y="1916832"/>
            <a:ext cx="403244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input1, input2, input3,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932040" y="256490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004048" y="54452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副标题 2"/>
          <p:cNvSpPr txBox="1">
            <a:spLocks/>
          </p:cNvSpPr>
          <p:nvPr/>
        </p:nvSpPr>
        <p:spPr>
          <a:xfrm>
            <a:off x="3491880" y="6021288"/>
            <a:ext cx="565212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output1, output2, output3,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43808" y="2276872"/>
            <a:ext cx="64807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副标题 2"/>
          <p:cNvSpPr txBox="1">
            <a:spLocks/>
          </p:cNvSpPr>
          <p:nvPr/>
        </p:nvSpPr>
        <p:spPr>
          <a:xfrm>
            <a:off x="755576" y="2636912"/>
            <a:ext cx="29523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You give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 some inputs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2699792" y="5949280"/>
            <a:ext cx="792088" cy="3220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副标题 2"/>
          <p:cNvSpPr txBox="1">
            <a:spLocks/>
          </p:cNvSpPr>
          <p:nvPr/>
        </p:nvSpPr>
        <p:spPr>
          <a:xfrm>
            <a:off x="755576" y="4221088"/>
            <a:ext cx="295232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 give you some outputs back, explicitly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implicitly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List</a:t>
            </a:r>
            <a:r>
              <a:rPr lang="en-US" altLang="zh-CN" dirty="0" smtClean="0"/>
              <a:t> Methods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 are the </a:t>
            </a:r>
            <a:r>
              <a:rPr lang="en-US" altLang="zh-CN" b="1" dirty="0" smtClean="0"/>
              <a:t>job</a:t>
            </a:r>
            <a:r>
              <a:rPr lang="en-US" altLang="zh-CN" dirty="0" smtClean="0"/>
              <a:t>s of these list methods perform and what are the </a:t>
            </a:r>
            <a:r>
              <a:rPr lang="en-US" altLang="zh-CN" b="1" dirty="0" smtClean="0"/>
              <a:t>return value</a:t>
            </a:r>
            <a:r>
              <a:rPr lang="en-US" altLang="zh-CN" dirty="0" smtClean="0"/>
              <a:t>s?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So, how about append(), remove(), sort(), index(), insert()?</a:t>
            </a:r>
          </a:p>
          <a:p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852936"/>
          <a:ext cx="871296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736304"/>
                <a:gridCol w="3240360"/>
                <a:gridCol w="1728192"/>
              </a:tblGrid>
              <a:tr h="1980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Its Job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Return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</a:t>
                      </a:r>
                      <a:r>
                        <a:rPr lang="en-US" baseline="0" dirty="0" smtClean="0"/>
                        <a:t>original variable?</a:t>
                      </a:r>
                      <a:endParaRPr 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 how many</a:t>
                      </a:r>
                      <a:r>
                        <a:rPr lang="en-US" baseline="0" dirty="0" smtClean="0"/>
                        <a:t> times one item appears in the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 integer.</a:t>
                      </a:r>
                      <a:r>
                        <a:rPr lang="en-US" baseline="0" dirty="0" smtClean="0"/>
                        <a:t> if this item is not in the list, then return value is 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 the item</a:t>
                      </a:r>
                      <a:r>
                        <a:rPr lang="en-US" baseline="0" dirty="0" smtClean="0"/>
                        <a:t> from list at the specified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item that at the position of index.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urse A201:&amp;#x0D;&amp;#x0A;Introduction to Programm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utline for this week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Lists are Mutable&amp;quot;&quot;/&gt;&lt;property id=&quot;20307&quot; value=&quot;306&quot;/&gt;&lt;/object&gt;&lt;object type=&quot;3&quot; unique_id=&quot;10011&quot;&gt;&lt;property id=&quot;20148&quot; value=&quot;5&quot;/&gt;&lt;property id=&quot;20300&quot; value=&quot;Slide 4 - &amp;quot;Lists are Mutable&amp;quot;&quot;/&gt;&lt;property id=&quot;20307&quot; value=&quot;307&quot;/&gt;&lt;/object&gt;&lt;object type=&quot;3&quot; unique_id=&quot;10013&quot;&gt;&lt;property id=&quot;20148&quot; value=&quot;5&quot;/&gt;&lt;property id=&quot;20300&quot; value=&quot;Slide 5 - &amp;quot;Lists are Mutable&amp;quot;&quot;/&gt;&lt;property id=&quot;20307&quot; value=&quot;308&quot;/&gt;&lt;/object&gt;&lt;object type=&quot;3&quot; unique_id=&quot;10025&quot;&gt;&lt;property id=&quot;20148&quot; value=&quot;5&quot;/&gt;&lt;property id=&quot;20300&quot; value=&quot;Slide 7 - &amp;quot;List Methods&amp;quot;&quot;/&gt;&lt;property id=&quot;20307&quot; value=&quot;311&quot;/&gt;&lt;/object&gt;&lt;object type=&quot;3&quot; unique_id=&quot;10026&quot;&gt;&lt;property id=&quot;20148&quot; value=&quot;5&quot;/&gt;&lt;property id=&quot;20300&quot; value=&quot;Slide 6 - &amp;quot;List Indexing and Slicing&amp;quot;&quot;/&gt;&lt;property id=&quot;20307&quot; value=&quot;309&quot;/&gt;&lt;/object&gt;&lt;object type=&quot;3&quot; unique_id=&quot;10028&quot;&gt;&lt;property id=&quot;20148&quot; value=&quot;5&quot;/&gt;&lt;property id=&quot;20300&quot; value=&quot;Slide 8 - &amp;quot;Recall Function&amp;amp;Method&amp;quot;&quot;/&gt;&lt;property id=&quot;20307&quot; value=&quot;312&quot;/&gt;&lt;/object&gt;&lt;object type=&quot;3&quot; unique_id=&quot;10029&quot;&gt;&lt;property id=&quot;20148&quot; value=&quot;5&quot;/&gt;&lt;property id=&quot;20300&quot; value=&quot;Slide 9 - &amp;quot;List Methods&amp;quot;&quot;/&gt;&lt;property id=&quot;20307&quot; value=&quot;305&quot;/&gt;&lt;/object&gt;&lt;object type=&quot;3&quot; unique_id=&quot;10030&quot;&gt;&lt;property id=&quot;20148&quot; value=&quot;5&quot;/&gt;&lt;property id=&quot;20300&quot; value=&quot;Slide 19&quot;/&gt;&lt;property id=&quot;20307&quot; value=&quot;265&quot;/&gt;&lt;/object&gt;&lt;object type=&quot;3&quot; unique_id=&quot;10031&quot;&gt;&lt;property id=&quot;20148&quot; value=&quot;5&quot;/&gt;&lt;property id=&quot;20300&quot; value=&quot;Slide 10 - &amp;quot;List Methods&amp;quot;&quot;/&gt;&lt;property id=&quot;20307&quot; value=&quot;313&quot;/&gt;&lt;/object&gt;&lt;object type=&quot;3&quot; unique_id=&quot;10032&quot;&gt;&lt;property id=&quot;20148&quot; value=&quot;5&quot;/&gt;&lt;property id=&quot;20300&quot; value=&quot;Slide 11 - &amp;quot;Access Items in nested sequences&amp;quot;&quot;/&gt;&lt;property id=&quot;20307&quot; value=&quot;314&quot;/&gt;&lt;/object&gt;&lt;object type=&quot;3&quot; unique_id=&quot;10033&quot;&gt;&lt;property id=&quot;20148&quot; value=&quot;5&quot;/&gt;&lt;property id=&quot;20300&quot; value=&quot;Slide 12 - &amp;quot;Access Items in nested sequences&amp;quot;&quot;/&gt;&lt;property id=&quot;20307&quot; value=&quot;315&quot;/&gt;&lt;/object&gt;&lt;object type=&quot;3&quot; unique_id=&quot;10034&quot;&gt;&lt;property id=&quot;20148&quot; value=&quot;5&quot;/&gt;&lt;property id=&quot;20300&quot; value=&quot;Slide 13 - &amp;quot;An example with Lists&amp;quot;&quot;/&gt;&lt;property id=&quot;20307&quot; value=&quot;316&quot;/&gt;&lt;/object&gt;&lt;object type=&quot;3&quot; unique_id=&quot;10035&quot;&gt;&lt;property id=&quot;20148&quot; value=&quot;5&quot;/&gt;&lt;property id=&quot;20300&quot; value=&quot;Slide 14 - &amp;quot;More math functions&amp;quot;&quot;/&gt;&lt;property id=&quot;20307&quot; value=&quot;317&quot;/&gt;&lt;/object&gt;&lt;object type=&quot;3&quot; unique_id=&quot;10036&quot;&gt;&lt;property id=&quot;20148&quot; value=&quot;5&quot;/&gt;&lt;property id=&quot;20300&quot; value=&quot;Slide 15 - &amp;quot;String method: split()&amp;quot;&quot;/&gt;&lt;property id=&quot;20307&quot; value=&quot;318&quot;/&gt;&lt;/object&gt;&lt;object type=&quot;3&quot; unique_id=&quot;10037&quot;&gt;&lt;property id=&quot;20148&quot; value=&quot;5&quot;/&gt;&lt;property id=&quot;20300&quot; value=&quot;Slide 16 - &amp;quot;String method: join()&amp;quot;&quot;/&gt;&lt;property id=&quot;20307&quot; value=&quot;320&quot;/&gt;&lt;/object&gt;&lt;object type=&quot;3&quot; unique_id=&quot;10038&quot;&gt;&lt;property id=&quot;20148&quot; value=&quot;5&quot;/&gt;&lt;property id=&quot;20300&quot; value=&quot;Slide 17 - &amp;quot;Shared reference and COPY&amp;quot;&quot;/&gt;&lt;property id=&quot;20307&quot; value=&quot;321&quot;/&gt;&lt;/object&gt;&lt;object type=&quot;3&quot; unique_id=&quot;10039&quot;&gt;&lt;property id=&quot;20148&quot; value=&quot;5&quot;/&gt;&lt;property id=&quot;20300&quot; value=&quot;Slide 18 - &amp;quot;Dictionaries&amp;quot;&quot;/&gt;&lt;property id=&quot;20307&quot; value=&quot;32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788</Words>
  <Application>Microsoft Office PowerPoint</Application>
  <PresentationFormat>On-screen Show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主题</vt:lpstr>
      <vt:lpstr>Course A201: Introduction to Programming</vt:lpstr>
      <vt:lpstr>Outline for this week</vt:lpstr>
      <vt:lpstr>Lists are Mutable</vt:lpstr>
      <vt:lpstr>Lists are Mutable</vt:lpstr>
      <vt:lpstr>Lists are Mutable</vt:lpstr>
      <vt:lpstr>List Indexing and Slicing</vt:lpstr>
      <vt:lpstr>List Methods</vt:lpstr>
      <vt:lpstr>Recall Function&amp;Method</vt:lpstr>
      <vt:lpstr>List Methods</vt:lpstr>
      <vt:lpstr>List Methods</vt:lpstr>
      <vt:lpstr>Access Items in nested sequences</vt:lpstr>
      <vt:lpstr>Access Items in nested sequences</vt:lpstr>
      <vt:lpstr>An example with Lists</vt:lpstr>
      <vt:lpstr>More math functions</vt:lpstr>
      <vt:lpstr>String method: split()</vt:lpstr>
      <vt:lpstr>String method: join()</vt:lpstr>
      <vt:lpstr>Shared reference and COPY</vt:lpstr>
      <vt:lpstr>Dictionaries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dc:creator>Xu, Tian</dc:creator>
  <cp:lastModifiedBy>txu</cp:lastModifiedBy>
  <cp:revision>113</cp:revision>
  <dcterms:modified xsi:type="dcterms:W3CDTF">2010-10-28T20:16:18Z</dcterms:modified>
</cp:coreProperties>
</file>