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6" r:id="rId4"/>
    <p:sldId id="280" r:id="rId5"/>
    <p:sldId id="281" r:id="rId6"/>
    <p:sldId id="282" r:id="rId7"/>
    <p:sldId id="284" r:id="rId8"/>
    <p:sldId id="283" r:id="rId9"/>
    <p:sldId id="285" r:id="rId10"/>
    <p:sldId id="286" r:id="rId11"/>
    <p:sldId id="287" r:id="rId12"/>
    <p:sldId id="288" r:id="rId13"/>
    <p:sldId id="289" r:id="rId14"/>
    <p:sldId id="278" r:id="rId15"/>
    <p:sldId id="265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09/23/2010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Comparison Operators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sz="3000" dirty="0" smtClean="0"/>
              <a:t>Statements that will generate </a:t>
            </a:r>
            <a:r>
              <a:rPr lang="en-US" altLang="zh-CN" sz="3000" dirty="0" err="1" smtClean="0"/>
              <a:t>boolean</a:t>
            </a:r>
            <a:r>
              <a:rPr lang="en-US" altLang="zh-CN" sz="3000" dirty="0" smtClean="0"/>
              <a:t> values:</a:t>
            </a:r>
          </a:p>
          <a:p>
            <a:pPr lvl="1">
              <a:buNone/>
            </a:pPr>
            <a:r>
              <a:rPr lang="en-US" altLang="zh-CN" sz="2600" dirty="0" smtClean="0"/>
              <a:t>1 ==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/>
              <a:t>2 &lt;= 0			</a:t>
            </a:r>
            <a:r>
              <a:rPr lang="en-US" altLang="zh-CN" sz="2600" dirty="0" smtClean="0">
                <a:solidFill>
                  <a:srgbClr val="7030A0"/>
                </a:solidFill>
              </a:rPr>
              <a:t>False</a:t>
            </a:r>
            <a:endParaRPr lang="en-US" altLang="zh-CN" sz="2600" dirty="0" smtClean="0"/>
          </a:p>
          <a:p>
            <a:pPr lvl="1">
              <a:buNone/>
            </a:pPr>
            <a:r>
              <a:rPr lang="en-US" altLang="zh-CN" sz="2600" dirty="0" smtClean="0"/>
              <a:t>4 &gt;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/>
              <a:t>9 != 99			</a:t>
            </a:r>
            <a:r>
              <a:rPr lang="en-US" altLang="zh-CN" sz="2600" dirty="0" smtClean="0">
                <a:solidFill>
                  <a:srgbClr val="7030A0"/>
                </a:solidFill>
              </a:rPr>
              <a:t>True</a:t>
            </a:r>
          </a:p>
          <a:p>
            <a:pPr lvl="1">
              <a:buNone/>
            </a:pPr>
            <a:r>
              <a:rPr lang="en-US" altLang="zh-CN" sz="2600" dirty="0" smtClean="0">
                <a:solidFill>
                  <a:srgbClr val="00B050"/>
                </a:solidFill>
              </a:rPr>
              <a:t>“1”  </a:t>
            </a:r>
            <a:r>
              <a:rPr lang="en-US" altLang="zh-CN" sz="2600" dirty="0" smtClean="0"/>
              <a:t>==  1			</a:t>
            </a:r>
            <a:r>
              <a:rPr lang="en-US" altLang="zh-CN" sz="2600" dirty="0" smtClean="0">
                <a:solidFill>
                  <a:srgbClr val="7030A0"/>
                </a:solidFill>
              </a:rPr>
              <a:t>False</a:t>
            </a:r>
          </a:p>
          <a:p>
            <a:endParaRPr lang="zh-CN" altLang="en-US" sz="3000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475656" y="4077072"/>
            <a:ext cx="576064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720" y="4581128"/>
            <a:ext cx="42862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2627784" y="4725144"/>
            <a:ext cx="5544616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are Comparison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operators: ==, !=, &lt;&gt;, &gt;, &lt;, &gt;=, &lt;=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Logical Operators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buNone/>
            </a:pPr>
            <a:r>
              <a:rPr lang="en-US" altLang="zh-CN" sz="2800" dirty="0" smtClean="0"/>
              <a:t>name = 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your name: 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/>
              <a:t>password = 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your password: 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/>
              <a:t>if name == </a:t>
            </a:r>
            <a:r>
              <a:rPr lang="en-US" altLang="zh-CN" sz="2800" dirty="0" smtClean="0">
                <a:solidFill>
                  <a:srgbClr val="00B050"/>
                </a:solidFill>
              </a:rPr>
              <a:t>“Linger” </a:t>
            </a:r>
            <a:r>
              <a:rPr lang="en-US" altLang="zh-CN" sz="2800" dirty="0" smtClean="0"/>
              <a:t>and password == </a:t>
            </a:r>
            <a:r>
              <a:rPr lang="en-US" altLang="zh-CN" sz="2800" dirty="0" smtClean="0">
                <a:solidFill>
                  <a:srgbClr val="00B050"/>
                </a:solidFill>
              </a:rPr>
              <a:t>“1234”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“Hi, ”</a:t>
            </a:r>
            <a:r>
              <a:rPr lang="en-US" altLang="zh-CN" sz="2800" dirty="0" smtClean="0"/>
              <a:t> + name + </a:t>
            </a:r>
            <a:r>
              <a:rPr lang="en-US" altLang="zh-CN" sz="2800" dirty="0" smtClean="0">
                <a:solidFill>
                  <a:srgbClr val="00B050"/>
                </a:solidFill>
              </a:rPr>
              <a:t>“, welcome to your safe house.”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/>
              <a:t>else:</a:t>
            </a:r>
          </a:p>
          <a:p>
            <a:pPr>
              <a:buNone/>
            </a:pPr>
            <a:r>
              <a:rPr lang="en-US" altLang="zh-CN" sz="2800" dirty="0" smtClean="0"/>
              <a:t>	print(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“Wrong name or password. Access denied!”</a:t>
            </a:r>
            <a:r>
              <a:rPr lang="en-US" altLang="zh-CN" sz="2800" dirty="0" smtClean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3347864" y="2636912"/>
            <a:ext cx="720080" cy="504056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023828" y="3969060"/>
            <a:ext cx="2016224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2"/>
          <p:cNvSpPr txBox="1">
            <a:spLocks/>
          </p:cNvSpPr>
          <p:nvPr/>
        </p:nvSpPr>
        <p:spPr>
          <a:xfrm>
            <a:off x="2699792" y="5157192"/>
            <a:ext cx="597666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Logical Operator: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and, or, not (3 logical operators in total)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Logical Operators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Try these in shell:</a:t>
            </a:r>
          </a:p>
          <a:p>
            <a:pPr lvl="1">
              <a:buNone/>
            </a:pPr>
            <a:r>
              <a:rPr lang="en-US" altLang="zh-CN" dirty="0" smtClean="0"/>
              <a:t>a = 10</a:t>
            </a:r>
          </a:p>
          <a:p>
            <a:pPr lvl="1">
              <a:buNone/>
            </a:pPr>
            <a:r>
              <a:rPr lang="en-US" altLang="zh-CN" dirty="0" smtClean="0"/>
              <a:t>b = 20</a:t>
            </a:r>
          </a:p>
          <a:p>
            <a:pPr lvl="1">
              <a:buNone/>
            </a:pPr>
            <a:r>
              <a:rPr lang="en-US" altLang="zh-CN" dirty="0" smtClean="0"/>
              <a:t>a &lt;= 0</a:t>
            </a:r>
          </a:p>
          <a:p>
            <a:pPr lvl="1">
              <a:buNone/>
            </a:pPr>
            <a:r>
              <a:rPr lang="en-US" altLang="zh-CN" dirty="0" smtClean="0"/>
              <a:t>b &lt;&gt; a</a:t>
            </a:r>
          </a:p>
          <a:p>
            <a:pPr lvl="1">
              <a:buNone/>
            </a:pPr>
            <a:r>
              <a:rPr lang="en-US" altLang="zh-CN" dirty="0" smtClean="0"/>
              <a:t>b &gt; a and a &gt;= 10</a:t>
            </a:r>
          </a:p>
          <a:p>
            <a:pPr lvl="1">
              <a:buNone/>
            </a:pPr>
            <a:r>
              <a:rPr lang="en-US" altLang="zh-CN" dirty="0" smtClean="0"/>
              <a:t>b &lt;= a or a &lt; b</a:t>
            </a:r>
          </a:p>
          <a:p>
            <a:pPr lvl="1">
              <a:buNone/>
            </a:pPr>
            <a:r>
              <a:rPr lang="en-US" altLang="zh-CN" dirty="0" smtClean="0"/>
              <a:t>not a == b</a:t>
            </a:r>
          </a:p>
          <a:p>
            <a:pPr lvl="1">
              <a:buNone/>
            </a:pPr>
            <a:r>
              <a:rPr lang="en-US" altLang="zh-CN" dirty="0" smtClean="0"/>
              <a:t>not a == 10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Logical Operators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dirty="0" smtClean="0"/>
              <a:t>True table: </a:t>
            </a:r>
          </a:p>
          <a:p>
            <a:pPr>
              <a:buNone/>
            </a:pPr>
            <a:endParaRPr lang="en-US" altLang="zh-CN" sz="28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71600" y="2348880"/>
          <a:ext cx="7560840" cy="416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82317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 and b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 or b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not a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8346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8346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8346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8346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False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True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Lab work this week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dirty="0" smtClean="0"/>
              <a:t>Finish Part-1 in Assignment 3</a:t>
            </a:r>
          </a:p>
          <a:p>
            <a:r>
              <a:rPr lang="en-US" altLang="zh-CN" dirty="0" smtClean="0"/>
              <a:t>Extension for Assignment 2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1571604" y="2636912"/>
            <a:ext cx="5929354" cy="1428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4000" dirty="0" smtClean="0"/>
              <a:t>Have a nice evening</a:t>
            </a: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you tomorrow~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Outlines for today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CN" dirty="0" smtClean="0"/>
              <a:t>Some problems in Assignment 1</a:t>
            </a:r>
          </a:p>
          <a:p>
            <a:r>
              <a:rPr lang="en-US" altLang="zh-CN" dirty="0" smtClean="0"/>
              <a:t>Review how to use break and continue in while loop</a:t>
            </a:r>
          </a:p>
          <a:p>
            <a:r>
              <a:rPr lang="en-US" altLang="zh-CN" dirty="0" smtClean="0"/>
              <a:t>Logical Operators</a:t>
            </a:r>
          </a:p>
          <a:p>
            <a:r>
              <a:rPr lang="en-US" altLang="zh-CN" dirty="0" smtClean="0"/>
              <a:t>Finish part 1 in Assignment 3</a:t>
            </a:r>
          </a:p>
          <a:p>
            <a:r>
              <a:rPr lang="en-US" altLang="zh-CN" dirty="0" smtClean="0"/>
              <a:t>Extension for Assignment 2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Problems in Assignment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 1: </a:t>
            </a:r>
          </a:p>
          <a:p>
            <a:pPr lvl="1"/>
            <a:r>
              <a:rPr lang="en-US" altLang="zh-CN" dirty="0" smtClean="0"/>
              <a:t>the length of the Golden Gate Bridge and distance from Indianapolis to Bloomington should be in the type of FLOATING, not integer</a:t>
            </a:r>
          </a:p>
          <a:p>
            <a:r>
              <a:rPr lang="en-US" altLang="zh-CN" dirty="0" smtClean="0"/>
              <a:t>Problem 2: </a:t>
            </a:r>
          </a:p>
          <a:p>
            <a:pPr lvl="1"/>
            <a:r>
              <a:rPr lang="en-US" altLang="zh-CN" dirty="0" smtClean="0"/>
              <a:t>variable names such as ‘a’, ‘c3po’, ‘aa_a1’ are not very good variable names, but this doesn’t make them invalid. They are still valid, although not good.</a:t>
            </a:r>
          </a:p>
          <a:p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Problems in Assignment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 2: </a:t>
            </a:r>
          </a:p>
          <a:p>
            <a:pPr lvl="1"/>
            <a:r>
              <a:rPr lang="en-US" altLang="zh-CN" dirty="0" smtClean="0"/>
              <a:t>‘tot.al’ is not valid because ‘.’ cannot appear in a variable name, only letters, numbers, and underline can.</a:t>
            </a:r>
          </a:p>
          <a:p>
            <a:r>
              <a:rPr lang="en-US" altLang="zh-CN" dirty="0" smtClean="0"/>
              <a:t>Problem 2: </a:t>
            </a:r>
          </a:p>
          <a:p>
            <a:pPr lvl="1"/>
            <a:r>
              <a:rPr lang="en-US" altLang="zh-CN" dirty="0" smtClean="0"/>
              <a:t>for is not valid because it is a keyword, not because it is a built-in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Problems in Assignment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 3:</a:t>
            </a:r>
          </a:p>
          <a:p>
            <a:pPr lvl="1"/>
            <a:r>
              <a:rPr lang="en-US" altLang="zh-CN" dirty="0" smtClean="0"/>
              <a:t>print(“The total of” + num1 + “and” + num2 + “is” + total) has error because you cannot concatenate strings with integers.</a:t>
            </a:r>
            <a:endParaRPr lang="en-US" altLang="zh-CN" sz="3000" dirty="0" smtClean="0"/>
          </a:p>
          <a:p>
            <a:r>
              <a:rPr lang="en-US" altLang="zh-CN" dirty="0" smtClean="0"/>
              <a:t>Problem 4-5:</a:t>
            </a:r>
          </a:p>
          <a:p>
            <a:pPr lvl="1"/>
            <a:r>
              <a:rPr lang="en-US" altLang="zh-CN" dirty="0" smtClean="0"/>
              <a:t>Please use “%.2f” or round() to format your outputs of floating numbers.</a:t>
            </a:r>
          </a:p>
          <a:p>
            <a:pPr lvl="1"/>
            <a:r>
              <a:rPr lang="en-US" altLang="zh-CN" dirty="0" err="1" smtClean="0"/>
              <a:t>UKPound</a:t>
            </a:r>
            <a:r>
              <a:rPr lang="en-US" altLang="zh-CN" dirty="0" smtClean="0"/>
              <a:t> = “%.2f” % (</a:t>
            </a:r>
            <a:r>
              <a:rPr lang="en-US" altLang="zh-CN" dirty="0" err="1" smtClean="0"/>
              <a:t>USDollar</a:t>
            </a:r>
            <a:r>
              <a:rPr lang="en-US" altLang="zh-CN" dirty="0" smtClean="0"/>
              <a:t> / 0.6646)</a:t>
            </a:r>
          </a:p>
          <a:p>
            <a:pPr lvl="1">
              <a:buNone/>
            </a:pPr>
            <a:r>
              <a:rPr lang="en-US" altLang="zh-CN" dirty="0" smtClean="0"/>
              <a:t>    after this line, </a:t>
            </a:r>
            <a:r>
              <a:rPr lang="en-US" altLang="zh-CN" dirty="0" err="1" smtClean="0"/>
              <a:t>UKPound</a:t>
            </a:r>
            <a:r>
              <a:rPr lang="en-US" altLang="zh-CN" dirty="0" smtClean="0"/>
              <a:t> is already a string. </a:t>
            </a:r>
          </a:p>
          <a:p>
            <a:pPr lvl="1"/>
            <a:r>
              <a:rPr lang="en-US" altLang="zh-CN" dirty="0" smtClean="0"/>
              <a:t>Use type() function to check the type of a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break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792088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	while </a:t>
            </a:r>
            <a:r>
              <a:rPr lang="en-US" altLang="zh-CN" sz="2800" dirty="0" smtClean="0">
                <a:solidFill>
                  <a:srgbClr val="7030A0"/>
                </a:solidFill>
              </a:rPr>
              <a:t>True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err="1" smtClean="0"/>
              <a:t>gpa</a:t>
            </a:r>
            <a:r>
              <a:rPr lang="en-US" altLang="zh-CN" sz="2800" dirty="0" smtClean="0"/>
              <a:t> = float(input(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GPA: ”</a:t>
            </a:r>
            <a:r>
              <a:rPr lang="en-US" altLang="zh-CN" sz="2800" dirty="0" smtClean="0"/>
              <a:t> ))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B050"/>
                </a:solidFill>
              </a:rPr>
              <a:t>		</a:t>
            </a:r>
            <a:r>
              <a:rPr lang="en-US" altLang="zh-CN" sz="2800" dirty="0" smtClean="0"/>
              <a:t>if </a:t>
            </a:r>
            <a:r>
              <a:rPr lang="en-US" altLang="zh-CN" sz="2800" dirty="0" err="1" smtClean="0"/>
              <a:t>gpa</a:t>
            </a:r>
            <a:r>
              <a:rPr lang="en-US" altLang="zh-CN" sz="2800" dirty="0" smtClean="0"/>
              <a:t> &gt; 4.0: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break</a:t>
            </a:r>
          </a:p>
          <a:p>
            <a:pPr>
              <a:buNone/>
            </a:pPr>
            <a:endParaRPr lang="en-US" altLang="zh-CN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800" dirty="0" err="1" smtClean="0"/>
              <a:t>gpa</a:t>
            </a:r>
            <a:r>
              <a:rPr lang="en-US" altLang="zh-CN" sz="2800" dirty="0" smtClean="0"/>
              <a:t> = 0.0</a:t>
            </a:r>
          </a:p>
          <a:p>
            <a:pPr>
              <a:buNone/>
            </a:pPr>
            <a:r>
              <a:rPr lang="en-US" altLang="zh-CN" sz="2800" dirty="0" smtClean="0"/>
              <a:t>	while </a:t>
            </a:r>
            <a:r>
              <a:rPr lang="en-US" altLang="zh-CN" sz="2800" dirty="0" err="1" smtClean="0"/>
              <a:t>gpa</a:t>
            </a:r>
            <a:r>
              <a:rPr lang="en-US" altLang="zh-CN" sz="2800" dirty="0" smtClean="0"/>
              <a:t> &lt;= 4.0 :</a:t>
            </a:r>
          </a:p>
          <a:p>
            <a:pPr>
              <a:buNone/>
            </a:pPr>
            <a:r>
              <a:rPr lang="en-US" altLang="zh-CN" sz="2800" dirty="0" smtClean="0"/>
              <a:t>		</a:t>
            </a:r>
            <a:r>
              <a:rPr lang="en-US" altLang="zh-CN" sz="2800" dirty="0" err="1" smtClean="0"/>
              <a:t>gpa</a:t>
            </a:r>
            <a:r>
              <a:rPr lang="en-US" altLang="zh-CN" sz="2800" dirty="0" smtClean="0"/>
              <a:t> = float(input(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GPA: ”</a:t>
            </a:r>
            <a:r>
              <a:rPr lang="en-US" altLang="zh-CN" sz="2800" dirty="0" smtClean="0"/>
              <a:t> ))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103440" y="3573016"/>
            <a:ext cx="5040560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are essentially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same!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851920" y="4005064"/>
            <a:ext cx="86409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851920" y="3212976"/>
            <a:ext cx="936104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break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748464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	while </a:t>
            </a:r>
            <a:r>
              <a:rPr lang="en-US" altLang="zh-CN" sz="2800" dirty="0" smtClean="0">
                <a:solidFill>
                  <a:srgbClr val="7030A0"/>
                </a:solidFill>
              </a:rPr>
              <a:t>True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	input = 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e if you want to exit the loop”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rgbClr val="00B050"/>
                </a:solidFill>
              </a:rPr>
              <a:t>		</a:t>
            </a:r>
            <a:r>
              <a:rPr lang="en-US" altLang="zh-CN" sz="2800" dirty="0" smtClean="0"/>
              <a:t>if input == </a:t>
            </a:r>
            <a:r>
              <a:rPr lang="en-US" altLang="zh-CN" sz="2800" dirty="0" smtClean="0">
                <a:solidFill>
                  <a:srgbClr val="00B050"/>
                </a:solidFill>
              </a:rPr>
              <a:t>“e”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break</a:t>
            </a:r>
          </a:p>
          <a:p>
            <a:pPr>
              <a:buNone/>
            </a:pPr>
            <a:endParaRPr lang="en-US" altLang="zh-CN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2800" dirty="0" smtClean="0"/>
              <a:t>	input = 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e if you want to exit the loop”</a:t>
            </a:r>
            <a:r>
              <a:rPr lang="en-US" altLang="zh-CN" sz="2800" dirty="0" smtClean="0"/>
              <a:t>)</a:t>
            </a:r>
          </a:p>
          <a:p>
            <a:pPr>
              <a:buNone/>
            </a:pPr>
            <a:r>
              <a:rPr lang="en-US" altLang="zh-CN" sz="2800" dirty="0" smtClean="0"/>
              <a:t>	while input != </a:t>
            </a:r>
            <a:r>
              <a:rPr lang="en-US" altLang="zh-CN" sz="2800" dirty="0" smtClean="0">
                <a:solidFill>
                  <a:srgbClr val="00B050"/>
                </a:solidFill>
              </a:rPr>
              <a:t>“e”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en-US" altLang="zh-CN" sz="2800" dirty="0" smtClean="0"/>
              <a:t>		 input = input(</a:t>
            </a:r>
            <a:r>
              <a:rPr lang="en-US" altLang="zh-CN" sz="2800" dirty="0" smtClean="0">
                <a:solidFill>
                  <a:srgbClr val="00B050"/>
                </a:solidFill>
              </a:rPr>
              <a:t>“Enter e if you want to exit the loop”</a:t>
            </a:r>
            <a:r>
              <a:rPr lang="en-US" altLang="zh-CN" sz="2800" dirty="0" smtClean="0"/>
              <a:t>)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923928" y="3429000"/>
            <a:ext cx="5040560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are essentially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same!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491880" y="3717032"/>
            <a:ext cx="86409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V="1">
            <a:off x="3779912" y="2996952"/>
            <a:ext cx="576064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continue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	counter = 0</a:t>
            </a:r>
          </a:p>
          <a:p>
            <a:pPr>
              <a:buNone/>
            </a:pPr>
            <a:r>
              <a:rPr lang="en-US" altLang="zh-CN" sz="2800" dirty="0" smtClean="0"/>
              <a:t>	while counter &lt;= 10:</a:t>
            </a:r>
          </a:p>
          <a:p>
            <a:pPr>
              <a:buNone/>
            </a:pPr>
            <a:r>
              <a:rPr lang="en-US" altLang="zh-CN" sz="2800" dirty="0" smtClean="0"/>
              <a:t>		count += counter</a:t>
            </a:r>
          </a:p>
          <a:p>
            <a:pPr>
              <a:buNone/>
            </a:pPr>
            <a:r>
              <a:rPr lang="en-US" altLang="zh-CN" sz="2800" dirty="0" smtClean="0"/>
              <a:t>		if count == 5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print(counter)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altLang="zh-CN" sz="2800" dirty="0" smtClean="0"/>
              <a:t>	print(“-” * 20)</a:t>
            </a:r>
          </a:p>
          <a:p>
            <a:pPr>
              <a:buNone/>
            </a:pP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dirty="0" smtClean="0"/>
              <a:t>Modify this block to not print out 4 and 7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995936" y="3284984"/>
            <a:ext cx="504056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	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you reach continue,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rest of code (</a:t>
            </a:r>
            <a:r>
              <a:rPr lang="en-US" altLang="zh-CN" sz="2800" dirty="0" smtClean="0">
                <a:solidFill>
                  <a:srgbClr val="FF0000"/>
                </a:solidFill>
              </a:rPr>
              <a:t>in the red rectangle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will be omitted, computer goes straight to </a:t>
            </a:r>
            <a:r>
              <a:rPr kumimoji="0" lang="en-US" altLang="zh-CN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</a:t>
            </a:r>
            <a:r>
              <a:rPr lang="en-US" altLang="zh-CN" sz="2800" dirty="0" smtClean="0">
                <a:solidFill>
                  <a:srgbClr val="FF0000"/>
                </a:solidFill>
              </a:rPr>
              <a:t>t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interation</a:t>
            </a:r>
            <a:r>
              <a:rPr lang="en-US" altLang="zh-CN" sz="2800" dirty="0" smtClean="0">
                <a:solidFill>
                  <a:srgbClr val="FF0000"/>
                </a:solidFill>
              </a:rPr>
              <a:t>.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4149080"/>
            <a:ext cx="2520280" cy="1224136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779912" y="4437112"/>
            <a:ext cx="576064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Usage of continue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	counter = 0</a:t>
            </a:r>
          </a:p>
          <a:p>
            <a:pPr>
              <a:buNone/>
            </a:pPr>
            <a:r>
              <a:rPr lang="en-US" altLang="zh-CN" sz="2800" dirty="0" smtClean="0"/>
              <a:t>	while counter &lt;= 10:</a:t>
            </a:r>
          </a:p>
          <a:p>
            <a:pPr>
              <a:buNone/>
            </a:pPr>
            <a:r>
              <a:rPr lang="en-US" altLang="zh-CN" sz="2800" dirty="0" smtClean="0"/>
              <a:t>		count += counter</a:t>
            </a:r>
          </a:p>
          <a:p>
            <a:pPr>
              <a:buNone/>
            </a:pPr>
            <a:r>
              <a:rPr lang="en-US" altLang="zh-CN" sz="2800" dirty="0" smtClean="0"/>
              <a:t>		if count == 4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</a:p>
          <a:p>
            <a:pPr>
              <a:buNone/>
            </a:pPr>
            <a:r>
              <a:rPr lang="en-US" altLang="zh-CN" sz="2800" dirty="0" smtClean="0"/>
              <a:t>		if count == 7</a:t>
            </a:r>
          </a:p>
          <a:p>
            <a:pPr>
              <a:buNone/>
            </a:pPr>
            <a:r>
              <a:rPr lang="en-US" altLang="zh-CN" sz="2800" dirty="0" smtClean="0"/>
              <a:t>			</a:t>
            </a: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altLang="zh-CN" sz="2800" dirty="0" smtClean="0"/>
              <a:t>print(counter)</a:t>
            </a:r>
          </a:p>
          <a:p>
            <a:pPr>
              <a:buNone/>
            </a:pPr>
            <a:r>
              <a:rPr lang="en-US" altLang="zh-CN" sz="28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altLang="zh-CN" sz="2800" dirty="0" smtClean="0"/>
              <a:t>	print(“-” *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427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Course A201: Introduction to Programming</vt:lpstr>
      <vt:lpstr>Outlines for today</vt:lpstr>
      <vt:lpstr>Problems in Assignment 1</vt:lpstr>
      <vt:lpstr>Problems in Assignment 1</vt:lpstr>
      <vt:lpstr>Problems in Assignment 1</vt:lpstr>
      <vt:lpstr>Usage of break</vt:lpstr>
      <vt:lpstr>Usage of break</vt:lpstr>
      <vt:lpstr>Usage of continue</vt:lpstr>
      <vt:lpstr>Usage of continue</vt:lpstr>
      <vt:lpstr>Comparison Operators</vt:lpstr>
      <vt:lpstr>Logical Operators</vt:lpstr>
      <vt:lpstr>Logical Operators</vt:lpstr>
      <vt:lpstr>Logical Operators</vt:lpstr>
      <vt:lpstr>Lab work this week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</cp:lastModifiedBy>
  <cp:revision>65</cp:revision>
  <dcterms:modified xsi:type="dcterms:W3CDTF">2010-09-28T15:19:30Z</dcterms:modified>
</cp:coreProperties>
</file>