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6" r:id="rId4"/>
    <p:sldId id="267" r:id="rId5"/>
    <p:sldId id="271" r:id="rId6"/>
    <p:sldId id="270" r:id="rId7"/>
    <p:sldId id="272" r:id="rId8"/>
    <p:sldId id="264" r:id="rId9"/>
    <p:sldId id="274" r:id="rId10"/>
    <p:sldId id="273" r:id="rId11"/>
    <p:sldId id="275" r:id="rId12"/>
    <p:sldId id="276" r:id="rId13"/>
    <p:sldId id="277" r:id="rId14"/>
    <p:sldId id="278" r:id="rId15"/>
    <p:sldId id="279" r:id="rId16"/>
    <p:sldId id="265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09/16/2010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Keep trace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What’s wrong with this program:</a:t>
            </a:r>
          </a:p>
          <a:p>
            <a:endParaRPr lang="en-US" altLang="zh-CN" sz="3400" dirty="0" smtClean="0"/>
          </a:p>
          <a:p>
            <a:pPr>
              <a:buNone/>
            </a:pPr>
            <a:r>
              <a:rPr lang="en-US" sz="2800" dirty="0" smtClean="0"/>
              <a:t>	health = 10</a:t>
            </a:r>
          </a:p>
          <a:p>
            <a:pPr>
              <a:buNone/>
            </a:pPr>
            <a:r>
              <a:rPr lang="en-US" sz="2800" dirty="0" smtClean="0"/>
              <a:t>	trolls = 0</a:t>
            </a:r>
          </a:p>
          <a:p>
            <a:pPr>
              <a:buNone/>
            </a:pPr>
            <a:r>
              <a:rPr lang="en-US" sz="2800" dirty="0" smtClean="0"/>
              <a:t>	damage = 3</a:t>
            </a:r>
          </a:p>
          <a:p>
            <a:pPr>
              <a:buNone/>
            </a:pPr>
            <a:r>
              <a:rPr lang="en-US" sz="2800" dirty="0" smtClean="0"/>
              <a:t>	while health != 0:</a:t>
            </a:r>
          </a:p>
          <a:p>
            <a:pPr>
              <a:buNone/>
            </a:pPr>
            <a:r>
              <a:rPr lang="en-US" sz="2800" dirty="0" smtClean="0"/>
              <a:t>		trolls += 1</a:t>
            </a:r>
          </a:p>
          <a:p>
            <a:pPr>
              <a:buNone/>
            </a:pPr>
            <a:r>
              <a:rPr lang="en-US" sz="2800" dirty="0" smtClean="0"/>
              <a:t>		health -= damage</a:t>
            </a:r>
            <a:endParaRPr lang="en-US" altLang="zh-CN" sz="2800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563888" y="4365104"/>
            <a:ext cx="450100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&lt;- This condition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</a:t>
            </a:r>
            <a:r>
              <a:rPr lang="en-US" altLang="zh-CN" sz="2800" dirty="0" smtClean="0">
                <a:solidFill>
                  <a:srgbClr val="FF0000"/>
                </a:solidFill>
              </a:rPr>
              <a:t>l be true FOREVER!!!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4797152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Keep trace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What’s wrong with this program:</a:t>
            </a:r>
          </a:p>
          <a:p>
            <a:endParaRPr lang="en-US" altLang="zh-CN" sz="3400" dirty="0" smtClean="0"/>
          </a:p>
          <a:p>
            <a:pPr>
              <a:buNone/>
            </a:pPr>
            <a:r>
              <a:rPr lang="en-US" sz="2800" dirty="0" smtClean="0"/>
              <a:t>	health = 10</a:t>
            </a:r>
          </a:p>
          <a:p>
            <a:pPr>
              <a:buNone/>
            </a:pPr>
            <a:r>
              <a:rPr lang="en-US" sz="2800" dirty="0" smtClean="0"/>
              <a:t>	trolls = 0</a:t>
            </a:r>
          </a:p>
          <a:p>
            <a:pPr>
              <a:buNone/>
            </a:pPr>
            <a:r>
              <a:rPr lang="en-US" sz="2800" dirty="0" smtClean="0"/>
              <a:t>	damage = 3</a:t>
            </a:r>
          </a:p>
          <a:p>
            <a:pPr>
              <a:buNone/>
            </a:pPr>
            <a:r>
              <a:rPr lang="en-US" sz="2800" dirty="0" smtClean="0"/>
              <a:t>	while health </a:t>
            </a:r>
            <a:r>
              <a:rPr lang="en-US" sz="2800" b="1" dirty="0" smtClean="0"/>
              <a:t>&gt;</a:t>
            </a:r>
            <a:r>
              <a:rPr lang="en-US" sz="2800" dirty="0" smtClean="0"/>
              <a:t> 0:</a:t>
            </a:r>
          </a:p>
          <a:p>
            <a:pPr>
              <a:buNone/>
            </a:pPr>
            <a:r>
              <a:rPr lang="en-US" sz="2800" dirty="0" smtClean="0"/>
              <a:t>		trolls += 1</a:t>
            </a:r>
          </a:p>
          <a:p>
            <a:pPr>
              <a:buNone/>
            </a:pPr>
            <a:r>
              <a:rPr lang="en-US" sz="2800" dirty="0" smtClean="0"/>
              <a:t>		health -= damage</a:t>
            </a:r>
            <a:endParaRPr lang="en-US" altLang="zh-CN" sz="2800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563888" y="4365104"/>
            <a:ext cx="547260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&lt;- You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to confirm that this condition will be false at some time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4797152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of break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gpa</a:t>
            </a:r>
            <a:r>
              <a:rPr lang="en-US" altLang="zh-CN" dirty="0" smtClean="0"/>
              <a:t> = 0.0</a:t>
            </a:r>
          </a:p>
          <a:p>
            <a:pPr>
              <a:buNone/>
            </a:pPr>
            <a:r>
              <a:rPr lang="en-US" altLang="zh-CN" dirty="0" smtClean="0"/>
              <a:t>	while </a:t>
            </a:r>
            <a:r>
              <a:rPr lang="en-US" altLang="zh-CN" dirty="0" smtClean="0">
                <a:solidFill>
                  <a:srgbClr val="7030A0"/>
                </a:solidFill>
              </a:rPr>
              <a:t>True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en-US" altLang="zh-CN" dirty="0" err="1" smtClean="0"/>
              <a:t>gpa</a:t>
            </a:r>
            <a:r>
              <a:rPr lang="en-US" altLang="zh-CN" dirty="0" smtClean="0"/>
              <a:t> = float(</a:t>
            </a:r>
            <a:r>
              <a:rPr lang="en-US" altLang="zh-CN" dirty="0" err="1" smtClean="0"/>
              <a:t>raw_input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00B050"/>
                </a:solidFill>
              </a:rPr>
              <a:t>“Enter GPA: ”</a:t>
            </a:r>
            <a:r>
              <a:rPr lang="en-US" altLang="zh-CN" dirty="0" smtClean="0"/>
              <a:t> ))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		</a:t>
            </a:r>
            <a:r>
              <a:rPr lang="en-US" altLang="zh-CN" dirty="0" smtClean="0"/>
              <a:t>if </a:t>
            </a:r>
            <a:r>
              <a:rPr lang="en-US" altLang="zh-CN" dirty="0" err="1" smtClean="0"/>
              <a:t>gpa</a:t>
            </a:r>
            <a:r>
              <a:rPr lang="en-US" altLang="zh-CN" dirty="0" smtClean="0"/>
              <a:t> &gt; 4.0:</a:t>
            </a:r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break</a:t>
            </a:r>
          </a:p>
          <a:p>
            <a:pPr>
              <a:buNone/>
            </a:pP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dirty="0" smtClean="0"/>
              <a:t>Break out of the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of continue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	counter = 0</a:t>
            </a:r>
          </a:p>
          <a:p>
            <a:pPr>
              <a:buNone/>
            </a:pPr>
            <a:r>
              <a:rPr lang="en-US" altLang="zh-CN" sz="2800" dirty="0" smtClean="0"/>
              <a:t>	while counter &lt;= 10:</a:t>
            </a:r>
          </a:p>
          <a:p>
            <a:pPr>
              <a:buNone/>
            </a:pPr>
            <a:r>
              <a:rPr lang="en-US" altLang="zh-CN" sz="2800" dirty="0" smtClean="0"/>
              <a:t>		count += counter</a:t>
            </a:r>
          </a:p>
          <a:p>
            <a:pPr>
              <a:buNone/>
            </a:pPr>
            <a:r>
              <a:rPr lang="en-US" altLang="zh-CN" sz="2800" dirty="0" smtClean="0"/>
              <a:t>		if count == 5</a:t>
            </a:r>
          </a:p>
          <a:p>
            <a:pPr>
              <a:buNone/>
            </a:pPr>
            <a:r>
              <a:rPr lang="en-US" altLang="zh-CN" sz="2800" dirty="0" smtClean="0"/>
              <a:t>		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altLang="zh-CN" sz="2800" dirty="0" smtClean="0"/>
              <a:t>print(counter)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altLang="zh-CN" sz="2800" dirty="0" smtClean="0"/>
              <a:t>	print(“-” * 20)</a:t>
            </a:r>
          </a:p>
          <a:p>
            <a:pPr>
              <a:buNone/>
            </a:pP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dirty="0" smtClean="0"/>
              <a:t>The output won’t include 5.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995936" y="3284984"/>
            <a:ext cx="504056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you reach continue,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rest of code (</a:t>
            </a:r>
            <a:r>
              <a:rPr lang="en-US" altLang="zh-CN" sz="2800" dirty="0" smtClean="0">
                <a:solidFill>
                  <a:srgbClr val="FF0000"/>
                </a:solidFill>
              </a:rPr>
              <a:t>in the red rectangle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will be omitted, computer goes straight to </a:t>
            </a:r>
            <a:r>
              <a:rPr kumimoji="0" lang="en-US" altLang="zh-CN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</a:t>
            </a:r>
            <a:r>
              <a:rPr lang="en-US" altLang="zh-CN" sz="2800" dirty="0" smtClean="0">
                <a:solidFill>
                  <a:srgbClr val="FF0000"/>
                </a:solidFill>
              </a:rPr>
              <a:t>t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interation</a:t>
            </a:r>
            <a:r>
              <a:rPr lang="en-US" altLang="zh-CN" sz="2800" dirty="0" smtClean="0">
                <a:solidFill>
                  <a:srgbClr val="FF0000"/>
                </a:solidFill>
              </a:rPr>
              <a:t>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4149080"/>
            <a:ext cx="2520280" cy="1224136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779912" y="4437112"/>
            <a:ext cx="57606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Guess My Number Game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dirty="0" smtClean="0"/>
              <a:t>pick a random number</a:t>
            </a:r>
          </a:p>
          <a:p>
            <a:r>
              <a:rPr lang="en-US" dirty="0" smtClean="0"/>
              <a:t>while the player hasn't guessed the number, let the player guess</a:t>
            </a:r>
          </a:p>
          <a:p>
            <a:r>
              <a:rPr lang="en-US" dirty="0" smtClean="0"/>
              <a:t>If guess is right, congratulate the player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Lab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dirty="0" smtClean="0"/>
              <a:t>Write a program that flips a coin 100 times and then tells you the number of head and tails</a:t>
            </a:r>
          </a:p>
          <a:p>
            <a:r>
              <a:rPr lang="en-US" dirty="0" smtClean="0"/>
              <a:t>Modify your program so that it prompts the user for the number of times to flip the coin</a:t>
            </a:r>
          </a:p>
          <a:p>
            <a:endParaRPr lang="en-US" dirty="0" smtClean="0"/>
          </a:p>
          <a:p>
            <a:r>
              <a:rPr lang="en-US" dirty="0" smtClean="0"/>
              <a:t>On paper in English first, on computer in Python next</a:t>
            </a:r>
          </a:p>
          <a:p>
            <a:r>
              <a:rPr lang="en-US" dirty="0" smtClean="0"/>
              <a:t>Optional team work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tomorrow~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Outlines for today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dirty="0" smtClean="0"/>
              <a:t>A new type of value: Boolean</a:t>
            </a:r>
          </a:p>
          <a:p>
            <a:r>
              <a:rPr lang="en-US" altLang="zh-CN" dirty="0" smtClean="0"/>
              <a:t>Concept of keyword and </a:t>
            </a:r>
            <a:r>
              <a:rPr lang="en-US" altLang="zh-CN" dirty="0" smtClean="0"/>
              <a:t>indentation</a:t>
            </a:r>
            <a:endParaRPr lang="en-US" altLang="zh-CN" dirty="0" smtClean="0"/>
          </a:p>
          <a:p>
            <a:r>
              <a:rPr lang="en-US" altLang="zh-CN" dirty="0" smtClean="0"/>
              <a:t>Several basic concepts about </a:t>
            </a:r>
            <a:r>
              <a:rPr lang="en-US" altLang="zh-CN" dirty="0" smtClean="0"/>
              <a:t>Branching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- ELSE – IF and WHILE loop</a:t>
            </a:r>
          </a:p>
          <a:p>
            <a:r>
              <a:rPr lang="en-US" altLang="zh-CN" dirty="0" smtClean="0"/>
              <a:t>Keep trace: what’s the stop condition</a:t>
            </a:r>
          </a:p>
          <a:p>
            <a:r>
              <a:rPr lang="en-US" altLang="zh-CN" dirty="0" smtClean="0"/>
              <a:t>How and when to use “break”  and “continue”</a:t>
            </a:r>
          </a:p>
          <a:p>
            <a:r>
              <a:rPr lang="en-US" altLang="zh-CN" dirty="0" smtClean="0"/>
              <a:t>Demonstration of “Guess My Number Game”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Boolean and Comparison Operators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sz="3000" dirty="0" smtClean="0"/>
              <a:t>Boolean values: </a:t>
            </a:r>
            <a:r>
              <a:rPr lang="en-US" altLang="zh-CN" sz="3000" dirty="0" smtClean="0">
                <a:solidFill>
                  <a:srgbClr val="7030A0"/>
                </a:solidFill>
              </a:rPr>
              <a:t>True</a:t>
            </a:r>
            <a:r>
              <a:rPr lang="en-US" altLang="zh-CN" sz="3000" dirty="0" smtClean="0"/>
              <a:t> or </a:t>
            </a:r>
            <a:r>
              <a:rPr lang="en-US" altLang="zh-CN" sz="3000" dirty="0" smtClean="0">
                <a:solidFill>
                  <a:srgbClr val="7030A0"/>
                </a:solidFill>
              </a:rPr>
              <a:t>False</a:t>
            </a:r>
          </a:p>
          <a:p>
            <a:endParaRPr lang="en-US" altLang="zh-CN" sz="3000" dirty="0" smtClean="0"/>
          </a:p>
          <a:p>
            <a:r>
              <a:rPr lang="en-US" altLang="zh-CN" sz="3000" dirty="0" smtClean="0"/>
              <a:t>Statements that will generate </a:t>
            </a:r>
            <a:r>
              <a:rPr lang="en-US" altLang="zh-CN" sz="3000" dirty="0" err="1" smtClean="0"/>
              <a:t>boolean</a:t>
            </a:r>
            <a:r>
              <a:rPr lang="en-US" altLang="zh-CN" sz="3000" dirty="0" smtClean="0"/>
              <a:t> values:</a:t>
            </a:r>
          </a:p>
          <a:p>
            <a:pPr lvl="1">
              <a:buNone/>
            </a:pPr>
            <a:r>
              <a:rPr lang="en-US" altLang="zh-CN" sz="2600" dirty="0" smtClean="0"/>
              <a:t>1 == 1			</a:t>
            </a:r>
            <a:r>
              <a:rPr lang="en-US" altLang="zh-CN" sz="2600" dirty="0" smtClean="0">
                <a:solidFill>
                  <a:srgbClr val="7030A0"/>
                </a:solidFill>
              </a:rPr>
              <a:t>True</a:t>
            </a:r>
          </a:p>
          <a:p>
            <a:pPr lvl="1">
              <a:buNone/>
            </a:pPr>
            <a:r>
              <a:rPr lang="en-US" altLang="zh-CN" sz="2600" dirty="0" smtClean="0"/>
              <a:t>2 &lt;= 0			</a:t>
            </a:r>
            <a:r>
              <a:rPr lang="en-US" altLang="zh-CN" sz="2600" dirty="0" smtClean="0">
                <a:solidFill>
                  <a:srgbClr val="7030A0"/>
                </a:solidFill>
              </a:rPr>
              <a:t>False</a:t>
            </a:r>
            <a:endParaRPr lang="en-US" altLang="zh-CN" sz="2600" dirty="0" smtClean="0"/>
          </a:p>
          <a:p>
            <a:pPr lvl="1">
              <a:buNone/>
            </a:pPr>
            <a:r>
              <a:rPr lang="en-US" altLang="zh-CN" sz="2600" dirty="0" smtClean="0"/>
              <a:t>4 &gt; 1			</a:t>
            </a:r>
            <a:r>
              <a:rPr lang="en-US" altLang="zh-CN" sz="2600" dirty="0" smtClean="0">
                <a:solidFill>
                  <a:srgbClr val="7030A0"/>
                </a:solidFill>
              </a:rPr>
              <a:t>True</a:t>
            </a:r>
          </a:p>
          <a:p>
            <a:pPr lvl="1">
              <a:buNone/>
            </a:pPr>
            <a:r>
              <a:rPr lang="en-US" altLang="zh-CN" sz="2600" dirty="0" smtClean="0"/>
              <a:t>9 != 99			</a:t>
            </a:r>
            <a:r>
              <a:rPr lang="en-US" altLang="zh-CN" sz="2600" dirty="0" smtClean="0">
                <a:solidFill>
                  <a:srgbClr val="7030A0"/>
                </a:solidFill>
              </a:rPr>
              <a:t>True</a:t>
            </a:r>
          </a:p>
          <a:p>
            <a:pPr lvl="1">
              <a:buNone/>
            </a:pPr>
            <a:r>
              <a:rPr lang="en-US" altLang="zh-CN" sz="2600" dirty="0" smtClean="0">
                <a:solidFill>
                  <a:srgbClr val="00B050"/>
                </a:solidFill>
              </a:rPr>
              <a:t>“1”  </a:t>
            </a:r>
            <a:r>
              <a:rPr lang="en-US" altLang="zh-CN" sz="2600" dirty="0" smtClean="0"/>
              <a:t>==  1			</a:t>
            </a:r>
            <a:r>
              <a:rPr lang="en-US" altLang="zh-CN" sz="2600" dirty="0" smtClean="0">
                <a:solidFill>
                  <a:srgbClr val="7030A0"/>
                </a:solidFill>
              </a:rPr>
              <a:t>False</a:t>
            </a:r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475656" y="5157192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12264" y="5660678"/>
            <a:ext cx="428628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2195736" y="5877272"/>
            <a:ext cx="5544616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are Comparison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operators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keyword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r>
              <a:rPr lang="en-US" altLang="zh-CN" sz="3000" dirty="0" smtClean="0"/>
              <a:t>In Assignment 1, question 2, the last variable is “</a:t>
            </a:r>
            <a:r>
              <a:rPr lang="en-US" altLang="zh-CN" sz="3000" b="1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3000" dirty="0" smtClean="0"/>
              <a:t>”, which seams legit but actually not</a:t>
            </a:r>
          </a:p>
          <a:p>
            <a:pPr>
              <a:buNone/>
            </a:pPr>
            <a:r>
              <a:rPr lang="en-US" altLang="zh-CN" sz="3000" dirty="0" smtClean="0"/>
              <a:t>     This is a </a:t>
            </a:r>
            <a:r>
              <a:rPr lang="en-US" altLang="zh-CN" sz="3000" b="1" dirty="0" smtClean="0"/>
              <a:t>KEYWORD</a:t>
            </a:r>
          </a:p>
          <a:p>
            <a:endParaRPr lang="en-US" altLang="zh-CN" sz="3000" dirty="0" smtClean="0"/>
          </a:p>
          <a:p>
            <a:r>
              <a:rPr lang="en-US" altLang="zh-CN" sz="3000" dirty="0" smtClean="0"/>
              <a:t>Keywords are a set of words that have special/predefined meanings:</a:t>
            </a:r>
          </a:p>
          <a:p>
            <a:pPr lvl="1">
              <a:buNone/>
            </a:pP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altLang="zh-CN" sz="3200" dirty="0" smtClean="0"/>
              <a:t>, 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en-US" altLang="zh-CN" sz="3200" dirty="0" smtClean="0"/>
              <a:t>, 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else</a:t>
            </a:r>
            <a:r>
              <a:rPr lang="en-US" altLang="zh-CN" sz="3200" dirty="0" smtClean="0"/>
              <a:t>, 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while</a:t>
            </a:r>
            <a:r>
              <a:rPr lang="en-US" altLang="zh-CN" sz="3200" dirty="0" smtClean="0"/>
              <a:t>, 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break</a:t>
            </a:r>
            <a:r>
              <a:rPr lang="en-US" altLang="zh-CN" sz="3200" dirty="0" smtClean="0"/>
              <a:t>, 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import</a:t>
            </a:r>
            <a:r>
              <a:rPr lang="en-US" altLang="zh-CN" sz="3200" dirty="0" smtClean="0"/>
              <a:t>, 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</a:p>
          <a:p>
            <a:pPr lvl="1">
              <a:buNone/>
            </a:pP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They will appear in orange in .</a:t>
            </a:r>
            <a:r>
              <a:rPr lang="en-US" altLang="zh-CN" sz="3200" dirty="0" err="1" smtClean="0">
                <a:solidFill>
                  <a:schemeClr val="accent6">
                    <a:lumMod val="75000"/>
                  </a:schemeClr>
                </a:solidFill>
              </a:rPr>
              <a:t>py</a:t>
            </a:r>
            <a:r>
              <a:rPr lang="en-US" altLang="zh-CN" sz="3200" dirty="0" smtClean="0">
                <a:solidFill>
                  <a:schemeClr val="accent6">
                    <a:lumMod val="75000"/>
                  </a:schemeClr>
                </a:solidFill>
              </a:rPr>
              <a:t> files in IDLE.</a:t>
            </a:r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Indentation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925144"/>
          </a:xfrm>
        </p:spPr>
        <p:txBody>
          <a:bodyPr/>
          <a:lstStyle/>
          <a:p>
            <a:r>
              <a:rPr lang="en-US" altLang="zh-CN" sz="3000" dirty="0" smtClean="0"/>
              <a:t>In Python, proper indentations are crucial -&gt;</a:t>
            </a:r>
          </a:p>
          <a:p>
            <a:r>
              <a:rPr lang="en-US" altLang="zh-CN" sz="3000" dirty="0" smtClean="0"/>
              <a:t>Python use indentations to determine the structure of if-else blocks, while blocks, etc.</a:t>
            </a:r>
          </a:p>
          <a:p>
            <a:r>
              <a:rPr lang="en-US" altLang="zh-CN" sz="3000" dirty="0" smtClean="0"/>
              <a:t>If you forget to have indentations, it will give you syntax error</a:t>
            </a:r>
          </a:p>
          <a:p>
            <a:r>
              <a:rPr lang="en-US" altLang="zh-CN" sz="3000" dirty="0" smtClean="0"/>
              <a:t>Enter tab</a:t>
            </a:r>
          </a:p>
          <a:p>
            <a:endParaRPr lang="en-US" altLang="zh-CN" sz="3000" dirty="0" smtClean="0"/>
          </a:p>
          <a:p>
            <a:endParaRPr lang="en-US" altLang="zh-CN" sz="3000" dirty="0" smtClean="0"/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796136" y="1628800"/>
            <a:ext cx="3610744" cy="4061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user == 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“bye”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print ( 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“bye!”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  <a:endParaRPr kumimoji="0" lang="en-US" altLang="zh-CN" sz="3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zh-CN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elif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 == “hi”: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print( 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“Hi”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  <a:endParaRPr kumimoji="0" lang="en-US" altLang="zh-CN" sz="3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else: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print(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“…”</a:t>
            </a: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Conditional: IF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061048"/>
          </a:xfrm>
        </p:spPr>
        <p:txBody>
          <a:bodyPr/>
          <a:lstStyle/>
          <a:p>
            <a:pPr>
              <a:buNone/>
            </a:pPr>
            <a:r>
              <a:rPr lang="en-US" altLang="zh-CN" sz="3000" dirty="0" smtClean="0"/>
              <a:t>	if user == </a:t>
            </a:r>
            <a:r>
              <a:rPr lang="en-US" altLang="zh-CN" sz="3000" dirty="0" smtClean="0">
                <a:solidFill>
                  <a:srgbClr val="00B050"/>
                </a:solidFill>
              </a:rPr>
              <a:t>“bye”</a:t>
            </a:r>
            <a:r>
              <a:rPr lang="en-US" altLang="zh-CN" sz="3000" dirty="0" smtClean="0"/>
              <a:t>:</a:t>
            </a:r>
          </a:p>
          <a:p>
            <a:pPr>
              <a:buNone/>
            </a:pPr>
            <a:r>
              <a:rPr lang="en-US" altLang="zh-CN" sz="3000" dirty="0" smtClean="0"/>
              <a:t>		print ( </a:t>
            </a:r>
            <a:r>
              <a:rPr lang="en-US" altLang="zh-CN" sz="3000" dirty="0" smtClean="0">
                <a:solidFill>
                  <a:srgbClr val="00B050"/>
                </a:solidFill>
              </a:rPr>
              <a:t>“bye!”</a:t>
            </a:r>
            <a:r>
              <a:rPr lang="en-US" altLang="zh-CN" sz="3000" dirty="0" smtClean="0"/>
              <a:t> )</a:t>
            </a:r>
            <a:endParaRPr lang="en-US" altLang="zh-CN" sz="3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zh-CN" sz="3000" dirty="0" smtClean="0"/>
              <a:t>	</a:t>
            </a:r>
            <a:r>
              <a:rPr lang="en-US" altLang="zh-CN" sz="3000" dirty="0" err="1" smtClean="0"/>
              <a:t>elif</a:t>
            </a:r>
            <a:r>
              <a:rPr lang="en-US" altLang="zh-CN" sz="3000" dirty="0" smtClean="0"/>
              <a:t> user == “hi”:</a:t>
            </a:r>
          </a:p>
          <a:p>
            <a:pPr>
              <a:buNone/>
            </a:pPr>
            <a:r>
              <a:rPr lang="en-US" altLang="zh-CN" sz="3000" dirty="0" smtClean="0"/>
              <a:t>		print( </a:t>
            </a:r>
            <a:r>
              <a:rPr lang="en-US" altLang="zh-CN" sz="3000" dirty="0" smtClean="0">
                <a:solidFill>
                  <a:srgbClr val="00B050"/>
                </a:solidFill>
              </a:rPr>
              <a:t>“Hi”</a:t>
            </a:r>
            <a:r>
              <a:rPr lang="en-US" altLang="zh-CN" sz="3000" dirty="0" smtClean="0"/>
              <a:t> )</a:t>
            </a:r>
            <a:endParaRPr lang="en-US" altLang="zh-CN" sz="3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zh-CN" sz="3000" dirty="0" smtClean="0"/>
              <a:t>	else:</a:t>
            </a:r>
          </a:p>
          <a:p>
            <a:pPr>
              <a:buNone/>
            </a:pPr>
            <a:r>
              <a:rPr lang="en-US" altLang="zh-CN" sz="3000" dirty="0" smtClean="0"/>
              <a:t>		print(</a:t>
            </a:r>
            <a:r>
              <a:rPr lang="en-US" altLang="zh-CN" sz="3000" dirty="0" smtClean="0">
                <a:solidFill>
                  <a:srgbClr val="00B050"/>
                </a:solidFill>
              </a:rPr>
              <a:t>“…”</a:t>
            </a:r>
            <a:r>
              <a:rPr lang="en-US" altLang="zh-CN" sz="3000" dirty="0" smtClean="0"/>
              <a:t>)</a:t>
            </a:r>
          </a:p>
          <a:p>
            <a:pPr>
              <a:buNone/>
            </a:pPr>
            <a:r>
              <a:rPr lang="en-US" altLang="zh-CN" sz="3000" dirty="0" smtClean="0"/>
              <a:t>		</a:t>
            </a:r>
            <a:endParaRPr lang="en-US" altLang="zh-CN" sz="3200" dirty="0" smtClean="0"/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139952" y="1772816"/>
            <a:ext cx="4608512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3000" dirty="0" smtClean="0"/>
              <a:t>Don’t forget the COLON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en-US" altLang="zh-CN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have only IF, or IF-ELSE, or IF-ELIF, or IF-ELIF-ELSE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3000" baseline="0" dirty="0" smtClean="0"/>
              <a:t>You</a:t>
            </a:r>
            <a:r>
              <a:rPr lang="en-US" altLang="zh-CN" sz="3000" dirty="0" smtClean="0"/>
              <a:t> can have another IF block inside a IF block: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…: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CN" sz="3200" dirty="0" smtClean="0"/>
              <a:t>	if …: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3200" noProof="0" dirty="0" smtClean="0"/>
              <a:t>    some statements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03848" y="1628800"/>
            <a:ext cx="360040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3848" y="2780928"/>
            <a:ext cx="360040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75656" y="3861048"/>
            <a:ext cx="360040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Conditional: WHILE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/>
          <a:lstStyle/>
          <a:p>
            <a:pPr>
              <a:buNone/>
            </a:pPr>
            <a:r>
              <a:rPr lang="en-US" altLang="zh-CN" sz="3000" dirty="0" smtClean="0"/>
              <a:t>	</a:t>
            </a:r>
            <a:r>
              <a:rPr lang="en-US" altLang="zh-CN" sz="3000" dirty="0" err="1" smtClean="0"/>
              <a:t>gpa</a:t>
            </a:r>
            <a:r>
              <a:rPr lang="en-US" altLang="zh-CN" sz="3000" dirty="0" smtClean="0"/>
              <a:t> = 0.0</a:t>
            </a:r>
          </a:p>
          <a:p>
            <a:pPr>
              <a:buNone/>
            </a:pPr>
            <a:r>
              <a:rPr lang="en-US" altLang="zh-CN" sz="3000" dirty="0" smtClean="0"/>
              <a:t>	while </a:t>
            </a:r>
            <a:r>
              <a:rPr lang="en-US" altLang="zh-CN" sz="3000" dirty="0" err="1" smtClean="0"/>
              <a:t>gpa</a:t>
            </a:r>
            <a:r>
              <a:rPr lang="en-US" altLang="zh-CN" sz="3000" dirty="0" smtClean="0"/>
              <a:t> &lt;= 4.0:</a:t>
            </a:r>
          </a:p>
          <a:p>
            <a:pPr>
              <a:buNone/>
            </a:pPr>
            <a:r>
              <a:rPr lang="en-US" altLang="zh-CN" sz="3000" dirty="0" smtClean="0"/>
              <a:t>		</a:t>
            </a:r>
            <a:r>
              <a:rPr lang="en-US" altLang="zh-CN" sz="3000" dirty="0" err="1" smtClean="0"/>
              <a:t>gpa</a:t>
            </a:r>
            <a:r>
              <a:rPr lang="en-US" altLang="zh-CN" sz="3000" dirty="0" smtClean="0"/>
              <a:t> = float(</a:t>
            </a:r>
            <a:r>
              <a:rPr lang="en-US" altLang="zh-CN" sz="3000" dirty="0" err="1" smtClean="0"/>
              <a:t>raw_input</a:t>
            </a:r>
            <a:r>
              <a:rPr lang="en-US" altLang="zh-CN" sz="3000" dirty="0" smtClean="0"/>
              <a:t>(</a:t>
            </a:r>
            <a:r>
              <a:rPr lang="en-US" altLang="zh-CN" sz="3000" dirty="0" smtClean="0">
                <a:solidFill>
                  <a:srgbClr val="00B050"/>
                </a:solidFill>
              </a:rPr>
              <a:t>“Enter GPA: ”</a:t>
            </a:r>
            <a:r>
              <a:rPr lang="en-US" altLang="zh-CN" sz="3000" dirty="0" smtClean="0"/>
              <a:t> ))</a:t>
            </a:r>
          </a:p>
          <a:p>
            <a:pPr>
              <a:buNone/>
            </a:pPr>
            <a:r>
              <a:rPr lang="en-US" altLang="zh-CN" sz="3000" dirty="0" smtClean="0">
                <a:solidFill>
                  <a:srgbClr val="00B050"/>
                </a:solidFill>
              </a:rPr>
              <a:t>		</a:t>
            </a:r>
            <a:r>
              <a:rPr lang="en-US" altLang="zh-CN" sz="3000" dirty="0" smtClean="0"/>
              <a:t>print(</a:t>
            </a:r>
            <a:r>
              <a:rPr lang="en-US" altLang="zh-CN" sz="3000" dirty="0" smtClean="0">
                <a:solidFill>
                  <a:srgbClr val="00B050"/>
                </a:solidFill>
              </a:rPr>
              <a:t>“Not high enough”</a:t>
            </a:r>
            <a:r>
              <a:rPr lang="en-US" altLang="zh-CN" sz="3000" dirty="0" smtClean="0"/>
              <a:t> )	</a:t>
            </a:r>
          </a:p>
          <a:p>
            <a:endParaRPr lang="en-US" altLang="zh-CN" sz="3000" dirty="0" smtClean="0"/>
          </a:p>
          <a:p>
            <a:r>
              <a:rPr lang="en-US" altLang="zh-CN" sz="3000" dirty="0" smtClean="0"/>
              <a:t>While [</a:t>
            </a:r>
            <a:r>
              <a:rPr lang="en-US" altLang="zh-CN" sz="3000" dirty="0" smtClean="0">
                <a:solidFill>
                  <a:srgbClr val="FF0000"/>
                </a:solidFill>
              </a:rPr>
              <a:t>this condition</a:t>
            </a:r>
            <a:r>
              <a:rPr lang="en-US" altLang="zh-CN" sz="3000" dirty="0" smtClean="0"/>
              <a:t>] is true, keep executing the [</a:t>
            </a:r>
            <a:r>
              <a:rPr lang="en-US" altLang="zh-CN" sz="3000" dirty="0" smtClean="0">
                <a:solidFill>
                  <a:srgbClr val="FF0000"/>
                </a:solidFill>
              </a:rPr>
              <a:t>statements in here</a:t>
            </a:r>
            <a:r>
              <a:rPr lang="en-US" altLang="zh-CN" dirty="0" smtClean="0"/>
              <a:t>]</a:t>
            </a:r>
          </a:p>
          <a:p>
            <a:r>
              <a:rPr lang="en-US" altLang="zh-CN" dirty="0" smtClean="0"/>
              <a:t>Creating loops, make repetitive tasks easier</a:t>
            </a:r>
          </a:p>
          <a:p>
            <a:endParaRPr lang="en-US" altLang="zh-CN" sz="3200" dirty="0" smtClean="0"/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63688" y="2636912"/>
            <a:ext cx="1656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27584" y="2708920"/>
            <a:ext cx="86409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755576" y="3284984"/>
            <a:ext cx="1224136" cy="10801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596336" y="2708920"/>
            <a:ext cx="216024" cy="1080120"/>
          </a:xfrm>
          <a:prstGeom prst="rightBrace">
            <a:avLst>
              <a:gd name="adj1" fmla="val 95364"/>
              <a:gd name="adj2" fmla="val 5091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139952" y="5157192"/>
            <a:ext cx="45365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740352" y="4221088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956376" y="3284984"/>
            <a:ext cx="7200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Keep trace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What’s wrong with this program:</a:t>
            </a:r>
          </a:p>
          <a:p>
            <a:endParaRPr lang="en-US" altLang="zh-CN" sz="3400" dirty="0" smtClean="0"/>
          </a:p>
          <a:p>
            <a:pPr>
              <a:buNone/>
            </a:pPr>
            <a:r>
              <a:rPr lang="en-US" sz="2800" dirty="0" smtClean="0"/>
              <a:t>	health = 10</a:t>
            </a:r>
          </a:p>
          <a:p>
            <a:pPr>
              <a:buNone/>
            </a:pPr>
            <a:r>
              <a:rPr lang="en-US" sz="2800" dirty="0" smtClean="0"/>
              <a:t>	trolls = 0</a:t>
            </a:r>
          </a:p>
          <a:p>
            <a:pPr>
              <a:buNone/>
            </a:pPr>
            <a:r>
              <a:rPr lang="en-US" sz="2800" dirty="0" smtClean="0"/>
              <a:t>	damage = 3</a:t>
            </a:r>
          </a:p>
          <a:p>
            <a:pPr>
              <a:buNone/>
            </a:pPr>
            <a:r>
              <a:rPr lang="en-US" sz="2800" dirty="0" smtClean="0"/>
              <a:t>	while health != 0:</a:t>
            </a:r>
          </a:p>
          <a:p>
            <a:pPr>
              <a:buNone/>
            </a:pPr>
            <a:r>
              <a:rPr lang="en-US" sz="2800" dirty="0" smtClean="0"/>
              <a:t>		trolls += 1</a:t>
            </a:r>
          </a:p>
          <a:p>
            <a:pPr>
              <a:buNone/>
            </a:pPr>
            <a:r>
              <a:rPr lang="en-US" sz="2800" dirty="0" smtClean="0"/>
              <a:t>		health -= damage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Keep trace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Health	trolls		damage	health!= 0</a:t>
            </a:r>
          </a:p>
          <a:p>
            <a:pPr>
              <a:buNone/>
            </a:pPr>
            <a:r>
              <a:rPr lang="en-US" dirty="0" smtClean="0"/>
              <a:t>10 		0 		3 		True</a:t>
            </a:r>
          </a:p>
          <a:p>
            <a:pPr>
              <a:buNone/>
            </a:pPr>
            <a:r>
              <a:rPr lang="en-US" dirty="0" smtClean="0"/>
              <a:t>7			1 		3 		True </a:t>
            </a:r>
          </a:p>
          <a:p>
            <a:pPr>
              <a:buNone/>
            </a:pPr>
            <a:r>
              <a:rPr lang="en-US" dirty="0" smtClean="0"/>
              <a:t>4 			2		3 		True </a:t>
            </a:r>
          </a:p>
          <a:p>
            <a:pPr>
              <a:buNone/>
            </a:pPr>
            <a:r>
              <a:rPr lang="en-US" dirty="0" smtClean="0"/>
              <a:t>1 			3 		3 		True </a:t>
            </a:r>
          </a:p>
          <a:p>
            <a:pPr>
              <a:buNone/>
            </a:pPr>
            <a:r>
              <a:rPr lang="en-US" dirty="0" smtClean="0"/>
              <a:t>-2 		4 		3 		True </a:t>
            </a:r>
          </a:p>
          <a:p>
            <a:pPr>
              <a:buNone/>
            </a:pPr>
            <a:r>
              <a:rPr lang="en-US" dirty="0" smtClean="0"/>
              <a:t>-5 		5 		3 		True </a:t>
            </a:r>
          </a:p>
          <a:p>
            <a:pPr>
              <a:buNone/>
            </a:pPr>
            <a:r>
              <a:rPr lang="en-US" dirty="0" smtClean="0"/>
              <a:t>-7 		6 		3 		True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367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主题</vt:lpstr>
      <vt:lpstr>Course A201: Introduction to Programming</vt:lpstr>
      <vt:lpstr>Outlines for today</vt:lpstr>
      <vt:lpstr>Boolean and Comparison Operators</vt:lpstr>
      <vt:lpstr>keyword</vt:lpstr>
      <vt:lpstr>Indentation</vt:lpstr>
      <vt:lpstr>Conditional: IF</vt:lpstr>
      <vt:lpstr>Conditional: WHILE</vt:lpstr>
      <vt:lpstr>Keep trace</vt:lpstr>
      <vt:lpstr>Keep trace</vt:lpstr>
      <vt:lpstr>Keep trace</vt:lpstr>
      <vt:lpstr>Keep trace</vt:lpstr>
      <vt:lpstr>Usage of break</vt:lpstr>
      <vt:lpstr>Usage of continue</vt:lpstr>
      <vt:lpstr>Guess My Number Game</vt:lpstr>
      <vt:lpstr>Lab work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Linger</cp:lastModifiedBy>
  <cp:revision>56</cp:revision>
  <dcterms:modified xsi:type="dcterms:W3CDTF">2010-09-24T15:51:39Z</dcterms:modified>
</cp:coreProperties>
</file>