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7" r:id="rId6"/>
    <p:sldId id="264" r:id="rId7"/>
    <p:sldId id="268" r:id="rId8"/>
    <p:sldId id="269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xu@indiana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09/09/2010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Lab Instructor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Linger(</a:t>
            </a:r>
            <a:r>
              <a:rPr lang="en-US" altLang="zh-CN" dirty="0" err="1" smtClean="0"/>
              <a:t>Tian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Xu</a:t>
            </a:r>
            <a:r>
              <a:rPr lang="en-US" altLang="zh-CN" dirty="0" smtClean="0"/>
              <a:t>), second year graduate student</a:t>
            </a:r>
          </a:p>
          <a:p>
            <a:pPr lvl="1"/>
            <a:r>
              <a:rPr lang="en-US" altLang="zh-CN" dirty="0" smtClean="0"/>
              <a:t>joint degree of Computer Science and Cognitive science</a:t>
            </a:r>
          </a:p>
          <a:p>
            <a:pPr lvl="1"/>
            <a:r>
              <a:rPr lang="en-US" altLang="zh-CN" dirty="0" smtClean="0"/>
              <a:t>Multisensory Lab directed by Prof. Chen Yu</a:t>
            </a:r>
          </a:p>
          <a:p>
            <a:r>
              <a:rPr lang="en-US" altLang="zh-CN" dirty="0" smtClean="0"/>
              <a:t>E-mail: </a:t>
            </a:r>
            <a:r>
              <a:rPr lang="en-US" altLang="zh-CN" dirty="0" smtClean="0">
                <a:hlinkClick r:id="rId2"/>
              </a:rPr>
              <a:t>txu@indiana.edu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Special Note!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From now 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Better for you, better for us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31640" y="2636912"/>
          <a:ext cx="6500858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718"/>
                <a:gridCol w="3214140"/>
              </a:tblGrid>
              <a:tr h="12601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Thursday lab location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Friday</a:t>
                      </a:r>
                      <a:r>
                        <a:rPr lang="en-US" altLang="zh-CN" sz="2400" baseline="0" dirty="0" smtClean="0"/>
                        <a:t> lab </a:t>
                      </a:r>
                      <a:r>
                        <a:rPr lang="en-US" altLang="zh-CN" sz="2400" dirty="0" smtClean="0"/>
                        <a:t>location</a:t>
                      </a:r>
                      <a:endParaRPr lang="zh-CN" altLang="en-US" sz="2400" dirty="0"/>
                    </a:p>
                  </a:txBody>
                  <a:tcPr anchor="ctr"/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BH108,</a:t>
                      </a:r>
                      <a:r>
                        <a:rPr lang="en-US" altLang="zh-CN" sz="2400" baseline="0" dirty="0" smtClean="0"/>
                        <a:t> 4:00-5:00pm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BH107,</a:t>
                      </a:r>
                      <a:r>
                        <a:rPr lang="en-US" altLang="zh-CN" sz="2400" baseline="0" dirty="0" smtClean="0"/>
                        <a:t> 10:10-11:00am</a:t>
                      </a:r>
                      <a:endParaRPr lang="zh-CN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CN" dirty="0" smtClean="0"/>
              <a:t>Textbook Chapter 1 to 2</a:t>
            </a:r>
            <a:endParaRPr lang="zh-CN" alt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3000" dirty="0" smtClean="0"/>
              <a:t>Get familiar with IDLE designed for python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3000" dirty="0" smtClean="0"/>
              <a:t>Know what’s shell, what’s a script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3000" dirty="0" smtClean="0"/>
              <a:t>How to print out something by using function ‘print’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3000" dirty="0" smtClean="0"/>
              <a:t>Write comments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3000" dirty="0" smtClean="0"/>
              <a:t>What is the concept of ‘function’, can I write one? </a:t>
            </a:r>
            <a:r>
              <a:rPr lang="en-US" altLang="zh-CN" sz="3000" i="1" dirty="0" smtClean="0"/>
              <a:t>(more on this in the future)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3000" dirty="0" smtClean="0"/>
              <a:t>When error happens, how can I deal with it?</a:t>
            </a:r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CN" sz="3000" dirty="0" smtClean="0"/>
              <a:t>See the example script -&gt;</a:t>
            </a:r>
          </a:p>
          <a:p>
            <a:endParaRPr lang="en-US" altLang="zh-CN" sz="3000" dirty="0" smtClean="0"/>
          </a:p>
          <a:p>
            <a:r>
              <a:rPr lang="en-US" altLang="zh-CN" sz="3000" dirty="0" smtClean="0"/>
              <a:t>This week I will Email you all the example script or slides I used in labs, next I will set up a website you can access all the materials. However, I will mostly use the slides you see in the lecture to avoid redundancy</a:t>
            </a:r>
          </a:p>
          <a:p>
            <a:endParaRPr lang="zh-CN" altLang="en-US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Let’s open IDLE</a:t>
            </a:r>
          </a:p>
          <a:p>
            <a:r>
              <a:rPr lang="en-US" altLang="zh-CN" dirty="0" smtClean="0"/>
              <a:t>Python version 2.6 installed instead of 3.1</a:t>
            </a:r>
            <a:endParaRPr lang="zh-CN" altLang="en-US" dirty="0" smtClean="0"/>
          </a:p>
          <a:p>
            <a:pPr marL="571500" indent="-514350"/>
            <a:r>
              <a:rPr lang="en-US" altLang="zh-CN" sz="3400" dirty="0" smtClean="0"/>
              <a:t>Add this line in the very beginning:</a:t>
            </a:r>
          </a:p>
          <a:p>
            <a:pPr marL="571500" indent="-514350">
              <a:buNone/>
            </a:pPr>
            <a:r>
              <a:rPr lang="en-US" b="1" dirty="0" smtClean="0"/>
              <a:t>from __future__ import </a:t>
            </a:r>
            <a:r>
              <a:rPr lang="en-US" b="1" dirty="0" err="1" smtClean="0"/>
              <a:t>print_function</a:t>
            </a:r>
            <a:r>
              <a:rPr lang="en-US" b="1" dirty="0" smtClean="0"/>
              <a:t>, division</a:t>
            </a:r>
            <a:endParaRPr lang="en-US" altLang="zh-CN" sz="3400" dirty="0" smtClean="0"/>
          </a:p>
          <a:p>
            <a:pPr marL="571500" indent="-514350"/>
            <a:r>
              <a:rPr lang="en-US" altLang="zh-CN" sz="3400" dirty="0" smtClean="0"/>
              <a:t>Using </a:t>
            </a:r>
            <a:r>
              <a:rPr lang="en-US" altLang="zh-CN" sz="3400" b="1" dirty="0" smtClean="0"/>
              <a:t>input</a:t>
            </a:r>
            <a:r>
              <a:rPr lang="en-US" altLang="zh-CN" sz="3400" dirty="0" smtClean="0"/>
              <a:t> will give you an error, use </a:t>
            </a:r>
            <a:r>
              <a:rPr lang="en-US" altLang="zh-CN" sz="3400" b="1" dirty="0" err="1" smtClean="0"/>
              <a:t>raw_input</a:t>
            </a:r>
            <a:r>
              <a:rPr lang="en-US" altLang="zh-CN" sz="3400" dirty="0" smtClean="0"/>
              <a:t> instead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6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[functions]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Ex: radius = float(</a:t>
            </a:r>
            <a:r>
              <a:rPr lang="en-US" altLang="zh-CN" dirty="0" err="1" smtClean="0"/>
              <a:t>raw_input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rgbClr val="00B050"/>
                </a:solidFill>
              </a:rPr>
              <a:t>‘Radius: ’</a:t>
            </a:r>
            <a:r>
              <a:rPr lang="en-US" altLang="zh-CN" dirty="0" smtClean="0"/>
              <a:t>))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This is a combination of two functions:</a:t>
            </a:r>
          </a:p>
          <a:p>
            <a:pPr>
              <a:buNone/>
            </a:pPr>
            <a:r>
              <a:rPr lang="en-US" altLang="zh-CN" sz="2800" dirty="0" smtClean="0"/>
              <a:t>        radius = </a:t>
            </a:r>
            <a:r>
              <a:rPr lang="en-US" altLang="zh-CN" sz="2800" dirty="0" err="1" smtClean="0"/>
              <a:t>raw_input</a:t>
            </a:r>
            <a:r>
              <a:rPr lang="en-US" altLang="zh-CN" sz="2800" dirty="0" smtClean="0"/>
              <a:t> (</a:t>
            </a:r>
            <a:r>
              <a:rPr lang="en-US" altLang="zh-CN" sz="2800" dirty="0" smtClean="0">
                <a:solidFill>
                  <a:srgbClr val="00B050"/>
                </a:solidFill>
              </a:rPr>
              <a:t>‘Radius: ’</a:t>
            </a:r>
            <a:r>
              <a:rPr lang="en-US" altLang="zh-CN" sz="2800" dirty="0" smtClean="0"/>
              <a:t>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FF3300"/>
                </a:solidFill>
              </a:rPr>
              <a:t>        # radius now contains a string value</a:t>
            </a:r>
          </a:p>
          <a:p>
            <a:pPr>
              <a:buNone/>
            </a:pPr>
            <a:r>
              <a:rPr lang="en-US" altLang="zh-CN" sz="2800" dirty="0" smtClean="0"/>
              <a:t>        radius = float(radius)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FF3300"/>
                </a:solidFill>
              </a:rPr>
              <a:t>        # radius now contains a float value</a:t>
            </a:r>
          </a:p>
          <a:p>
            <a:pPr>
              <a:buNone/>
            </a:pPr>
            <a:endParaRPr lang="en-US" altLang="zh-CN" sz="2800" dirty="0" smtClean="0">
              <a:solidFill>
                <a:srgbClr val="FF3300"/>
              </a:solidFill>
            </a:endParaRPr>
          </a:p>
          <a:p>
            <a:pPr lvl="1">
              <a:buNone/>
            </a:pPr>
            <a:endParaRPr lang="en-US" altLang="zh-CN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500430" y="2786058"/>
            <a:ext cx="185738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00562" y="2928934"/>
            <a:ext cx="428628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副标题 2"/>
          <p:cNvSpPr txBox="1">
            <a:spLocks/>
          </p:cNvSpPr>
          <p:nvPr/>
        </p:nvSpPr>
        <p:spPr>
          <a:xfrm>
            <a:off x="5000628" y="2857496"/>
            <a:ext cx="4143372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Execute this function first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6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[functions]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Ex: radius = float(</a:t>
            </a:r>
            <a:r>
              <a:rPr lang="en-US" altLang="zh-CN" dirty="0" err="1" smtClean="0"/>
              <a:t>raw_input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rgbClr val="00B050"/>
                </a:solidFill>
              </a:rPr>
              <a:t>‘Radius: ’</a:t>
            </a:r>
            <a:r>
              <a:rPr lang="en-US" altLang="zh-CN" dirty="0" smtClean="0"/>
              <a:t>))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This is a combination of two functions:</a:t>
            </a:r>
          </a:p>
          <a:p>
            <a:pPr>
              <a:buNone/>
            </a:pPr>
            <a:r>
              <a:rPr lang="en-US" altLang="zh-CN" sz="2800" dirty="0" smtClean="0"/>
              <a:t>        radius = </a:t>
            </a:r>
            <a:r>
              <a:rPr lang="en-US" altLang="zh-CN" sz="2800" dirty="0" err="1" smtClean="0"/>
              <a:t>raw_input</a:t>
            </a:r>
            <a:r>
              <a:rPr lang="en-US" altLang="zh-CN" sz="2800" dirty="0" smtClean="0"/>
              <a:t> (</a:t>
            </a:r>
            <a:r>
              <a:rPr lang="en-US" altLang="zh-CN" sz="2800" dirty="0" smtClean="0">
                <a:solidFill>
                  <a:srgbClr val="00B050"/>
                </a:solidFill>
              </a:rPr>
              <a:t>‘Radius: ’</a:t>
            </a:r>
            <a:r>
              <a:rPr lang="en-US" altLang="zh-CN" sz="2800" dirty="0" smtClean="0"/>
              <a:t>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FF3300"/>
                </a:solidFill>
              </a:rPr>
              <a:t>        # radius now contains a string value</a:t>
            </a:r>
          </a:p>
          <a:p>
            <a:pPr>
              <a:buNone/>
            </a:pPr>
            <a:r>
              <a:rPr lang="en-US" altLang="zh-CN" sz="2800" dirty="0" smtClean="0"/>
              <a:t>        radius = float(radius)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FF3300"/>
                </a:solidFill>
              </a:rPr>
              <a:t>        # radius now contains a float value</a:t>
            </a:r>
          </a:p>
          <a:p>
            <a:pPr>
              <a:buNone/>
            </a:pPr>
            <a:endParaRPr lang="en-US" altLang="zh-CN" sz="2800" dirty="0" smtClean="0">
              <a:solidFill>
                <a:srgbClr val="FF3300"/>
              </a:solidFill>
            </a:endParaRPr>
          </a:p>
          <a:p>
            <a:pPr lvl="1">
              <a:buNone/>
            </a:pPr>
            <a:endParaRPr lang="en-US" altLang="zh-CN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71736" y="2786058"/>
            <a:ext cx="857256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43240" y="2928934"/>
            <a:ext cx="428628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副标题 2"/>
          <p:cNvSpPr txBox="1">
            <a:spLocks/>
          </p:cNvSpPr>
          <p:nvPr/>
        </p:nvSpPr>
        <p:spPr>
          <a:xfrm>
            <a:off x="3714744" y="2857496"/>
            <a:ext cx="464347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do the type conversion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643174" y="2071678"/>
            <a:ext cx="2500330" cy="184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副标题 2"/>
          <p:cNvSpPr txBox="1">
            <a:spLocks/>
          </p:cNvSpPr>
          <p:nvPr/>
        </p:nvSpPr>
        <p:spPr>
          <a:xfrm>
            <a:off x="3929058" y="1357298"/>
            <a:ext cx="3500462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inside to outside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1571604" y="2636912"/>
            <a:ext cx="5929354" cy="1428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4000" dirty="0" smtClean="0"/>
              <a:t>Have a nice evening</a:t>
            </a: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you next time~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343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主题</vt:lpstr>
      <vt:lpstr>Course A201: Introduction to Programming</vt:lpstr>
      <vt:lpstr>Lab Instructor</vt:lpstr>
      <vt:lpstr>Special Note!</vt:lpstr>
      <vt:lpstr>Recap</vt:lpstr>
      <vt:lpstr>Recap</vt:lpstr>
      <vt:lpstr>This week</vt:lpstr>
      <vt:lpstr>This week</vt:lpstr>
      <vt:lpstr>This week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cp:lastModifiedBy>Linger Xu</cp:lastModifiedBy>
  <cp:revision>40</cp:revision>
  <dcterms:modified xsi:type="dcterms:W3CDTF">2010-09-16T16:23:56Z</dcterms:modified>
</cp:coreProperties>
</file>