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96" r:id="rId3"/>
    <p:sldId id="266" r:id="rId4"/>
    <p:sldId id="268" r:id="rId5"/>
    <p:sldId id="272" r:id="rId6"/>
    <p:sldId id="269" r:id="rId7"/>
    <p:sldId id="274" r:id="rId8"/>
    <p:sldId id="270" r:id="rId9"/>
    <p:sldId id="275" r:id="rId10"/>
    <p:sldId id="277" r:id="rId11"/>
    <p:sldId id="273" r:id="rId12"/>
    <p:sldId id="276" r:id="rId13"/>
    <p:sldId id="278" r:id="rId14"/>
    <p:sldId id="293" r:id="rId15"/>
    <p:sldId id="294" r:id="rId16"/>
    <p:sldId id="295" r:id="rId17"/>
    <p:sldId id="279" r:id="rId18"/>
    <p:sldId id="280" r:id="rId19"/>
    <p:sldId id="281" r:id="rId20"/>
    <p:sldId id="283" r:id="rId21"/>
    <p:sldId id="284" r:id="rId22"/>
    <p:sldId id="292" r:id="rId23"/>
    <p:sldId id="286" r:id="rId24"/>
    <p:sldId id="287" r:id="rId25"/>
    <p:sldId id="288" r:id="rId26"/>
    <p:sldId id="289" r:id="rId27"/>
    <p:sldId id="290" r:id="rId28"/>
    <p:sldId id="291" r:id="rId29"/>
    <p:sldId id="299" r:id="rId30"/>
    <p:sldId id="297" r:id="rId31"/>
    <p:sldId id="298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C0"/>
    <a:srgbClr val="0404BC"/>
    <a:srgbClr val="FF6600"/>
    <a:srgbClr val="FF99CC"/>
    <a:srgbClr val="3210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53270-3D1D-4BDD-B29D-ED871F9ED61E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2713-DE41-46C1-8DFE-6C9B59BB9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D2120-89AA-4F6D-BCA5-128335595F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D2120-89AA-4F6D-BCA5-128335595F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D2120-89AA-4F6D-BCA5-128335595F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D2120-89AA-4F6D-BCA5-128335595F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D2120-89AA-4F6D-BCA5-128335595F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2713-DE41-46C1-8DFE-6C9B59BB9F2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231616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11/11/2010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57158" y="1714488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to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err="1" smtClean="0">
                <a:solidFill>
                  <a:srgbClr val="FF0000"/>
                </a:solidFill>
              </a:rPr>
              <a:t>circle_area</a:t>
            </a:r>
            <a:r>
              <a:rPr lang="en-US" altLang="zh-CN" sz="2400" dirty="0" smtClean="0">
                <a:solidFill>
                  <a:srgbClr val="FF0000"/>
                </a:solidFill>
              </a:rPr>
              <a:t>(radius)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(in f-</a:t>
            </a:r>
            <a:r>
              <a:rPr lang="en-US" altLang="zh-CN" sz="2400" noProof="0" dirty="0" err="1" smtClean="0"/>
              <a:t>circle_area</a:t>
            </a:r>
            <a:r>
              <a:rPr lang="en-US" altLang="zh-CN" sz="2400" noProof="0" dirty="0" smtClean="0"/>
              <a:t>) radius = 5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5429224" y="3500438"/>
            <a:ext cx="3357618" cy="1214446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dirty="0" smtClean="0"/>
              <a:t>radius = 5 </a:t>
            </a:r>
            <a:endParaRPr lang="en-US" altLang="zh-CN" sz="2400" i="1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571472" y="2143116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to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err="1" smtClean="0">
                <a:solidFill>
                  <a:srgbClr val="FF0000"/>
                </a:solidFill>
              </a:rPr>
              <a:t>circle_area</a:t>
            </a:r>
            <a:r>
              <a:rPr lang="en-US" altLang="zh-CN" sz="2400" dirty="0" smtClean="0">
                <a:solidFill>
                  <a:srgbClr val="FF0000"/>
                </a:solidFill>
              </a:rPr>
              <a:t>(radius)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(in f-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) radius = 5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5429224" y="3500438"/>
            <a:ext cx="3357618" cy="1214446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2400" dirty="0" smtClean="0"/>
              <a:t>radius = 5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2400" dirty="0" smtClean="0"/>
              <a:t>return value = 78.53975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285720" y="3000372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Jump</a:t>
            </a:r>
            <a:r>
              <a:rPr lang="en-US" altLang="zh-CN" sz="2400" dirty="0" smtClean="0">
                <a:solidFill>
                  <a:srgbClr val="FF0000"/>
                </a:solidFill>
              </a:rPr>
              <a:t> out of function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circle_area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(in f-</a:t>
            </a:r>
            <a:r>
              <a:rPr lang="en-US" altLang="zh-CN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circle_area</a:t>
            </a: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radius = 5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(f-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) return value=78.53975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</a:t>
            </a:r>
            <a:r>
              <a:rPr lang="en-US" altLang="zh-CN" sz="2400" dirty="0" smtClean="0"/>
              <a:t>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285720" y="3000372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286280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 </a:t>
            </a:r>
            <a:r>
              <a:rPr lang="en-US" altLang="zh-CN" sz="2400" dirty="0" smtClean="0">
                <a:solidFill>
                  <a:srgbClr val="FF0000"/>
                </a:solidFill>
              </a:rPr>
              <a:t>stays in the memory of IDLE, but nothing will be shown on the screen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(in f-</a:t>
            </a:r>
            <a:r>
              <a:rPr lang="en-US" altLang="zh-CN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circle_area</a:t>
            </a: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radius = 5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(f-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) return value=78.53975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0034" y="285728"/>
            <a:ext cx="2643206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Nothing on screen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285720" y="3500438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286280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Finish executing the function,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goes to the next line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(in f-</a:t>
            </a:r>
            <a:r>
              <a:rPr lang="en-US" altLang="zh-CN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circle_area</a:t>
            </a: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radius = 5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(f-</a:t>
            </a:r>
            <a:r>
              <a:rPr lang="en-US" altLang="zh-CN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circle_area</a:t>
            </a: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return value=78.53975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Execute print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40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500034" y="285728"/>
            <a:ext cx="2643206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Now I know the area of the circle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285720" y="3500438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286280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Finish executing the function,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goes to the next line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(in f-</a:t>
            </a:r>
            <a:r>
              <a:rPr lang="en-US" altLang="zh-CN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circle_area</a:t>
            </a: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radius = 5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(f-</a:t>
            </a:r>
            <a:r>
              <a:rPr lang="en-US" altLang="zh-CN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circle_area</a:t>
            </a: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return value=78.53975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Execute print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40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500034" y="285728"/>
            <a:ext cx="2643206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Now I know the area of the circle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86380" y="3357562"/>
            <a:ext cx="2714644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副标题 2"/>
          <p:cNvSpPr txBox="1">
            <a:spLocks/>
          </p:cNvSpPr>
          <p:nvPr/>
        </p:nvSpPr>
        <p:spPr>
          <a:xfrm>
            <a:off x="6215074" y="4786322"/>
            <a:ext cx="3071834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result 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not stored in any variable, so it is lost!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>
          <a:xfrm rot="3527527">
            <a:off x="7221614" y="4364920"/>
            <a:ext cx="633418" cy="2047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Therefore, the correct way to call a function with a return statement is: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result = </a:t>
            </a:r>
            <a:r>
              <a:rPr lang="en-US" altLang="zh-CN" sz="2800" dirty="0" err="1" smtClean="0"/>
              <a:t>circle_area</a:t>
            </a:r>
            <a:r>
              <a:rPr lang="en-US" altLang="zh-CN" sz="2800" dirty="0" smtClean="0"/>
              <a:t>(5)</a:t>
            </a:r>
          </a:p>
          <a:p>
            <a:pPr>
              <a:buNone/>
            </a:pPr>
            <a:r>
              <a:rPr lang="en-US" altLang="zh-CN" sz="2800" dirty="0" smtClean="0"/>
              <a:t>  </a:t>
            </a:r>
            <a:r>
              <a:rPr lang="en-US" altLang="zh-CN" sz="2800" dirty="0" smtClean="0"/>
              <a:t>print(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800" dirty="0" smtClean="0">
                <a:solidFill>
                  <a:srgbClr val="00B050"/>
                </a:solidFill>
              </a:rPr>
              <a:t>I know the area of the circle:”</a:t>
            </a:r>
            <a:r>
              <a:rPr lang="en-US" altLang="zh-CN" sz="2800" dirty="0" smtClean="0"/>
              <a:t>, </a:t>
            </a:r>
            <a:r>
              <a:rPr lang="en-US" altLang="zh-CN" sz="2800" dirty="0" smtClean="0"/>
              <a:t>result)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result = result * 2</a:t>
            </a:r>
          </a:p>
          <a:p>
            <a:pPr>
              <a:buNone/>
            </a:pPr>
            <a:r>
              <a:rPr lang="en-US" altLang="zh-CN" sz="2800" dirty="0" smtClean="0"/>
              <a:t>  </a:t>
            </a:r>
            <a:r>
              <a:rPr lang="en-US" altLang="zh-CN" sz="2800" dirty="0" smtClean="0"/>
              <a:t>print(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“And </a:t>
            </a:r>
            <a:r>
              <a:rPr lang="en-US" altLang="zh-CN" sz="2800" dirty="0" smtClean="0">
                <a:solidFill>
                  <a:srgbClr val="00B050"/>
                </a:solidFill>
              </a:rPr>
              <a:t>also the area of 2 such circles:”</a:t>
            </a:r>
            <a:r>
              <a:rPr lang="en-US" altLang="zh-CN" sz="2800" dirty="0" smtClean="0"/>
              <a:t>, </a:t>
            </a:r>
            <a:r>
              <a:rPr lang="en-US" altLang="zh-CN" sz="2800" dirty="0" smtClean="0"/>
              <a:t>result)</a:t>
            </a: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Let’s change to print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Difference between return and print</a:t>
            </a:r>
          </a:p>
          <a:p>
            <a:pPr>
              <a:buNone/>
            </a:pPr>
            <a:r>
              <a:rPr lang="en-US" altLang="zh-CN" sz="2800" dirty="0" smtClean="0"/>
              <a:t>  Ex: circle_area.py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>
                <a:solidFill>
                  <a:srgbClr val="FF6600"/>
                </a:solidFill>
              </a:rPr>
              <a:t>  def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800" dirty="0" smtClean="0"/>
              <a:t>(radius):</a:t>
            </a:r>
          </a:p>
          <a:p>
            <a:pPr>
              <a:buNone/>
            </a:pPr>
            <a:r>
              <a:rPr lang="en-US" altLang="zh-CN" sz="2800" dirty="0" smtClean="0"/>
              <a:t>      </a:t>
            </a:r>
            <a:r>
              <a:rPr lang="en-US" altLang="zh-CN" sz="2800" dirty="0" smtClean="0">
                <a:solidFill>
                  <a:srgbClr val="7030A0"/>
                </a:solidFill>
              </a:rPr>
              <a:t>print</a:t>
            </a:r>
            <a:r>
              <a:rPr lang="en-US" altLang="zh-CN" sz="2800" dirty="0" smtClean="0"/>
              <a:t>(</a:t>
            </a:r>
            <a:r>
              <a:rPr lang="en-US" altLang="zh-CN" sz="2800" dirty="0" smtClean="0"/>
              <a:t>3.14159 </a:t>
            </a:r>
            <a:r>
              <a:rPr lang="en-US" altLang="zh-CN" sz="2800" dirty="0" smtClean="0"/>
              <a:t>* radius ** </a:t>
            </a:r>
            <a:r>
              <a:rPr lang="en-US" altLang="zh-CN" sz="2800" dirty="0" smtClean="0"/>
              <a:t>2)</a:t>
            </a: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</a:t>
            </a:r>
            <a:r>
              <a:rPr lang="en-US" altLang="zh-CN" sz="2800" dirty="0" err="1" smtClean="0"/>
              <a:t>circle_area</a:t>
            </a:r>
            <a:r>
              <a:rPr lang="en-US" altLang="zh-CN" sz="2800" dirty="0" smtClean="0"/>
              <a:t>(5)</a:t>
            </a: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     </a:t>
            </a:r>
            <a:r>
              <a:rPr lang="en-US" altLang="zh-CN" sz="2400" dirty="0" smtClean="0">
                <a:solidFill>
                  <a:srgbClr val="7030A0"/>
                </a:solidFill>
              </a:rPr>
              <a:t>print</a:t>
            </a:r>
            <a:r>
              <a:rPr lang="en-US" altLang="zh-CN" sz="2400" dirty="0" smtClean="0"/>
              <a:t>(</a:t>
            </a:r>
            <a:r>
              <a:rPr lang="en-US" altLang="zh-CN" sz="2400" dirty="0" smtClean="0"/>
              <a:t>3.14159 </a:t>
            </a:r>
            <a:r>
              <a:rPr lang="en-US" altLang="zh-CN" sz="2400" dirty="0" smtClean="0"/>
              <a:t>* radius ** </a:t>
            </a:r>
            <a:r>
              <a:rPr lang="en-US" altLang="zh-CN" sz="2400" dirty="0" smtClean="0"/>
              <a:t>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57158" y="1714488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to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err="1" smtClean="0">
                <a:solidFill>
                  <a:srgbClr val="FF0000"/>
                </a:solidFill>
              </a:rPr>
              <a:t>circle_area</a:t>
            </a:r>
            <a:r>
              <a:rPr lang="en-US" altLang="zh-CN" sz="2400" dirty="0" smtClean="0">
                <a:solidFill>
                  <a:srgbClr val="FF0000"/>
                </a:solidFill>
              </a:rPr>
              <a:t>(radius)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(in f-</a:t>
            </a:r>
            <a:r>
              <a:rPr lang="en-US" altLang="zh-CN" sz="2400" noProof="0" dirty="0" err="1" smtClean="0"/>
              <a:t>circle_area</a:t>
            </a:r>
            <a:r>
              <a:rPr lang="en-US" altLang="zh-CN" sz="2400" noProof="0" dirty="0" smtClean="0"/>
              <a:t>) radius = 5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5429224" y="3500438"/>
            <a:ext cx="3357618" cy="1214446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dirty="0" smtClean="0"/>
              <a:t>radius = 5 </a:t>
            </a:r>
            <a:endParaRPr lang="en-US" altLang="zh-CN" sz="2400" i="1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print</a:t>
            </a:r>
            <a:r>
              <a:rPr lang="en-US" altLang="zh-CN" sz="2400" dirty="0" smtClean="0"/>
              <a:t>(3.14159 </a:t>
            </a:r>
            <a:r>
              <a:rPr lang="en-US" altLang="zh-CN" sz="2400" dirty="0" smtClean="0"/>
              <a:t>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 am asked to print a value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571472" y="2143116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shows: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  78.53975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(in f-</a:t>
            </a:r>
            <a:r>
              <a:rPr lang="en-US" altLang="zh-CN" sz="2400" noProof="0" dirty="0" err="1" smtClean="0"/>
              <a:t>circle_area</a:t>
            </a:r>
            <a:r>
              <a:rPr lang="en-US" altLang="zh-CN" sz="2400" noProof="0" dirty="0" smtClean="0"/>
              <a:t>) radius = 5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5429224" y="3500438"/>
            <a:ext cx="3357618" cy="1214446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dirty="0" smtClean="0"/>
              <a:t>radius = 5 </a:t>
            </a:r>
            <a:endParaRPr lang="en-US" altLang="zh-CN" sz="2400" i="1" noProof="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500034" y="285728"/>
            <a:ext cx="2643206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78.53975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for 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Assignment 6</a:t>
            </a:r>
            <a:endParaRPr lang="en-US" altLang="zh-CN" dirty="0" smtClean="0"/>
          </a:p>
          <a:p>
            <a:r>
              <a:rPr lang="en-US" altLang="zh-CN" dirty="0" smtClean="0"/>
              <a:t>Recap for f</a:t>
            </a:r>
            <a:r>
              <a:rPr lang="en-US" altLang="zh-CN" dirty="0" smtClean="0"/>
              <a:t>unction</a:t>
            </a:r>
          </a:p>
          <a:p>
            <a:r>
              <a:rPr lang="en-US" altLang="zh-CN" dirty="0" smtClean="0"/>
              <a:t>Variable scope: global variable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local variable</a:t>
            </a:r>
          </a:p>
          <a:p>
            <a:r>
              <a:rPr lang="en-US" altLang="zh-CN" dirty="0" smtClean="0"/>
              <a:t>Recursive function</a:t>
            </a:r>
          </a:p>
          <a:p>
            <a:r>
              <a:rPr lang="en-US" altLang="zh-CN" dirty="0" smtClean="0"/>
              <a:t>Assignment 8</a:t>
            </a:r>
          </a:p>
          <a:p>
            <a:pPr lvl="1"/>
            <a:r>
              <a:rPr lang="en-US" altLang="zh-CN" dirty="0" smtClean="0"/>
              <a:t>Divide into two </a:t>
            </a:r>
            <a:r>
              <a:rPr lang="en-US" altLang="zh-CN" dirty="0" smtClean="0"/>
              <a:t>teams, come up with pseudo code</a:t>
            </a:r>
          </a:p>
          <a:p>
            <a:pPr lvl="1"/>
            <a:r>
              <a:rPr lang="en-US" altLang="zh-CN" dirty="0" smtClean="0"/>
              <a:t>then </a:t>
            </a:r>
            <a:r>
              <a:rPr lang="en-US" altLang="zh-CN" dirty="0" smtClean="0"/>
              <a:t>choose a partner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print</a:t>
            </a:r>
            <a:r>
              <a:rPr lang="en-US" altLang="zh-CN" sz="2400" dirty="0" smtClean="0"/>
              <a:t>(3.14159 </a:t>
            </a:r>
            <a:r>
              <a:rPr lang="en-US" altLang="zh-CN" sz="2400" dirty="0" smtClean="0"/>
              <a:t>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571472" y="2143116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shows: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  78.53975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(in f-</a:t>
            </a:r>
            <a:r>
              <a:rPr lang="en-US" altLang="zh-CN" sz="2400" noProof="0" dirty="0" err="1" smtClean="0"/>
              <a:t>circle_area</a:t>
            </a:r>
            <a:r>
              <a:rPr lang="en-US" altLang="zh-CN" sz="2400" noProof="0" dirty="0" smtClean="0"/>
              <a:t>) radius = 5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5429224" y="3500438"/>
            <a:ext cx="3357618" cy="1214446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dirty="0" smtClean="0"/>
              <a:t>radius 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dirty="0" smtClean="0"/>
              <a:t>return value = None </a:t>
            </a:r>
            <a:endParaRPr lang="en-US" altLang="zh-CN" sz="2400" i="1" noProof="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500034" y="285728"/>
            <a:ext cx="2643206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78.53975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print</a:t>
            </a:r>
            <a:r>
              <a:rPr lang="en-US" altLang="zh-CN" sz="2400" dirty="0" smtClean="0"/>
              <a:t>(3.14159 </a:t>
            </a:r>
            <a:r>
              <a:rPr lang="en-US" altLang="zh-CN" sz="2400" dirty="0" smtClean="0"/>
              <a:t>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285720" y="3000372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Jump</a:t>
            </a:r>
            <a:r>
              <a:rPr lang="en-US" altLang="zh-CN" sz="2400" dirty="0" smtClean="0">
                <a:solidFill>
                  <a:srgbClr val="FF0000"/>
                </a:solidFill>
              </a:rPr>
              <a:t> out of function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circle_area</a:t>
            </a:r>
            <a:r>
              <a:rPr lang="en-US" altLang="zh-CN" sz="2400" dirty="0" smtClean="0">
                <a:solidFill>
                  <a:srgbClr val="FF0000"/>
                </a:solidFill>
              </a:rPr>
              <a:t>, no return value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(in f-</a:t>
            </a:r>
            <a:r>
              <a:rPr lang="en-US" altLang="zh-CN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circle_area</a:t>
            </a: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radius = 5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(f-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) return value is None</a:t>
            </a:r>
          </a:p>
        </p:txBody>
      </p:sp>
      <p:sp>
        <p:nvSpPr>
          <p:cNvPr id="12" name="Oval 11"/>
          <p:cNvSpPr/>
          <p:nvPr/>
        </p:nvSpPr>
        <p:spPr>
          <a:xfrm>
            <a:off x="5214942" y="3571876"/>
            <a:ext cx="1714512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00034" y="285728"/>
            <a:ext cx="2643206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78.53975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print</a:t>
            </a:r>
            <a:r>
              <a:rPr lang="en-US" altLang="zh-CN" sz="2400" dirty="0" smtClean="0"/>
              <a:t>(3.14159 </a:t>
            </a:r>
            <a:r>
              <a:rPr lang="en-US" altLang="zh-CN" sz="2400" dirty="0" smtClean="0"/>
              <a:t>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285720" y="3000372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Jump</a:t>
            </a:r>
            <a:r>
              <a:rPr lang="en-US" altLang="zh-CN" sz="2400" dirty="0" smtClean="0">
                <a:solidFill>
                  <a:srgbClr val="FF0000"/>
                </a:solidFill>
              </a:rPr>
              <a:t> out of function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circle_area</a:t>
            </a:r>
            <a:r>
              <a:rPr lang="en-US" altLang="zh-CN" sz="2400" dirty="0" smtClean="0">
                <a:solidFill>
                  <a:srgbClr val="FF0000"/>
                </a:solidFill>
              </a:rPr>
              <a:t>, no return value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(in f-</a:t>
            </a:r>
            <a:r>
              <a:rPr lang="en-US" altLang="zh-CN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circle_area</a:t>
            </a:r>
            <a:r>
              <a:rPr lang="en-US" altLang="zh-CN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 radius = 5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(f-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) return value is None</a:t>
            </a:r>
          </a:p>
        </p:txBody>
      </p:sp>
      <p:sp>
        <p:nvSpPr>
          <p:cNvPr id="12" name="Oval 11"/>
          <p:cNvSpPr/>
          <p:nvPr/>
        </p:nvSpPr>
        <p:spPr>
          <a:xfrm>
            <a:off x="5214942" y="3571876"/>
            <a:ext cx="1714512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00034" y="285728"/>
            <a:ext cx="2643206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78.53975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Notice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What shows on the screen does not equal with what IDLE knows/keeps in its memory</a:t>
            </a:r>
          </a:p>
          <a:p>
            <a:r>
              <a:rPr lang="en-US" altLang="zh-CN" dirty="0" smtClean="0"/>
              <a:t>When you write all codes in a file and execute it by pressing F5, IDLE will not show what it knows onto the screen unless you tell it to, using </a:t>
            </a:r>
            <a:r>
              <a:rPr lang="en-US" altLang="zh-CN" dirty="0" smtClean="0">
                <a:solidFill>
                  <a:srgbClr val="7030A0"/>
                </a:solidFill>
              </a:rPr>
              <a:t>print</a:t>
            </a:r>
          </a:p>
          <a:p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[parameter]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 special kind of variable</a:t>
            </a:r>
          </a:p>
          <a:p>
            <a:pPr lvl="1"/>
            <a:r>
              <a:rPr lang="en-US" altLang="zh-CN" dirty="0" smtClean="0"/>
              <a:t>In the parentheses of </a:t>
            </a:r>
            <a:r>
              <a:rPr lang="en-US" altLang="zh-CN" b="1" dirty="0" smtClean="0"/>
              <a:t>function definition</a:t>
            </a:r>
            <a:r>
              <a:rPr lang="en-US" altLang="zh-CN" dirty="0" smtClean="0"/>
              <a:t>, separated by commas</a:t>
            </a:r>
          </a:p>
          <a:p>
            <a:pPr>
              <a:buNone/>
            </a:pPr>
            <a:r>
              <a:rPr lang="en-US" altLang="zh-CN" dirty="0" smtClean="0"/>
              <a:t>    </a:t>
            </a:r>
          </a:p>
          <a:p>
            <a:pPr>
              <a:buNone/>
            </a:pPr>
            <a:r>
              <a:rPr lang="en-US" altLang="zh-CN" dirty="0" smtClean="0"/>
              <a:t>ex: </a:t>
            </a:r>
            <a:r>
              <a:rPr lang="en-US" altLang="zh-CN" dirty="0" smtClean="0">
                <a:solidFill>
                  <a:srgbClr val="FF6600"/>
                </a:solidFill>
              </a:rPr>
              <a:t> def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dirty="0" smtClean="0"/>
              <a:t>(radius):</a:t>
            </a:r>
          </a:p>
          <a:p>
            <a:pPr>
              <a:buNone/>
            </a:pPr>
            <a:r>
              <a:rPr lang="en-US" altLang="zh-CN" dirty="0" smtClean="0"/>
              <a:t>       </a:t>
            </a:r>
            <a:r>
              <a:rPr lang="en-US" altLang="zh-CN" dirty="0" smtClean="0">
                <a:solidFill>
                  <a:srgbClr val="FF6600"/>
                </a:solidFill>
              </a:rPr>
              <a:t>def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17C0"/>
                </a:solidFill>
              </a:rPr>
              <a:t>print_heading</a:t>
            </a:r>
            <a:r>
              <a:rPr lang="en-US" altLang="zh-CN" dirty="0" smtClean="0"/>
              <a:t>(title):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86182" y="4786322"/>
            <a:ext cx="1071570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43372" y="5357826"/>
            <a:ext cx="928694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[argument]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values in the parentheses in </a:t>
            </a:r>
            <a:r>
              <a:rPr lang="en-US" altLang="zh-CN" b="1" dirty="0" smtClean="0"/>
              <a:t>function calls</a:t>
            </a:r>
          </a:p>
          <a:p>
            <a:pPr lvl="1"/>
            <a:r>
              <a:rPr lang="en-US" altLang="zh-CN" dirty="0" smtClean="0"/>
              <a:t>Each value then is assigned to the corresponding parameter</a:t>
            </a:r>
          </a:p>
          <a:p>
            <a:pPr>
              <a:buNone/>
            </a:pPr>
            <a:r>
              <a:rPr lang="en-US" altLang="zh-CN" dirty="0" smtClean="0"/>
              <a:t>    </a:t>
            </a:r>
          </a:p>
          <a:p>
            <a:pPr>
              <a:buNone/>
            </a:pPr>
            <a:r>
              <a:rPr lang="en-US" altLang="zh-CN" dirty="0" smtClean="0"/>
              <a:t>ex: </a:t>
            </a:r>
            <a:r>
              <a:rPr lang="en-US" altLang="zh-CN" dirty="0" smtClean="0">
                <a:solidFill>
                  <a:srgbClr val="FF6600"/>
                </a:solidFill>
              </a:rPr>
              <a:t> def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dirty="0" smtClean="0"/>
              <a:t>(radius):</a:t>
            </a:r>
          </a:p>
          <a:p>
            <a:pPr>
              <a:buNone/>
            </a:pPr>
            <a:r>
              <a:rPr lang="en-US" altLang="zh-CN" dirty="0" smtClean="0"/>
              <a:t>           ……</a:t>
            </a:r>
          </a:p>
          <a:p>
            <a:pPr>
              <a:buNone/>
            </a:pPr>
            <a:r>
              <a:rPr lang="en-US" altLang="zh-CN" dirty="0" smtClean="0"/>
              <a:t>       </a:t>
            </a:r>
            <a:endParaRPr lang="en-US" altLang="zh-CN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       </a:t>
            </a:r>
            <a:r>
              <a:rPr lang="en-US" altLang="zh-CN" dirty="0" smtClean="0">
                <a:solidFill>
                  <a:srgbClr val="FF6600"/>
                </a:solidFill>
              </a:rPr>
              <a:t>print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circle_area</a:t>
            </a:r>
            <a:r>
              <a:rPr lang="en-US" altLang="zh-CN" dirty="0" smtClean="0"/>
              <a:t>(5))</a:t>
            </a:r>
            <a:endParaRPr lang="en-US" altLang="zh-CN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14414" y="6500834"/>
            <a:ext cx="3071834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副标题 2"/>
          <p:cNvSpPr txBox="1">
            <a:spLocks/>
          </p:cNvSpPr>
          <p:nvPr/>
        </p:nvSpPr>
        <p:spPr>
          <a:xfrm>
            <a:off x="5000628" y="6143644"/>
            <a:ext cx="3643338" cy="714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function call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714876" y="6286520"/>
            <a:ext cx="214314" cy="214314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[argument]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values in the parentheses in </a:t>
            </a:r>
            <a:r>
              <a:rPr lang="en-US" altLang="zh-CN" b="1" dirty="0" smtClean="0"/>
              <a:t>function calls</a:t>
            </a:r>
          </a:p>
          <a:p>
            <a:pPr lvl="1"/>
            <a:r>
              <a:rPr lang="en-US" altLang="zh-CN" dirty="0" smtClean="0"/>
              <a:t>Each value then is assigned to the corresponding parameter</a:t>
            </a:r>
          </a:p>
          <a:p>
            <a:pPr>
              <a:buNone/>
            </a:pPr>
            <a:r>
              <a:rPr lang="en-US" altLang="zh-CN" dirty="0" smtClean="0"/>
              <a:t>    </a:t>
            </a:r>
          </a:p>
          <a:p>
            <a:pPr>
              <a:buNone/>
            </a:pPr>
            <a:r>
              <a:rPr lang="en-US" altLang="zh-CN" dirty="0" smtClean="0"/>
              <a:t>ex: </a:t>
            </a:r>
            <a:r>
              <a:rPr lang="en-US" altLang="zh-CN" dirty="0" smtClean="0">
                <a:solidFill>
                  <a:srgbClr val="FF6600"/>
                </a:solidFill>
              </a:rPr>
              <a:t> def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dirty="0" smtClean="0"/>
              <a:t>(radius):</a:t>
            </a:r>
          </a:p>
          <a:p>
            <a:pPr>
              <a:buNone/>
            </a:pPr>
            <a:r>
              <a:rPr lang="en-US" altLang="zh-CN" dirty="0" smtClean="0"/>
              <a:t>           ……</a:t>
            </a:r>
          </a:p>
          <a:p>
            <a:pPr>
              <a:buNone/>
            </a:pPr>
            <a:r>
              <a:rPr lang="en-US" altLang="zh-CN" dirty="0" smtClean="0"/>
              <a:t>       </a:t>
            </a:r>
            <a:endParaRPr lang="en-US" altLang="zh-CN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 </a:t>
            </a:r>
            <a:r>
              <a:rPr lang="en-US" altLang="zh-CN" dirty="0" smtClean="0">
                <a:solidFill>
                  <a:srgbClr val="FF6600"/>
                </a:solidFill>
              </a:rPr>
              <a:t> </a:t>
            </a:r>
            <a:r>
              <a:rPr lang="en-US" altLang="zh-CN" dirty="0" smtClean="0">
                <a:solidFill>
                  <a:srgbClr val="FF6600"/>
                </a:solidFill>
              </a:rPr>
              <a:t>     print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circle_area</a:t>
            </a:r>
            <a:r>
              <a:rPr lang="en-US" altLang="zh-CN" dirty="0" smtClean="0"/>
              <a:t>(5</a:t>
            </a:r>
            <a:r>
              <a:rPr lang="en-US" altLang="zh-CN" dirty="0" smtClean="0"/>
              <a:t>))</a:t>
            </a:r>
            <a:endParaRPr lang="en-US" altLang="zh-CN" dirty="0" smtClean="0"/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5000628" y="6143644"/>
            <a:ext cx="3857652" cy="714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“5” is the argument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714876" y="6286520"/>
            <a:ext cx="214314" cy="214314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29058" y="6000768"/>
            <a:ext cx="357190" cy="64294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[argument]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values in the parentheses in </a:t>
            </a:r>
            <a:r>
              <a:rPr lang="en-US" altLang="zh-CN" b="1" dirty="0" smtClean="0"/>
              <a:t>function calls</a:t>
            </a:r>
          </a:p>
          <a:p>
            <a:pPr lvl="1"/>
            <a:r>
              <a:rPr lang="en-US" altLang="zh-CN" dirty="0" smtClean="0"/>
              <a:t>Each value then is assigned to the corresponding parameter</a:t>
            </a:r>
          </a:p>
          <a:p>
            <a:pPr>
              <a:buNone/>
            </a:pPr>
            <a:r>
              <a:rPr lang="en-US" altLang="zh-CN" dirty="0" smtClean="0"/>
              <a:t>    </a:t>
            </a:r>
          </a:p>
          <a:p>
            <a:pPr>
              <a:buNone/>
            </a:pPr>
            <a:r>
              <a:rPr lang="en-US" altLang="zh-CN" dirty="0" smtClean="0"/>
              <a:t>ex: </a:t>
            </a:r>
            <a:r>
              <a:rPr lang="en-US" altLang="zh-CN" dirty="0" smtClean="0">
                <a:solidFill>
                  <a:srgbClr val="FF6600"/>
                </a:solidFill>
              </a:rPr>
              <a:t> def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dirty="0" smtClean="0"/>
              <a:t>(radius):</a:t>
            </a:r>
          </a:p>
          <a:p>
            <a:pPr>
              <a:buNone/>
            </a:pPr>
            <a:r>
              <a:rPr lang="en-US" altLang="zh-CN" dirty="0" smtClean="0"/>
              <a:t>           ……</a:t>
            </a:r>
          </a:p>
          <a:p>
            <a:pPr>
              <a:buNone/>
            </a:pPr>
            <a:r>
              <a:rPr lang="en-US" altLang="zh-CN" dirty="0" smtClean="0"/>
              <a:t>       </a:t>
            </a:r>
            <a:endParaRPr lang="en-US" altLang="zh-CN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       </a:t>
            </a:r>
            <a:r>
              <a:rPr lang="en-US" altLang="zh-CN" dirty="0" smtClean="0">
                <a:solidFill>
                  <a:srgbClr val="FF6600"/>
                </a:solidFill>
              </a:rPr>
              <a:t>print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circle_area</a:t>
            </a:r>
            <a:r>
              <a:rPr lang="en-US" altLang="zh-CN" dirty="0" smtClean="0"/>
              <a:t>(5))</a:t>
            </a:r>
            <a:endParaRPr lang="en-US" altLang="zh-CN" dirty="0" smtClean="0"/>
          </a:p>
        </p:txBody>
      </p:sp>
      <p:sp>
        <p:nvSpPr>
          <p:cNvPr id="7" name="Oval 6"/>
          <p:cNvSpPr/>
          <p:nvPr/>
        </p:nvSpPr>
        <p:spPr>
          <a:xfrm>
            <a:off x="3929058" y="6000768"/>
            <a:ext cx="357190" cy="64294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786182" y="4786322"/>
            <a:ext cx="1071570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5714976" y="4429132"/>
            <a:ext cx="3429024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radius is assigned with value 5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function of </a:t>
            </a:r>
            <a:r>
              <a:rPr kumimoji="0" lang="en-US" altLang="zh-CN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cricle_area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286348" y="4572008"/>
            <a:ext cx="214314" cy="214314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[argument]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values in the parentheses in </a:t>
            </a:r>
            <a:r>
              <a:rPr lang="en-US" altLang="zh-CN" b="1" dirty="0" smtClean="0"/>
              <a:t>function calls</a:t>
            </a:r>
          </a:p>
          <a:p>
            <a:pPr lvl="1"/>
            <a:r>
              <a:rPr lang="en-US" altLang="zh-CN" dirty="0" smtClean="0"/>
              <a:t>Each value then is assigned to the corresponding parameter</a:t>
            </a:r>
          </a:p>
          <a:p>
            <a:pPr>
              <a:buNone/>
            </a:pPr>
            <a:r>
              <a:rPr lang="en-US" altLang="zh-CN" dirty="0" smtClean="0"/>
              <a:t>    </a:t>
            </a:r>
          </a:p>
          <a:p>
            <a:pPr>
              <a:buNone/>
            </a:pPr>
            <a:r>
              <a:rPr lang="en-US" altLang="zh-CN" dirty="0" smtClean="0"/>
              <a:t>ex: </a:t>
            </a:r>
            <a:r>
              <a:rPr lang="en-US" altLang="zh-CN" dirty="0" smtClean="0">
                <a:solidFill>
                  <a:srgbClr val="FF6600"/>
                </a:solidFill>
              </a:rPr>
              <a:t> def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dirty="0" smtClean="0"/>
              <a:t>(r1, r2, r3):</a:t>
            </a:r>
          </a:p>
          <a:p>
            <a:pPr>
              <a:buNone/>
            </a:pPr>
            <a:r>
              <a:rPr lang="en-US" altLang="zh-CN" dirty="0" smtClean="0"/>
              <a:t>           ……</a:t>
            </a:r>
          </a:p>
          <a:p>
            <a:pPr>
              <a:buNone/>
            </a:pPr>
            <a:r>
              <a:rPr lang="en-US" altLang="zh-CN" dirty="0" smtClean="0"/>
              <a:t>       </a:t>
            </a:r>
            <a:endParaRPr lang="en-US" altLang="zh-CN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       </a:t>
            </a:r>
            <a:r>
              <a:rPr lang="en-US" altLang="zh-CN" dirty="0" smtClean="0">
                <a:solidFill>
                  <a:srgbClr val="FF6600"/>
                </a:solidFill>
              </a:rPr>
              <a:t>print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circle_area</a:t>
            </a:r>
            <a:r>
              <a:rPr lang="en-US" altLang="zh-CN" dirty="0" smtClean="0"/>
              <a:t>(5</a:t>
            </a:r>
            <a:r>
              <a:rPr lang="en-US" altLang="zh-CN" dirty="0" smtClean="0"/>
              <a:t>, 6, 7</a:t>
            </a:r>
            <a:r>
              <a:rPr lang="en-US" altLang="zh-CN" dirty="0" smtClean="0"/>
              <a:t>))</a:t>
            </a:r>
            <a:endParaRPr lang="en-US" altLang="zh-CN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86182" y="4786322"/>
            <a:ext cx="1428760" cy="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5929322" y="4357694"/>
            <a:ext cx="3214678" cy="2500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same way: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r1 is assigned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r2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assigned 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aseline="0" dirty="0" smtClean="0">
                <a:solidFill>
                  <a:srgbClr val="FF0000"/>
                </a:solidFill>
              </a:rPr>
              <a:t>r3 is assigned 7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643570" y="4429132"/>
            <a:ext cx="214314" cy="214314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[default parameter values</a:t>
            </a:r>
            <a:r>
              <a:rPr lang="en-US" altLang="zh-CN" b="1" dirty="0" smtClean="0"/>
              <a:t>]</a:t>
            </a:r>
            <a:endParaRPr lang="en-US" altLang="zh-CN" dirty="0" smtClean="0"/>
          </a:p>
          <a:p>
            <a:pPr>
              <a:buNone/>
            </a:pPr>
            <a:r>
              <a:rPr lang="en-US" altLang="zh-CN" sz="2800" dirty="0" smtClean="0">
                <a:solidFill>
                  <a:srgbClr val="FF6600"/>
                </a:solidFill>
              </a:rPr>
              <a:t>def</a:t>
            </a:r>
            <a:r>
              <a:rPr lang="en-US" altLang="zh-CN" sz="2800" dirty="0" smtClean="0"/>
              <a:t> </a:t>
            </a:r>
            <a:r>
              <a:rPr lang="en-US" altLang="zh-CN" sz="2800" dirty="0" smtClean="0">
                <a:solidFill>
                  <a:srgbClr val="0017C0"/>
                </a:solidFill>
              </a:rPr>
              <a:t>birthday1</a:t>
            </a:r>
            <a:r>
              <a:rPr lang="en-US" altLang="zh-CN" sz="2800" dirty="0" smtClean="0"/>
              <a:t>(name= </a:t>
            </a:r>
            <a:r>
              <a:rPr lang="en-US" altLang="zh-CN" sz="2800" dirty="0" smtClean="0">
                <a:solidFill>
                  <a:srgbClr val="00B050"/>
                </a:solidFill>
              </a:rPr>
              <a:t>“Jackson”</a:t>
            </a:r>
            <a:r>
              <a:rPr lang="en-US" altLang="zh-CN" sz="2800" dirty="0" smtClean="0"/>
              <a:t>,</a:t>
            </a:r>
            <a:r>
              <a:rPr lang="en-US" altLang="zh-CN" sz="2800" dirty="0" smtClean="0">
                <a:solidFill>
                  <a:srgbClr val="00B050"/>
                </a:solidFill>
              </a:rPr>
              <a:t> </a:t>
            </a:r>
            <a:r>
              <a:rPr lang="en-US" altLang="zh-CN" sz="2800" dirty="0" smtClean="0"/>
              <a:t>age=1): </a:t>
            </a:r>
          </a:p>
          <a:p>
            <a:pPr>
              <a:buNone/>
            </a:pPr>
            <a:r>
              <a:rPr lang="en-US" altLang="zh-CN" sz="2800" dirty="0" smtClean="0"/>
              <a:t>	print(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“Happy </a:t>
            </a:r>
            <a:r>
              <a:rPr lang="en-US" altLang="zh-CN" sz="2800" dirty="0" smtClean="0">
                <a:solidFill>
                  <a:srgbClr val="00B050"/>
                </a:solidFill>
              </a:rPr>
              <a:t>birthday</a:t>
            </a:r>
            <a:r>
              <a:rPr lang="en-US" altLang="zh-CN" sz="2800" dirty="0" smtClean="0">
                <a:solidFill>
                  <a:srgbClr val="00B050"/>
                </a:solidFill>
              </a:rPr>
              <a:t>,”</a:t>
            </a:r>
            <a:r>
              <a:rPr lang="en-US" altLang="zh-CN" sz="2800" dirty="0" smtClean="0"/>
              <a:t>, </a:t>
            </a:r>
            <a:r>
              <a:rPr lang="en-US" altLang="zh-CN" sz="2800" dirty="0" smtClean="0"/>
              <a:t>name, </a:t>
            </a:r>
            <a:r>
              <a:rPr lang="en-US" altLang="zh-CN" sz="2800" dirty="0" smtClean="0">
                <a:solidFill>
                  <a:srgbClr val="00B050"/>
                </a:solidFill>
              </a:rPr>
              <a:t>“!”</a:t>
            </a:r>
            <a:r>
              <a:rPr lang="en-US" altLang="zh-CN" sz="2800" dirty="0" smtClean="0"/>
              <a:t>, </a:t>
            </a:r>
            <a:r>
              <a:rPr lang="en-US" altLang="zh-CN" sz="2800" dirty="0" smtClean="0">
                <a:solidFill>
                  <a:srgbClr val="00B050"/>
                </a:solidFill>
              </a:rPr>
              <a:t>“ </a:t>
            </a:r>
            <a:r>
              <a:rPr lang="en-US" altLang="zh-CN" sz="2800" dirty="0" smtClean="0">
                <a:solidFill>
                  <a:srgbClr val="00B050"/>
                </a:solidFill>
              </a:rPr>
              <a:t>I hear </a:t>
            </a:r>
            <a:r>
              <a:rPr lang="en-US" altLang="zh-CN" sz="2800" dirty="0" smtClean="0">
                <a:solidFill>
                  <a:srgbClr val="00B050"/>
                </a:solidFill>
              </a:rPr>
              <a:t>you're”</a:t>
            </a:r>
            <a:r>
              <a:rPr lang="en-US" altLang="zh-CN" sz="2800" dirty="0" smtClean="0"/>
              <a:t>, age</a:t>
            </a:r>
            <a:r>
              <a:rPr lang="en-US" altLang="zh-CN" sz="2800" dirty="0" smtClean="0"/>
              <a:t>, </a:t>
            </a:r>
            <a:r>
              <a:rPr lang="en-US" altLang="zh-CN" sz="2800" dirty="0" smtClean="0">
                <a:solidFill>
                  <a:srgbClr val="00B050"/>
                </a:solidFill>
              </a:rPr>
              <a:t>“today</a:t>
            </a:r>
            <a:r>
              <a:rPr lang="en-US" altLang="zh-CN" sz="2800" dirty="0" smtClean="0">
                <a:solidFill>
                  <a:srgbClr val="00B050"/>
                </a:solidFill>
              </a:rPr>
              <a:t>.\</a:t>
            </a:r>
            <a:r>
              <a:rPr lang="en-US" altLang="zh-CN" sz="2800" dirty="0" smtClean="0">
                <a:solidFill>
                  <a:srgbClr val="00B050"/>
                </a:solidFill>
              </a:rPr>
              <a:t>n”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&gt;&gt;&gt;</a:t>
            </a:r>
            <a:r>
              <a:rPr lang="en-US" sz="2800" dirty="0" smtClean="0"/>
              <a:t> </a:t>
            </a:r>
            <a:r>
              <a:rPr lang="en-US" sz="2800" dirty="0" smtClean="0"/>
              <a:t>birthday1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B050"/>
                </a:solidFill>
              </a:rPr>
              <a:t>‘Mary’</a:t>
            </a:r>
            <a:r>
              <a:rPr lang="en-US" sz="2800" dirty="0" smtClean="0"/>
              <a:t>, 2)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0017C0"/>
                </a:solidFill>
              </a:rPr>
              <a:t>Happy birthday, Mary !  I hear you are 2 today</a:t>
            </a:r>
            <a:r>
              <a:rPr lang="en-US" altLang="zh-CN" sz="2800" dirty="0" smtClean="0">
                <a:solidFill>
                  <a:srgbClr val="0017C0"/>
                </a:solidFill>
              </a:rPr>
              <a:t>.</a:t>
            </a:r>
          </a:p>
          <a:p>
            <a:pPr>
              <a:buNone/>
            </a:pPr>
            <a:r>
              <a:rPr lang="en-US" altLang="zh-CN" sz="2800" dirty="0" smtClean="0"/>
              <a:t>&gt;&gt;&gt;</a:t>
            </a:r>
            <a:r>
              <a:rPr lang="en-US" sz="2800" dirty="0" smtClean="0"/>
              <a:t> </a:t>
            </a:r>
            <a:r>
              <a:rPr lang="en-US" sz="2800" dirty="0" smtClean="0"/>
              <a:t>birthday1() 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0017C0"/>
                </a:solidFill>
              </a:rPr>
              <a:t>Happy birthday, Jackson !  I hear you are 1 today</a:t>
            </a:r>
            <a:r>
              <a:rPr lang="en-US" altLang="zh-CN" sz="2800" dirty="0" smtClean="0">
                <a:solidFill>
                  <a:srgbClr val="0017C0"/>
                </a:solidFill>
              </a:rPr>
              <a:t>.</a:t>
            </a:r>
            <a:endParaRPr lang="en-US" altLang="zh-CN" sz="2800" dirty="0" smtClean="0">
              <a:solidFill>
                <a:srgbClr val="0017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Difference between return and print</a:t>
            </a:r>
          </a:p>
          <a:p>
            <a:pPr>
              <a:buNone/>
            </a:pPr>
            <a:r>
              <a:rPr lang="en-US" altLang="zh-CN" sz="2800" dirty="0" smtClean="0"/>
              <a:t>  Ex: circle_area.py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>
                <a:solidFill>
                  <a:srgbClr val="FF6600"/>
                </a:solidFill>
              </a:rPr>
              <a:t>  def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800" dirty="0" smtClean="0"/>
              <a:t>(radius):</a:t>
            </a:r>
          </a:p>
          <a:p>
            <a:pPr>
              <a:buNone/>
            </a:pPr>
            <a:r>
              <a:rPr lang="en-US" altLang="zh-CN" sz="2800" dirty="0" smtClean="0"/>
              <a:t>      </a:t>
            </a:r>
            <a:r>
              <a:rPr lang="en-US" altLang="zh-CN" sz="2800" dirty="0" smtClean="0">
                <a:solidFill>
                  <a:srgbClr val="7030A0"/>
                </a:solidFill>
              </a:rPr>
              <a:t>return </a:t>
            </a:r>
            <a:r>
              <a:rPr lang="en-US" altLang="zh-CN" sz="2800" dirty="0" smtClean="0"/>
              <a:t>(</a:t>
            </a:r>
            <a:r>
              <a:rPr lang="en-US" altLang="zh-CN" sz="2800" dirty="0" smtClean="0"/>
              <a:t>3.14159 </a:t>
            </a:r>
            <a:r>
              <a:rPr lang="en-US" altLang="zh-CN" sz="2800" dirty="0" smtClean="0"/>
              <a:t>* radius ** </a:t>
            </a:r>
            <a:r>
              <a:rPr lang="en-US" altLang="zh-CN" sz="2800" dirty="0" smtClean="0"/>
              <a:t>2)</a:t>
            </a: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</a:t>
            </a:r>
            <a:r>
              <a:rPr lang="en-US" altLang="zh-CN" sz="2800" dirty="0" err="1" smtClean="0"/>
              <a:t>circle_area</a:t>
            </a:r>
            <a:r>
              <a:rPr lang="en-US" altLang="zh-CN" sz="2800" dirty="0" smtClean="0"/>
              <a:t>(5)</a:t>
            </a:r>
          </a:p>
          <a:p>
            <a:pPr>
              <a:buNone/>
            </a:pPr>
            <a:r>
              <a:rPr lang="en-US" altLang="zh-CN" sz="2800" dirty="0" smtClean="0"/>
              <a:t>  </a:t>
            </a:r>
            <a:r>
              <a:rPr lang="en-US" altLang="zh-CN" sz="2800" dirty="0" smtClean="0"/>
              <a:t>print(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8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800" dirty="0" smtClean="0">
                <a:solidFill>
                  <a:srgbClr val="00B050"/>
                </a:solidFill>
              </a:rPr>
              <a:t>”</a:t>
            </a:r>
            <a:r>
              <a:rPr lang="en-US" altLang="zh-CN" sz="2800" dirty="0" smtClean="0"/>
              <a:t>)</a:t>
            </a: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Variable </a:t>
            </a:r>
            <a:r>
              <a:rPr lang="en-US" altLang="zh-CN" dirty="0" smtClean="0"/>
              <a:t>scope</a:t>
            </a:r>
            <a:endParaRPr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See lecture slides: Global variable and Local variable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Let’s see an example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Recursive Function</a:t>
            </a:r>
            <a:endParaRPr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See lecture slides: Recursive Function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     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 </a:t>
            </a:r>
            <a:r>
              <a:rPr lang="en-US" altLang="zh-CN" sz="2400" dirty="0" smtClean="0"/>
              <a:t>(</a:t>
            </a:r>
            <a:r>
              <a:rPr lang="en-US" altLang="zh-CN" sz="2400" dirty="0" smtClean="0"/>
              <a:t>3.14159 </a:t>
            </a:r>
            <a:r>
              <a:rPr lang="en-US" altLang="zh-CN" sz="2400" dirty="0" smtClean="0"/>
              <a:t>* radius ** </a:t>
            </a:r>
            <a:r>
              <a:rPr lang="en-US" altLang="zh-CN" sz="2400" dirty="0" smtClean="0"/>
              <a:t>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print </a:t>
            </a:r>
            <a:r>
              <a:rPr lang="en-US" altLang="zh-CN" sz="2400" dirty="0" smtClean="0"/>
              <a:t>(</a:t>
            </a:r>
            <a:r>
              <a:rPr lang="en-US" altLang="zh-CN" sz="2400" dirty="0" smtClean="0">
                <a:solidFill>
                  <a:srgbClr val="00B050"/>
                </a:solidFill>
              </a:rPr>
              <a:t>“</a:t>
            </a:r>
            <a:r>
              <a:rPr lang="en-US" altLang="zh-CN" sz="2400" dirty="0" smtClean="0">
                <a:solidFill>
                  <a:srgbClr val="00B050"/>
                </a:solidFill>
              </a:rPr>
              <a:t>Now 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072066" y="1714488"/>
            <a:ext cx="3714776" cy="4543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I’m IDLE for a while…</a:t>
            </a:r>
            <a:endParaRPr lang="zh-CN" altLang="en-US" sz="24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2400" noProof="0" dirty="0" smtClean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24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     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</a:t>
            </a:r>
            <a:r>
              <a:rPr lang="en-US" altLang="zh-CN" sz="2400" dirty="0" smtClean="0"/>
              <a:t>* radius ** </a:t>
            </a:r>
            <a:r>
              <a:rPr lang="en-US" altLang="zh-CN" sz="2400" dirty="0" smtClean="0"/>
              <a:t>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print </a:t>
            </a:r>
            <a:r>
              <a:rPr lang="en-US" altLang="zh-CN" sz="2400" dirty="0" smtClean="0"/>
              <a:t>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800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072066" y="1714488"/>
            <a:ext cx="3714776" cy="4543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Below is my Memory</a:t>
            </a:r>
            <a:endParaRPr lang="zh-CN" altLang="en-US" sz="24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This region shows what I know before I starts to execute the program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24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24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This region shows what I know during I’m executing 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5857884" y="285728"/>
            <a:ext cx="3071834" cy="1108842"/>
          </a:xfrm>
          <a:prstGeom prst="wedgeEllipseCallout">
            <a:avLst>
              <a:gd name="adj1" fmla="val -46695"/>
              <a:gd name="adj2" fmla="val 402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 know function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 !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57158" y="3071810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2144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to execute.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f- means function,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p-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means parameter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endParaRPr lang="en-US" altLang="zh-CN" sz="24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7030A0"/>
                </a:solidFill>
              </a:rPr>
              <a:t>	return </a:t>
            </a:r>
            <a:r>
              <a:rPr lang="en-US" altLang="zh-CN" sz="2400" dirty="0" smtClean="0"/>
              <a:t>(</a:t>
            </a:r>
            <a:r>
              <a:rPr lang="en-US" altLang="zh-CN" sz="2400" dirty="0" smtClean="0"/>
              <a:t>3.14159 </a:t>
            </a:r>
            <a:r>
              <a:rPr lang="en-US" altLang="zh-CN" sz="2400" dirty="0" smtClean="0"/>
              <a:t>* radius ** </a:t>
            </a:r>
            <a:r>
              <a:rPr lang="en-US" altLang="zh-CN" sz="2400" dirty="0" smtClean="0"/>
              <a:t>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5857884" y="285728"/>
            <a:ext cx="3071834" cy="1108842"/>
          </a:xfrm>
          <a:prstGeom prst="wedgeEllipseCallout">
            <a:avLst>
              <a:gd name="adj1" fmla="val -46695"/>
              <a:gd name="adj2" fmla="val 402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57158" y="3071810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2144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to execute.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f- means function,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p-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means parameter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2400" dirty="0" smtClean="0"/>
              <a:t>(in f-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) radius = 5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400" noProof="0" dirty="0" smtClean="0"/>
          </a:p>
        </p:txBody>
      </p:sp>
      <p:sp>
        <p:nvSpPr>
          <p:cNvPr id="12" name="副标题 2"/>
          <p:cNvSpPr txBox="1">
            <a:spLocks/>
          </p:cNvSpPr>
          <p:nvPr/>
        </p:nvSpPr>
        <p:spPr>
          <a:xfrm>
            <a:off x="6000760" y="285728"/>
            <a:ext cx="2857520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CN" sz="2400" dirty="0" smtClean="0"/>
              <a:t>Program tells me that now the parameter radius is 5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smtClean="0"/>
              <a:t>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57158" y="1714488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to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err="1" smtClean="0">
                <a:solidFill>
                  <a:srgbClr val="FF0000"/>
                </a:solidFill>
              </a:rPr>
              <a:t>circle_area</a:t>
            </a:r>
            <a:r>
              <a:rPr lang="en-US" altLang="zh-CN" sz="2400" dirty="0" smtClean="0">
                <a:solidFill>
                  <a:srgbClr val="FF0000"/>
                </a:solidFill>
              </a:rPr>
              <a:t>(radius)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(in f-</a:t>
            </a:r>
            <a:r>
              <a:rPr lang="en-US" altLang="zh-CN" sz="2400" noProof="0" dirty="0" err="1" smtClean="0"/>
              <a:t>circle_area</a:t>
            </a:r>
            <a:r>
              <a:rPr lang="en-US" altLang="zh-CN" sz="2400" noProof="0" dirty="0" smtClean="0"/>
              <a:t>) radius = 5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5429224" y="3500438"/>
            <a:ext cx="3357618" cy="1214446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This region of memory is only for function </a:t>
            </a:r>
            <a:r>
              <a:rPr lang="en-US" altLang="zh-CN" sz="2400" noProof="0" dirty="0" err="1" smtClean="0"/>
              <a:t>circle_area</a:t>
            </a:r>
            <a:r>
              <a:rPr lang="en-US" altLang="zh-CN" sz="2400" noProof="0" dirty="0" smtClean="0"/>
              <a:t> </a:t>
            </a:r>
            <a:endParaRPr lang="en-US" altLang="zh-CN" sz="2400" i="1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6600"/>
                </a:solidFill>
              </a:rPr>
              <a:t>  def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rgbClr val="0017C0"/>
                </a:solidFill>
              </a:rPr>
              <a:t>circle_area</a:t>
            </a:r>
            <a:r>
              <a:rPr lang="en-US" altLang="zh-CN" sz="2400" dirty="0" smtClean="0"/>
              <a:t>(radius):</a:t>
            </a:r>
          </a:p>
          <a:p>
            <a:pPr>
              <a:buNone/>
            </a:pPr>
            <a:r>
              <a:rPr lang="en-US" altLang="zh-CN" sz="2400" dirty="0" smtClean="0"/>
              <a:t> 	</a:t>
            </a:r>
            <a:r>
              <a:rPr lang="en-US" altLang="zh-CN" sz="2400" dirty="0" smtClean="0">
                <a:solidFill>
                  <a:srgbClr val="7030A0"/>
                </a:solidFill>
              </a:rPr>
              <a:t>return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(3.14159 * radius ** 2)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circle_area</a:t>
            </a:r>
            <a:r>
              <a:rPr lang="en-US" altLang="zh-CN" sz="2400" dirty="0" smtClean="0"/>
              <a:t>(5)</a:t>
            </a:r>
          </a:p>
          <a:p>
            <a:pPr>
              <a:buNone/>
            </a:pPr>
            <a:r>
              <a:rPr lang="en-US" altLang="zh-CN" sz="2400" dirty="0" smtClean="0"/>
              <a:t>  print(</a:t>
            </a:r>
            <a:r>
              <a:rPr lang="en-US" altLang="zh-CN" sz="2400" dirty="0" smtClean="0">
                <a:solidFill>
                  <a:srgbClr val="00B050"/>
                </a:solidFill>
              </a:rPr>
              <a:t>“Now </a:t>
            </a:r>
            <a:r>
              <a:rPr lang="en-US" altLang="zh-CN" sz="2400" dirty="0" smtClean="0">
                <a:solidFill>
                  <a:srgbClr val="00B050"/>
                </a:solidFill>
              </a:rPr>
              <a:t>I know the area of the circle</a:t>
            </a:r>
            <a:r>
              <a:rPr lang="en-US" altLang="zh-CN" sz="2400" dirty="0" smtClean="0">
                <a:solidFill>
                  <a:srgbClr val="00B050"/>
                </a:solidFill>
              </a:rPr>
              <a:t>”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</p:txBody>
      </p:sp>
      <p:pic>
        <p:nvPicPr>
          <p:cNvPr id="5" name="Picture 2" descr="E:\Programs\RUR-PLE\rur_images\robot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1142984"/>
            <a:ext cx="285752" cy="389662"/>
          </a:xfrm>
          <a:prstGeom prst="rect">
            <a:avLst/>
          </a:prstGeom>
          <a:noFill/>
        </p:spPr>
      </p:pic>
      <p:sp>
        <p:nvSpPr>
          <p:cNvPr id="6" name="椭圆形标注 11"/>
          <p:cNvSpPr/>
          <p:nvPr/>
        </p:nvSpPr>
        <p:spPr>
          <a:xfrm>
            <a:off x="6357918" y="285728"/>
            <a:ext cx="2571800" cy="1108842"/>
          </a:xfrm>
          <a:prstGeom prst="wedgeEllipseCallout">
            <a:avLst>
              <a:gd name="adj1" fmla="val -56274"/>
              <a:gd name="adj2" fmla="val 331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IDLE’s memory</a:t>
            </a:r>
            <a:endParaRPr lang="zh-CN" alt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3357562"/>
            <a:ext cx="142876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57158" y="1714488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5643554"/>
            <a:ext cx="4143404" cy="107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to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err="1" smtClean="0">
                <a:solidFill>
                  <a:srgbClr val="FF0000"/>
                </a:solidFill>
              </a:rPr>
              <a:t>circle_area</a:t>
            </a:r>
            <a:r>
              <a:rPr lang="en-US" altLang="zh-CN" sz="2400" dirty="0" smtClean="0">
                <a:solidFill>
                  <a:srgbClr val="FF0000"/>
                </a:solidFill>
              </a:rPr>
              <a:t>(radius)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072066" y="1714488"/>
            <a:ext cx="3714776" cy="1214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f-</a:t>
            </a:r>
            <a:r>
              <a:rPr lang="en-US" altLang="zh-CN" sz="2400" i="1" noProof="0" dirty="0" err="1" smtClean="0"/>
              <a:t>circle_area</a:t>
            </a:r>
            <a:r>
              <a:rPr lang="en-US" altLang="zh-CN" sz="2400" noProof="0" dirty="0" smtClean="0"/>
              <a:t> with p-</a:t>
            </a:r>
            <a:r>
              <a:rPr lang="en-US" altLang="zh-CN" sz="2400" i="1" noProof="0" dirty="0" smtClean="0"/>
              <a:t>radius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072066" y="2928934"/>
            <a:ext cx="3714776" cy="371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noProof="0" dirty="0" smtClean="0"/>
              <a:t>(in f-</a:t>
            </a:r>
            <a:r>
              <a:rPr lang="en-US" altLang="zh-CN" sz="2400" noProof="0" dirty="0" err="1" smtClean="0"/>
              <a:t>circle_area</a:t>
            </a:r>
            <a:r>
              <a:rPr lang="en-US" altLang="zh-CN" sz="2400" noProof="0" dirty="0" smtClean="0"/>
              <a:t>) radius = 5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5429224" y="3500438"/>
            <a:ext cx="3357618" cy="1214446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400" dirty="0" smtClean="0"/>
              <a:t>It will be erased when I finish executing the function</a:t>
            </a:r>
            <a:endParaRPr lang="en-US" altLang="zh-CN" sz="2400" i="1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1086</Words>
  <Application>Microsoft Office PowerPoint</Application>
  <PresentationFormat>On-screen Show (4:3)</PresentationFormat>
  <Paragraphs>320</Paragraphs>
  <Slides>31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主题</vt:lpstr>
      <vt:lpstr>Course A201: Introduction to Programming</vt:lpstr>
      <vt:lpstr>Outline for this week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Let’s change to print</vt:lpstr>
      <vt:lpstr>Recap</vt:lpstr>
      <vt:lpstr>Recap</vt:lpstr>
      <vt:lpstr>Recap</vt:lpstr>
      <vt:lpstr>Recap</vt:lpstr>
      <vt:lpstr>Recap</vt:lpstr>
      <vt:lpstr>Notice</vt:lpstr>
      <vt:lpstr>Recap</vt:lpstr>
      <vt:lpstr>Recap</vt:lpstr>
      <vt:lpstr>Recap</vt:lpstr>
      <vt:lpstr>Recap</vt:lpstr>
      <vt:lpstr>Recap</vt:lpstr>
      <vt:lpstr>Recap</vt:lpstr>
      <vt:lpstr>Variable scope</vt:lpstr>
      <vt:lpstr>Recursive Function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dc:creator>LL</dc:creator>
  <cp:lastModifiedBy>Linger</cp:lastModifiedBy>
  <cp:revision>139</cp:revision>
  <dcterms:modified xsi:type="dcterms:W3CDTF">2010-11-11T18:59:01Z</dcterms:modified>
</cp:coreProperties>
</file>