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306" r:id="rId4"/>
    <p:sldId id="323" r:id="rId5"/>
    <p:sldId id="312" r:id="rId6"/>
    <p:sldId id="305" r:id="rId7"/>
    <p:sldId id="324" r:id="rId8"/>
    <p:sldId id="325" r:id="rId9"/>
    <p:sldId id="326" r:id="rId10"/>
    <p:sldId id="327" r:id="rId11"/>
    <p:sldId id="330" r:id="rId12"/>
    <p:sldId id="331" r:id="rId13"/>
    <p:sldId id="328" r:id="rId14"/>
    <p:sldId id="332" r:id="rId15"/>
    <p:sldId id="333" r:id="rId16"/>
    <p:sldId id="334" r:id="rId17"/>
    <p:sldId id="265" r:id="rId18"/>
  </p:sldIdLst>
  <p:sldSz cx="9144000" cy="6858000" type="screen4x3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5" autoAdjust="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2010-11-4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2010-11-4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2010-11-4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2010-11-4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2010-11-4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2010-11-4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2010-11-4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2010-11-4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2010-11-4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2010-11-4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2010-11-4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2010-11-4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Course A201:</a:t>
            </a:r>
            <a:br>
              <a:rPr lang="en-US" altLang="zh-CN" dirty="0" smtClean="0"/>
            </a:br>
            <a:r>
              <a:rPr lang="en-US" altLang="zh-CN" dirty="0" smtClean="0"/>
              <a:t>Introduction to Programming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500694" y="5357826"/>
            <a:ext cx="3200400" cy="757246"/>
          </a:xfrm>
        </p:spPr>
        <p:txBody>
          <a:bodyPr/>
          <a:lstStyle/>
          <a:p>
            <a:r>
              <a:rPr lang="en-US" altLang="zh-CN" dirty="0" smtClean="0"/>
              <a:t>11/04/2010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Functions: Return values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See lecture slides: catching a return value</a:t>
            </a:r>
            <a:endParaRPr lang="en-US" altLang="zh-CN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US" altLang="zh-C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Parameters and Arguments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dirty="0" smtClean="0">
                <a:solidFill>
                  <a:srgbClr val="FF6600"/>
                </a:solidFill>
              </a:rPr>
              <a:t>def</a:t>
            </a:r>
            <a:r>
              <a:rPr lang="en-US" altLang="zh-CN" dirty="0" smtClean="0"/>
              <a:t> </a:t>
            </a:r>
            <a:r>
              <a:rPr lang="en-US" altLang="zh-CN" dirty="0" err="1" smtClean="0">
                <a:solidFill>
                  <a:srgbClr val="0070C0"/>
                </a:solidFill>
              </a:rPr>
              <a:t>circle_area</a:t>
            </a:r>
            <a:r>
              <a:rPr lang="en-US" altLang="zh-CN" dirty="0" smtClean="0"/>
              <a:t>(radius):</a:t>
            </a:r>
          </a:p>
          <a:p>
            <a:pPr>
              <a:buNone/>
            </a:pPr>
            <a:r>
              <a:rPr lang="en-US" altLang="zh-CN" dirty="0" smtClean="0"/>
              <a:t>     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 return </a:t>
            </a:r>
            <a:r>
              <a:rPr lang="en-US" altLang="zh-CN" dirty="0" smtClean="0"/>
              <a:t>(3.14159 * radius ** 2)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</a:t>
            </a:r>
            <a:r>
              <a:rPr lang="en-US" altLang="zh-CN" dirty="0" err="1" smtClean="0"/>
              <a:t>circle_area</a:t>
            </a:r>
            <a:r>
              <a:rPr lang="en-US" altLang="zh-CN" dirty="0" smtClean="0"/>
              <a:t>(5)</a:t>
            </a:r>
          </a:p>
          <a:p>
            <a:pPr>
              <a:buNone/>
            </a:pPr>
            <a:r>
              <a:rPr lang="en-US" altLang="zh-CN" dirty="0" smtClean="0"/>
              <a:t>  print(</a:t>
            </a:r>
            <a:r>
              <a:rPr lang="en-US" altLang="zh-CN" dirty="0" smtClean="0">
                <a:solidFill>
                  <a:srgbClr val="00B050"/>
                </a:solidFill>
              </a:rPr>
              <a:t>“Now I know the area of the circle”</a:t>
            </a:r>
            <a:r>
              <a:rPr lang="en-US" altLang="zh-CN" dirty="0" smtClean="0"/>
              <a:t>)</a:t>
            </a:r>
          </a:p>
          <a:p>
            <a:pPr lvl="1"/>
            <a:endParaRPr lang="en-US" altLang="zh-CN" dirty="0" smtClean="0"/>
          </a:p>
          <a:p>
            <a:pPr>
              <a:buNone/>
            </a:pPr>
            <a:endParaRPr lang="en-US" altLang="zh-CN" sz="2800" dirty="0" smtClean="0"/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5796136" y="1556792"/>
            <a:ext cx="1944216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Parameters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644008" y="1844824"/>
            <a:ext cx="108012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131840" y="2132856"/>
            <a:ext cx="108012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059832" y="4221088"/>
            <a:ext cx="936104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副标题 2"/>
          <p:cNvSpPr txBox="1">
            <a:spLocks/>
          </p:cNvSpPr>
          <p:nvPr/>
        </p:nvSpPr>
        <p:spPr>
          <a:xfrm>
            <a:off x="4067944" y="3933056"/>
            <a:ext cx="1944216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Arguments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627784" y="4509120"/>
            <a:ext cx="28803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Parameters and Arguments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dirty="0" smtClean="0">
                <a:solidFill>
                  <a:srgbClr val="FF6600"/>
                </a:solidFill>
              </a:rPr>
              <a:t>def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0070C0"/>
                </a:solidFill>
              </a:rPr>
              <a:t>add</a:t>
            </a:r>
            <a:r>
              <a:rPr lang="en-US" altLang="zh-CN" dirty="0" smtClean="0"/>
              <a:t>(a, b):</a:t>
            </a:r>
          </a:p>
          <a:p>
            <a:pPr>
              <a:buNone/>
            </a:pPr>
            <a:r>
              <a:rPr lang="en-US" altLang="zh-CN" dirty="0" smtClean="0"/>
              <a:t>     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 return 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a+b</a:t>
            </a:r>
            <a:r>
              <a:rPr lang="en-US" altLang="zh-CN" dirty="0" smtClean="0"/>
              <a:t>)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add(2, 4)</a:t>
            </a:r>
          </a:p>
          <a:p>
            <a:pPr lvl="1"/>
            <a:endParaRPr lang="en-US" altLang="zh-CN" dirty="0" smtClean="0"/>
          </a:p>
          <a:p>
            <a:pPr>
              <a:buNone/>
            </a:pPr>
            <a:endParaRPr lang="en-US" altLang="zh-CN" sz="2800" dirty="0" smtClean="0"/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4139952" y="1556792"/>
            <a:ext cx="1944216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Parameters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915816" y="1844824"/>
            <a:ext cx="108012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907704" y="2132856"/>
            <a:ext cx="73294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267744" y="3645024"/>
            <a:ext cx="1008112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副标题 2"/>
          <p:cNvSpPr txBox="1">
            <a:spLocks/>
          </p:cNvSpPr>
          <p:nvPr/>
        </p:nvSpPr>
        <p:spPr>
          <a:xfrm>
            <a:off x="3347864" y="3429000"/>
            <a:ext cx="1944216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Arguments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475656" y="3933056"/>
            <a:ext cx="64807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Parameters and Arguments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Parameters are essentially variable names inside the parentheses of a function header:</a:t>
            </a:r>
          </a:p>
          <a:p>
            <a:pPr lvl="1"/>
            <a:r>
              <a:rPr lang="en-US" dirty="0" smtClean="0"/>
              <a:t>add(</a:t>
            </a:r>
            <a:r>
              <a:rPr lang="en-US" dirty="0" err="1" smtClean="0"/>
              <a:t>a,b</a:t>
            </a:r>
            <a:r>
              <a:rPr lang="en-US" dirty="0" smtClean="0"/>
              <a:t>), a and b are parameters of the function add</a:t>
            </a:r>
          </a:p>
          <a:p>
            <a:pPr lvl="1"/>
            <a:r>
              <a:rPr lang="en-US" dirty="0" smtClean="0"/>
              <a:t>You can have 0, 1 or many parameters</a:t>
            </a:r>
          </a:p>
          <a:p>
            <a:endParaRPr lang="en-US" dirty="0" smtClean="0"/>
          </a:p>
          <a:p>
            <a:r>
              <a:rPr lang="en-US" dirty="0" smtClean="0"/>
              <a:t>The function receives values/arguments through its parameters e.g. add(1,2)</a:t>
            </a:r>
          </a:p>
          <a:p>
            <a:pPr lvl="1"/>
            <a:r>
              <a:rPr lang="en-US" dirty="0" smtClean="0"/>
              <a:t>The code in the function </a:t>
            </a:r>
            <a:r>
              <a:rPr lang="en-US" i="1" dirty="0" smtClean="0"/>
              <a:t>add now treats a and b as variables with values 1 and 2 </a:t>
            </a:r>
          </a:p>
          <a:p>
            <a:pPr>
              <a:buNone/>
            </a:pPr>
            <a:endParaRPr lang="en-US" altLang="zh-C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Parameters and Arguments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en-US" dirty="0" smtClean="0"/>
              <a:t>See lecture slides: </a:t>
            </a:r>
          </a:p>
          <a:p>
            <a:pPr lvl="1"/>
            <a:r>
              <a:rPr lang="en-US" dirty="0" smtClean="0"/>
              <a:t>positional parameters and arguments</a:t>
            </a:r>
          </a:p>
          <a:p>
            <a:pPr lvl="1"/>
            <a:r>
              <a:rPr lang="en-US" dirty="0" smtClean="0"/>
              <a:t>Keyword argument</a:t>
            </a:r>
          </a:p>
          <a:p>
            <a:pPr lvl="1"/>
            <a:r>
              <a:rPr lang="en-US" dirty="0" smtClean="0"/>
              <a:t>Default Parameter Values</a:t>
            </a:r>
          </a:p>
          <a:p>
            <a:pPr lvl="1"/>
            <a:r>
              <a:rPr lang="en-US" dirty="0" smtClean="0"/>
              <a:t>Parameter Type</a:t>
            </a:r>
          </a:p>
          <a:p>
            <a:pPr>
              <a:buNone/>
            </a:pPr>
            <a:endParaRPr lang="en-US" altLang="zh-C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Default Parameters Values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069160"/>
          </a:xfrm>
        </p:spPr>
        <p:txBody>
          <a:bodyPr>
            <a:normAutofit/>
          </a:bodyPr>
          <a:lstStyle/>
          <a:p>
            <a:r>
              <a:rPr lang="en-US" dirty="0" smtClean="0"/>
              <a:t>Once you assign a default value to a parameter in the list, you have to assign default values to all the parameters listed after it.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So, this function header is perfectly fine:</a:t>
            </a:r>
          </a:p>
          <a:p>
            <a:pPr algn="ctr">
              <a:buNone/>
            </a:pPr>
            <a:r>
              <a:rPr lang="en-US" sz="2800" b="1" dirty="0" smtClean="0"/>
              <a:t>def </a:t>
            </a:r>
            <a:r>
              <a:rPr lang="en-US" sz="2800" b="1" dirty="0" err="1" smtClean="0"/>
              <a:t>monkey_around</a:t>
            </a:r>
            <a:r>
              <a:rPr lang="en-US" sz="2800" b="1" dirty="0" smtClean="0"/>
              <a:t>(bananas = 100, </a:t>
            </a:r>
            <a:r>
              <a:rPr lang="en-US" sz="2800" b="1" dirty="0" err="1" smtClean="0"/>
              <a:t>barrel_of</a:t>
            </a:r>
            <a:r>
              <a:rPr lang="en-US" sz="2800" b="1" dirty="0" smtClean="0"/>
              <a:t> = "yes"): </a:t>
            </a:r>
          </a:p>
          <a:p>
            <a:pPr>
              <a:buNone/>
            </a:pPr>
            <a:r>
              <a:rPr lang="en-US" dirty="0" smtClean="0"/>
              <a:t>But this isn't:</a:t>
            </a:r>
          </a:p>
          <a:p>
            <a:pPr algn="ctr">
              <a:buNone/>
            </a:pPr>
            <a:r>
              <a:rPr lang="en-US" sz="2800" b="1" dirty="0" smtClean="0"/>
              <a:t>def </a:t>
            </a:r>
            <a:r>
              <a:rPr lang="en-US" sz="2800" b="1" dirty="0" err="1" smtClean="0"/>
              <a:t>monkey_around</a:t>
            </a:r>
            <a:r>
              <a:rPr lang="en-US" sz="2800" b="1" dirty="0" smtClean="0"/>
              <a:t>(bananas = 100, </a:t>
            </a:r>
            <a:r>
              <a:rPr lang="en-US" sz="2800" b="1" dirty="0" err="1" smtClean="0"/>
              <a:t>barrel_of</a:t>
            </a:r>
            <a:r>
              <a:rPr lang="en-US" sz="2800" b="1" dirty="0" smtClean="0"/>
              <a:t>):</a:t>
            </a:r>
          </a:p>
          <a:p>
            <a:pPr algn="ctr">
              <a:buNone/>
            </a:pPr>
            <a:r>
              <a:rPr lang="en-US" sz="2800" dirty="0" smtClean="0"/>
              <a:t>The above header will generate an </a:t>
            </a:r>
            <a:r>
              <a:rPr lang="en-US" sz="2800" b="1" dirty="0" smtClean="0">
                <a:solidFill>
                  <a:srgbClr val="FF0000"/>
                </a:solidFill>
              </a:rPr>
              <a:t>ERROR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altLang="zh-C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In Lab Assignments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en-US" dirty="0" smtClean="0"/>
              <a:t>See Assignment 7</a:t>
            </a:r>
            <a:endParaRPr lang="en-US" altLang="zh-C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 txBox="1">
            <a:spLocks/>
          </p:cNvSpPr>
          <p:nvPr/>
        </p:nvSpPr>
        <p:spPr>
          <a:xfrm>
            <a:off x="1571604" y="2636912"/>
            <a:ext cx="5929354" cy="1428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4000" dirty="0" smtClean="0"/>
              <a:t>Have a nice evening</a:t>
            </a:r>
            <a:r>
              <a:rPr kumimoji="0" lang="en-US" altLang="zh-CN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See you tomorrow~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 for this week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Last week’s lab assignment and recap</a:t>
            </a:r>
          </a:p>
          <a:p>
            <a:r>
              <a:rPr lang="en-US" altLang="zh-CN" dirty="0" smtClean="0"/>
              <a:t>Function</a:t>
            </a:r>
          </a:p>
          <a:p>
            <a:pPr lvl="1"/>
            <a:r>
              <a:rPr lang="en-US" altLang="zh-CN" dirty="0" smtClean="0"/>
              <a:t>General structure</a:t>
            </a:r>
          </a:p>
          <a:p>
            <a:pPr lvl="1"/>
            <a:r>
              <a:rPr lang="en-US" altLang="zh-CN" dirty="0" smtClean="0"/>
              <a:t>How to define a function; call a function</a:t>
            </a:r>
          </a:p>
          <a:p>
            <a:pPr lvl="1"/>
            <a:r>
              <a:rPr lang="en-US" altLang="zh-CN" dirty="0" smtClean="0"/>
              <a:t>Return values</a:t>
            </a:r>
          </a:p>
          <a:p>
            <a:pPr lvl="1"/>
            <a:r>
              <a:rPr lang="en-US" altLang="zh-CN" dirty="0" smtClean="0"/>
              <a:t>Parameters and Arguments</a:t>
            </a:r>
          </a:p>
          <a:p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Last week’s in lab assignment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Simple list manipulation</a:t>
            </a:r>
            <a:endParaRPr lang="en-US" altLang="zh-CN" sz="2800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Sequences we’ve learned so far:</a:t>
            </a:r>
            <a:endParaRPr lang="en-US" altLang="zh-CN" sz="2800" dirty="0" smtClean="0"/>
          </a:p>
          <a:p>
            <a:pPr lvl="1"/>
            <a:r>
              <a:rPr lang="en-US" altLang="zh-CN" dirty="0" smtClean="0"/>
              <a:t>String:   </a:t>
            </a:r>
            <a:r>
              <a:rPr lang="en-US" altLang="zh-CN" dirty="0" smtClean="0">
                <a:solidFill>
                  <a:srgbClr val="00B050"/>
                </a:solidFill>
              </a:rPr>
              <a:t>‘hello’</a:t>
            </a:r>
            <a:r>
              <a:rPr lang="en-US" altLang="zh-CN" dirty="0" smtClean="0"/>
              <a:t>, </a:t>
            </a:r>
            <a:r>
              <a:rPr lang="en-US" altLang="zh-CN" dirty="0" smtClean="0">
                <a:solidFill>
                  <a:srgbClr val="00B050"/>
                </a:solidFill>
              </a:rPr>
              <a:t>‘goodbye’</a:t>
            </a:r>
          </a:p>
          <a:p>
            <a:pPr lvl="1"/>
            <a:r>
              <a:rPr lang="en-US" altLang="zh-CN" dirty="0" err="1" smtClean="0"/>
              <a:t>Tuple</a:t>
            </a:r>
            <a:r>
              <a:rPr lang="en-US" altLang="zh-CN" dirty="0" smtClean="0"/>
              <a:t>: (</a:t>
            </a:r>
            <a:r>
              <a:rPr lang="en-US" altLang="zh-CN" dirty="0" smtClean="0">
                <a:solidFill>
                  <a:srgbClr val="00B050"/>
                </a:solidFill>
              </a:rPr>
              <a:t>‘hello’</a:t>
            </a:r>
            <a:r>
              <a:rPr lang="en-US" altLang="zh-CN" dirty="0" smtClean="0"/>
              <a:t>, </a:t>
            </a:r>
            <a:r>
              <a:rPr lang="en-US" altLang="zh-CN" dirty="0" smtClean="0">
                <a:solidFill>
                  <a:srgbClr val="00B050"/>
                </a:solidFill>
              </a:rPr>
              <a:t>‘begin with h’</a:t>
            </a:r>
            <a:r>
              <a:rPr lang="en-US" altLang="zh-CN" dirty="0" smtClean="0"/>
              <a:t>), (</a:t>
            </a:r>
            <a:r>
              <a:rPr lang="en-US" altLang="zh-CN" dirty="0" smtClean="0">
                <a:solidFill>
                  <a:srgbClr val="00B050"/>
                </a:solidFill>
              </a:rPr>
              <a:t>‘goodbye’</a:t>
            </a:r>
            <a:r>
              <a:rPr lang="en-US" altLang="zh-CN" dirty="0" smtClean="0"/>
              <a:t>, </a:t>
            </a:r>
            <a:r>
              <a:rPr lang="en-US" altLang="zh-CN" dirty="0" smtClean="0">
                <a:solidFill>
                  <a:srgbClr val="00B050"/>
                </a:solidFill>
              </a:rPr>
              <a:t>‘end with e’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smtClean="0"/>
              <a:t>List: [</a:t>
            </a:r>
            <a:r>
              <a:rPr lang="en-US" altLang="zh-CN" dirty="0" smtClean="0">
                <a:solidFill>
                  <a:srgbClr val="00B050"/>
                </a:solidFill>
              </a:rPr>
              <a:t>‘hello’</a:t>
            </a:r>
            <a:r>
              <a:rPr lang="en-US" altLang="zh-CN" dirty="0" smtClean="0"/>
              <a:t>, </a:t>
            </a:r>
            <a:r>
              <a:rPr lang="en-US" altLang="zh-CN" dirty="0" smtClean="0">
                <a:solidFill>
                  <a:srgbClr val="00B050"/>
                </a:solidFill>
              </a:rPr>
              <a:t>‘goodbye’</a:t>
            </a:r>
            <a:r>
              <a:rPr lang="en-US" altLang="zh-CN" dirty="0" smtClean="0"/>
              <a:t>, 1, 0.9]</a:t>
            </a:r>
          </a:p>
          <a:p>
            <a:pPr lvl="1"/>
            <a:r>
              <a:rPr lang="en-US" altLang="zh-CN" dirty="0" smtClean="0"/>
              <a:t>Dictionary: {1:</a:t>
            </a:r>
            <a:r>
              <a:rPr lang="en-US" altLang="zh-CN" dirty="0" smtClean="0">
                <a:solidFill>
                  <a:srgbClr val="00B050"/>
                </a:solidFill>
              </a:rPr>
              <a:t>‘hello’</a:t>
            </a:r>
            <a:r>
              <a:rPr lang="en-US" altLang="zh-CN" dirty="0" smtClean="0"/>
              <a:t>, 2:</a:t>
            </a:r>
            <a:r>
              <a:rPr lang="en-US" altLang="zh-CN" dirty="0" smtClean="0">
                <a:solidFill>
                  <a:srgbClr val="00B050"/>
                </a:solidFill>
              </a:rPr>
              <a:t>‘goodbye’</a:t>
            </a:r>
            <a:r>
              <a:rPr lang="en-US" altLang="zh-CN" dirty="0" smtClean="0"/>
              <a:t>}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Useful methods belongs to each type</a:t>
            </a:r>
          </a:p>
          <a:p>
            <a:pPr lvl="1"/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Recall Function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b="1" dirty="0" smtClean="0"/>
              <a:t> [functions]</a:t>
            </a:r>
            <a:endParaRPr lang="en-US" altLang="zh-CN" dirty="0" smtClean="0"/>
          </a:p>
          <a:p>
            <a:pPr lvl="1"/>
            <a:endParaRPr lang="en-US" altLang="zh-CN" dirty="0" smtClean="0"/>
          </a:p>
        </p:txBody>
      </p:sp>
      <p:sp>
        <p:nvSpPr>
          <p:cNvPr id="7" name="Rectangle 6"/>
          <p:cNvSpPr/>
          <p:nvPr/>
        </p:nvSpPr>
        <p:spPr>
          <a:xfrm>
            <a:off x="3707904" y="3140968"/>
            <a:ext cx="3096344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 am a function.</a:t>
            </a:r>
          </a:p>
          <a:p>
            <a:pPr algn="ctr"/>
            <a:r>
              <a:rPr lang="en-US" sz="3200" dirty="0" smtClean="0"/>
              <a:t>I will perform a certain job.</a:t>
            </a:r>
          </a:p>
        </p:txBody>
      </p:sp>
      <p:sp>
        <p:nvSpPr>
          <p:cNvPr id="10" name="副标题 2"/>
          <p:cNvSpPr txBox="1">
            <a:spLocks/>
          </p:cNvSpPr>
          <p:nvPr/>
        </p:nvSpPr>
        <p:spPr>
          <a:xfrm>
            <a:off x="3419872" y="1916832"/>
            <a:ext cx="4032448" cy="5000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2800" b="1" dirty="0" smtClean="0">
                <a:solidFill>
                  <a:srgbClr val="002060"/>
                </a:solidFill>
              </a:rPr>
              <a:t>input1, input2, input3, …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4932040" y="2564904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5004048" y="5445224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副标题 2"/>
          <p:cNvSpPr txBox="1">
            <a:spLocks/>
          </p:cNvSpPr>
          <p:nvPr/>
        </p:nvSpPr>
        <p:spPr>
          <a:xfrm>
            <a:off x="3491880" y="6021288"/>
            <a:ext cx="5652120" cy="5000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2800" b="1" dirty="0" smtClean="0">
                <a:solidFill>
                  <a:srgbClr val="002060"/>
                </a:solidFill>
              </a:rPr>
              <a:t>output1, output2, output3, …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843808" y="2276872"/>
            <a:ext cx="648072" cy="43204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副标题 2"/>
          <p:cNvSpPr txBox="1">
            <a:spLocks/>
          </p:cNvSpPr>
          <p:nvPr/>
        </p:nvSpPr>
        <p:spPr>
          <a:xfrm>
            <a:off x="755576" y="2636912"/>
            <a:ext cx="2952328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You give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 some inputs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9" name="Straight Arrow Connector 18"/>
          <p:cNvCxnSpPr>
            <a:endCxn id="13" idx="1"/>
          </p:cNvCxnSpPr>
          <p:nvPr/>
        </p:nvCxnSpPr>
        <p:spPr>
          <a:xfrm>
            <a:off x="2699792" y="5949280"/>
            <a:ext cx="792088" cy="32204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副标题 2"/>
          <p:cNvSpPr txBox="1">
            <a:spLocks/>
          </p:cNvSpPr>
          <p:nvPr/>
        </p:nvSpPr>
        <p:spPr>
          <a:xfrm>
            <a:off x="755576" y="4221088"/>
            <a:ext cx="2952328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I give you some outputs back, explicitly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 implicitly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Functions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Built-in function </a:t>
            </a:r>
            <a:r>
              <a:rPr lang="en-US" altLang="zh-CN" dirty="0" err="1" smtClean="0"/>
              <a:t>len</a:t>
            </a:r>
            <a:r>
              <a:rPr lang="en-US" altLang="zh-CN" dirty="0" smtClean="0"/>
              <a:t>():</a:t>
            </a:r>
          </a:p>
          <a:p>
            <a:pPr lvl="1"/>
            <a:r>
              <a:rPr lang="en-US" altLang="zh-CN" dirty="0" smtClean="0"/>
              <a:t>Input: a sequence</a:t>
            </a:r>
          </a:p>
          <a:p>
            <a:pPr lvl="1"/>
            <a:r>
              <a:rPr lang="en-US" altLang="zh-CN" dirty="0" smtClean="0"/>
              <a:t>output: an integer</a:t>
            </a:r>
          </a:p>
          <a:p>
            <a:pPr lvl="1"/>
            <a:r>
              <a:rPr lang="en-US" altLang="zh-CN" dirty="0" smtClean="0"/>
              <a:t>Job: count how many items are there in this sequence</a:t>
            </a:r>
          </a:p>
          <a:p>
            <a:r>
              <a:rPr lang="en-US" altLang="zh-CN" dirty="0" smtClean="0"/>
              <a:t>print():</a:t>
            </a:r>
          </a:p>
          <a:p>
            <a:pPr lvl="1"/>
            <a:r>
              <a:rPr lang="en-US" altLang="zh-CN" dirty="0" smtClean="0"/>
              <a:t>Input: any type of value</a:t>
            </a:r>
          </a:p>
          <a:p>
            <a:pPr lvl="1"/>
            <a:r>
              <a:rPr lang="en-US" altLang="zh-CN" dirty="0" smtClean="0"/>
              <a:t>Output: </a:t>
            </a:r>
            <a:r>
              <a:rPr lang="en-US" altLang="zh-CN" b="1" dirty="0" smtClean="0"/>
              <a:t>None</a:t>
            </a:r>
          </a:p>
          <a:p>
            <a:pPr lvl="1"/>
            <a:r>
              <a:rPr lang="en-US" altLang="zh-CN" dirty="0" smtClean="0"/>
              <a:t>Job: print out the inputs</a:t>
            </a:r>
          </a:p>
          <a:p>
            <a:pPr lvl="1"/>
            <a:endParaRPr lang="en-US" altLang="zh-CN" dirty="0" smtClean="0"/>
          </a:p>
          <a:p>
            <a:pPr>
              <a:buNone/>
            </a:pPr>
            <a:endParaRPr lang="en-US" altLang="zh-C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Functions: define and call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dirty="0" smtClean="0">
                <a:solidFill>
                  <a:srgbClr val="FF6600"/>
                </a:solidFill>
              </a:rPr>
              <a:t>def</a:t>
            </a:r>
            <a:r>
              <a:rPr lang="en-US" altLang="zh-CN" dirty="0" smtClean="0"/>
              <a:t> </a:t>
            </a:r>
            <a:r>
              <a:rPr lang="en-US" altLang="zh-CN" dirty="0" err="1" smtClean="0">
                <a:solidFill>
                  <a:srgbClr val="0070C0"/>
                </a:solidFill>
              </a:rPr>
              <a:t>circle_area</a:t>
            </a:r>
            <a:r>
              <a:rPr lang="en-US" altLang="zh-CN" dirty="0" smtClean="0"/>
              <a:t>(radius):</a:t>
            </a:r>
          </a:p>
          <a:p>
            <a:pPr>
              <a:buNone/>
            </a:pPr>
            <a:r>
              <a:rPr lang="en-US" altLang="zh-CN" dirty="0" smtClean="0"/>
              <a:t>     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 return </a:t>
            </a:r>
            <a:r>
              <a:rPr lang="en-US" altLang="zh-CN" dirty="0" smtClean="0"/>
              <a:t>(3.14159 * radius ** 2)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</a:t>
            </a:r>
            <a:r>
              <a:rPr lang="en-US" altLang="zh-CN" dirty="0" err="1" smtClean="0"/>
              <a:t>circle_area</a:t>
            </a:r>
            <a:r>
              <a:rPr lang="en-US" altLang="zh-CN" dirty="0" smtClean="0"/>
              <a:t>(5)</a:t>
            </a:r>
          </a:p>
          <a:p>
            <a:pPr>
              <a:buNone/>
            </a:pPr>
            <a:r>
              <a:rPr lang="en-US" altLang="zh-CN" dirty="0" smtClean="0"/>
              <a:t>  print(</a:t>
            </a:r>
            <a:r>
              <a:rPr lang="en-US" altLang="zh-CN" dirty="0" smtClean="0">
                <a:solidFill>
                  <a:srgbClr val="00B050"/>
                </a:solidFill>
              </a:rPr>
              <a:t>“Now I know the area of the circle”</a:t>
            </a:r>
            <a:r>
              <a:rPr lang="en-US" altLang="zh-CN" dirty="0" smtClean="0"/>
              <a:t>)</a:t>
            </a:r>
          </a:p>
          <a:p>
            <a:pPr lvl="1"/>
            <a:endParaRPr lang="en-US" altLang="zh-CN" dirty="0" smtClean="0"/>
          </a:p>
          <a:p>
            <a:pPr>
              <a:buNone/>
            </a:pPr>
            <a:endParaRPr lang="en-US" altLang="zh-CN" sz="2800" dirty="0" smtClean="0"/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4427984" y="2708920"/>
            <a:ext cx="4536504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This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the definition of a function. This block define what job will </a:t>
            </a:r>
            <a:r>
              <a:rPr kumimoji="0" lang="en-US" altLang="zh-CN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circle_area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perform, input and output.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10800000">
            <a:off x="3635896" y="2780928"/>
            <a:ext cx="1080120" cy="43204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95536" y="5085184"/>
            <a:ext cx="259228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-508" y="5481228"/>
            <a:ext cx="792088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副标题 2"/>
          <p:cNvSpPr txBox="1">
            <a:spLocks/>
          </p:cNvSpPr>
          <p:nvPr/>
        </p:nvSpPr>
        <p:spPr>
          <a:xfrm>
            <a:off x="251520" y="5877272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how you call the function: </a:t>
            </a:r>
            <a:r>
              <a:rPr kumimoji="0" lang="en-US" altLang="zh-CN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name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altLang="zh-CN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parentheses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Functions: define and call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def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instructions</a:t>
            </a:r>
            <a:r>
              <a:rPr lang="en-US" dirty="0" smtClean="0"/>
              <a:t>():</a:t>
            </a:r>
          </a:p>
          <a:p>
            <a:pPr>
              <a:buNone/>
            </a:pPr>
            <a:r>
              <a:rPr lang="en-US" dirty="0" smtClean="0"/>
              <a:t>	print(</a:t>
            </a:r>
            <a:r>
              <a:rPr lang="en-US" dirty="0" smtClean="0">
                <a:solidFill>
                  <a:srgbClr val="00B050"/>
                </a:solidFill>
              </a:rPr>
              <a:t>“““Welcome to the greatest intellectual challenge of all time: Tic-</a:t>
            </a:r>
            <a:r>
              <a:rPr lang="en-US" dirty="0" err="1" smtClean="0">
                <a:solidFill>
                  <a:srgbClr val="00B050"/>
                </a:solidFill>
              </a:rPr>
              <a:t>Tac</a:t>
            </a:r>
            <a:r>
              <a:rPr lang="en-US" dirty="0" smtClean="0">
                <a:solidFill>
                  <a:srgbClr val="00B050"/>
                </a:solidFill>
              </a:rPr>
              <a:t>-Toe. This will be a showdown between your human brain and my silicon processor.”””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instructions()</a:t>
            </a:r>
            <a:endParaRPr lang="en-US" altLang="zh-CN" dirty="0" smtClean="0"/>
          </a:p>
          <a:p>
            <a:pPr>
              <a:buNone/>
            </a:pPr>
            <a:endParaRPr lang="en-US" altLang="zh-CN" sz="2800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39552" y="5373216"/>
            <a:ext cx="223224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862794" y="5625244"/>
            <a:ext cx="504850" cy="79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副标题 2"/>
          <p:cNvSpPr txBox="1">
            <a:spLocks/>
          </p:cNvSpPr>
          <p:nvPr/>
        </p:nvSpPr>
        <p:spPr>
          <a:xfrm>
            <a:off x="395536" y="5877272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how you call the function: </a:t>
            </a:r>
            <a:r>
              <a:rPr kumimoji="0" lang="en-US" altLang="zh-CN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name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altLang="zh-CN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parentheses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副标题 2"/>
          <p:cNvSpPr txBox="1">
            <a:spLocks/>
          </p:cNvSpPr>
          <p:nvPr/>
        </p:nvSpPr>
        <p:spPr>
          <a:xfrm>
            <a:off x="4355976" y="4365104"/>
            <a:ext cx="453650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This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the 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definition.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0800000">
            <a:off x="3635896" y="4221088"/>
            <a:ext cx="1080120" cy="43204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Functions: Return values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So, from the above two examples:</a:t>
            </a:r>
          </a:p>
          <a:p>
            <a:pPr lvl="1"/>
            <a:r>
              <a:rPr lang="en-US" altLang="zh-CN" dirty="0" smtClean="0"/>
              <a:t>Function </a:t>
            </a:r>
            <a:r>
              <a:rPr lang="en-US" altLang="zh-CN" dirty="0" err="1" smtClean="0">
                <a:solidFill>
                  <a:srgbClr val="0070C0"/>
                </a:solidFill>
              </a:rPr>
              <a:t>circle_area</a:t>
            </a:r>
            <a:r>
              <a:rPr lang="en-US" altLang="zh-CN" dirty="0" smtClean="0">
                <a:solidFill>
                  <a:srgbClr val="0070C0"/>
                </a:solidFill>
              </a:rPr>
              <a:t>() </a:t>
            </a:r>
            <a:r>
              <a:rPr lang="en-US" altLang="zh-CN" dirty="0" smtClean="0"/>
              <a:t>does return a value, which is the area of a circle</a:t>
            </a:r>
          </a:p>
          <a:p>
            <a:pPr lvl="1"/>
            <a:r>
              <a:rPr lang="en-US" altLang="zh-CN" dirty="0" smtClean="0"/>
              <a:t>Function </a:t>
            </a:r>
            <a:r>
              <a:rPr lang="en-US" altLang="zh-CN" dirty="0" smtClean="0">
                <a:solidFill>
                  <a:srgbClr val="0070C0"/>
                </a:solidFill>
              </a:rPr>
              <a:t>instructions() </a:t>
            </a:r>
            <a:r>
              <a:rPr lang="en-US" altLang="zh-CN" dirty="0" smtClean="0"/>
              <a:t>does NOT return a value, and by default the return value will be </a:t>
            </a:r>
            <a:r>
              <a:rPr lang="en-US" altLang="zh-CN" b="1" dirty="0" smtClean="0"/>
              <a:t>None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The keyword 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return</a:t>
            </a:r>
          </a:p>
          <a:p>
            <a:pPr>
              <a:buNone/>
            </a:pPr>
            <a:endParaRPr lang="en-US" altLang="zh-C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ourse A201:&amp;#x0D;&amp;#x0A;Introduction to Programming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Outlines for this week&amp;quot;&quot;/&gt;&lt;property id=&quot;20307&quot; value=&quot;262&quot;/&gt;&lt;/object&gt;&lt;object type=&quot;3&quot; unique_id=&quot;10006&quot;&gt;&lt;property id=&quot;20148&quot; value=&quot;5&quot;/&gt;&lt;property id=&quot;20300&quot; value=&quot;Slide 3 - &amp;quot;for loops vs while loops&amp;quot;&quot;/&gt;&lt;property id=&quot;20307&quot; value=&quot;306&quot;/&gt;&lt;/object&gt;&lt;object type=&quot;3&quot; unique_id=&quot;10007&quot;&gt;&lt;property id=&quot;20148&quot; value=&quot;5&quot;/&gt;&lt;property id=&quot;20300&quot; value=&quot;Slide 4 - &amp;quot;Function range()&amp;quot;&quot;/&gt;&lt;property id=&quot;20307&quot; value=&quot;290&quot;/&gt;&lt;/object&gt;&lt;object type=&quot;3&quot; unique_id=&quot;10008&quot;&gt;&lt;property id=&quot;20148&quot; value=&quot;5&quot;/&gt;&lt;property id=&quot;20300&quot; value=&quot;Slide 5 - &amp;quot;Function range()&amp;quot;&quot;/&gt;&lt;property id=&quot;20307&quot; value=&quot;266&quot;/&gt;&lt;/object&gt;&lt;object type=&quot;3&quot; unique_id=&quot;10009&quot;&gt;&lt;property id=&quot;20148&quot; value=&quot;5&quot;/&gt;&lt;property id=&quot;20300&quot; value=&quot;Slide 6 - &amp;quot;Function range()&amp;quot;&quot;/&gt;&lt;property id=&quot;20307&quot; value=&quot;291&quot;/&gt;&lt;/object&gt;&lt;object type=&quot;3&quot; unique_id=&quot;10010&quot;&gt;&lt;property id=&quot;20148&quot; value=&quot;5&quot;/&gt;&lt;property id=&quot;20300&quot; value=&quot;Slide 7 - &amp;quot;Function range()&amp;quot;&quot;/&gt;&lt;property id=&quot;20307&quot; value=&quot;292&quot;/&gt;&lt;/object&gt;&lt;object type=&quot;3&quot; unique_id=&quot;10011&quot;&gt;&lt;property id=&quot;20148&quot; value=&quot;5&quot;/&gt;&lt;property id=&quot;20300&quot; value=&quot;Slide 8 - &amp;quot;For loops&amp;quot;&quot;/&gt;&lt;property id=&quot;20307&quot; value=&quot;307&quot;/&gt;&lt;/object&gt;&lt;object type=&quot;3&quot; unique_id=&quot;10012&quot;&gt;&lt;property id=&quot;20148&quot; value=&quot;5&quot;/&gt;&lt;property id=&quot;20300&quot; value=&quot;Slide 9 - &amp;quot;Python membership operator: in&amp;quot;&quot;/&gt;&lt;property id=&quot;20307&quot; value=&quot;281&quot;/&gt;&lt;/object&gt;&lt;object type=&quot;3&quot; unique_id=&quot;10013&quot;&gt;&lt;property id=&quot;20148&quot; value=&quot;5&quot;/&gt;&lt;property id=&quot;20300&quot; value=&quot;Slide 10 - &amp;quot;Python membership operator: in&amp;quot;&quot;/&gt;&lt;property id=&quot;20307&quot; value=&quot;308&quot;/&gt;&lt;/object&gt;&lt;object type=&quot;3&quot; unique_id=&quot;10014&quot;&gt;&lt;property id=&quot;20148&quot; value=&quot;5&quot;/&gt;&lt;property id=&quot;20300&quot; value=&quot;Slide 11 - &amp;quot;Python membership operator: in&amp;quot;&quot;/&gt;&lt;property id=&quot;20307&quot; value=&quot;293&quot;/&gt;&lt;/object&gt;&lt;object type=&quot;3&quot; unique_id=&quot;10015&quot;&gt;&lt;property id=&quot;20148&quot; value=&quot;5&quot;/&gt;&lt;property id=&quot;20300&quot; value=&quot;Slide 12 - &amp;quot;For loops&amp;quot;&quot;/&gt;&lt;property id=&quot;20307&quot; value=&quot;299&quot;/&gt;&lt;/object&gt;&lt;object type=&quot;3&quot; unique_id=&quot;10016&quot;&gt;&lt;property id=&quot;20148&quot; value=&quot;5&quot;/&gt;&lt;property id=&quot;20300&quot; value=&quot;Slide 13 - &amp;quot;Write nested for loops&amp;quot;&quot;/&gt;&lt;property id=&quot;20307&quot; value=&quot;294&quot;/&gt;&lt;/object&gt;&lt;object type=&quot;3&quot; unique_id=&quot;10017&quot;&gt;&lt;property id=&quot;20148&quot; value=&quot;5&quot;/&gt;&lt;property id=&quot;20300&quot; value=&quot;Slide 14 - &amp;quot;Write nested for loops&amp;quot;&quot;/&gt;&lt;property id=&quot;20307&quot; value=&quot;295&quot;/&gt;&lt;/object&gt;&lt;object type=&quot;3&quot; unique_id=&quot;10018&quot;&gt;&lt;property id=&quot;20148&quot; value=&quot;5&quot;/&gt;&lt;property id=&quot;20300&quot; value=&quot;Slide 15 - &amp;quot;Write nested for loops&amp;quot;&quot;/&gt;&lt;property id=&quot;20307&quot; value=&quot;296&quot;/&gt;&lt;/object&gt;&lt;object type=&quot;3&quot; unique_id=&quot;10019&quot;&gt;&lt;property id=&quot;20148&quot; value=&quot;5&quot;/&gt;&lt;property id=&quot;20300&quot; value=&quot;Slide 16 - &amp;quot;Write nested for loops&amp;quot;&quot;/&gt;&lt;property id=&quot;20307&quot; value=&quot;297&quot;/&gt;&lt;/object&gt;&lt;object type=&quot;3&quot; unique_id=&quot;10020&quot;&gt;&lt;property id=&quot;20148&quot; value=&quot;5&quot;/&gt;&lt;property id=&quot;20300&quot; value=&quot;Slide 17 - &amp;quot;Write nested for loops&amp;quot;&quot;/&gt;&lt;property id=&quot;20307&quot; value=&quot;298&quot;/&gt;&lt;/object&gt;&lt;object type=&quot;3&quot; unique_id=&quot;10021&quot;&gt;&lt;property id=&quot;20148&quot; value=&quot;5&quot;/&gt;&lt;property id=&quot;20300&quot; value=&quot;Slide 18 - &amp;quot;Write nested for loops&amp;quot;&quot;/&gt;&lt;property id=&quot;20307&quot; value=&quot;300&quot;/&gt;&lt;/object&gt;&lt;object type=&quot;3&quot; unique_id=&quot;10022&quot;&gt;&lt;property id=&quot;20148&quot; value=&quot;5&quot;/&gt;&lt;property id=&quot;20300&quot; value=&quot;Slide 19 - &amp;quot;String: Indexing&amp;quot;&quot;/&gt;&lt;property id=&quot;20307&quot; value=&quot;302&quot;/&gt;&lt;/object&gt;&lt;object type=&quot;3&quot; unique_id=&quot;10023&quot;&gt;&lt;property id=&quot;20148&quot; value=&quot;5&quot;/&gt;&lt;property id=&quot;20300&quot; value=&quot;Slide 20 - &amp;quot;String: Indexing&amp;quot;&quot;/&gt;&lt;property id=&quot;20307&quot; value=&quot;278&quot;/&gt;&lt;/object&gt;&lt;object type=&quot;3&quot; unique_id=&quot;10024&quot;&gt;&lt;property id=&quot;20148&quot; value=&quot;5&quot;/&gt;&lt;property id=&quot;20300&quot; value=&quot;Slide 21 - &amp;quot;String: Indexing&amp;quot;&quot;/&gt;&lt;property id=&quot;20307&quot; value=&quot;304&quot;/&gt;&lt;/object&gt;&lt;object type=&quot;3&quot; unique_id=&quot;10025&quot;&gt;&lt;property id=&quot;20148&quot; value=&quot;5&quot;/&gt;&lt;property id=&quot;20300&quot; value=&quot;Slide 22 - &amp;quot;Function len()&amp;quot;&quot;/&gt;&lt;property id=&quot;20307&quot; value=&quot;311&quot;/&gt;&lt;/object&gt;&lt;object type=&quot;3&quot; unique_id=&quot;10026&quot;&gt;&lt;property id=&quot;20148&quot; value=&quot;5&quot;/&gt;&lt;property id=&quot;20300&quot; value=&quot;Slide 23 - &amp;quot;String: methods&amp;quot;&quot;/&gt;&lt;property id=&quot;20307&quot; value=&quot;309&quot;/&gt;&lt;/object&gt;&lt;object type=&quot;3&quot; unique_id=&quot;10027&quot;&gt;&lt;property id=&quot;20148&quot; value=&quot;5&quot;/&gt;&lt;property id=&quot;20300&quot; value=&quot;Slide 24 - &amp;quot;String: methods&amp;quot;&quot;/&gt;&lt;property id=&quot;20307&quot; value=&quot;310&quot;/&gt;&lt;/object&gt;&lt;object type=&quot;3&quot; unique_id=&quot;10028&quot;&gt;&lt;property id=&quot;20148&quot; value=&quot;5&quot;/&gt;&lt;property id=&quot;20300&quot; value=&quot;Slide 25 - &amp;quot;String methods vs Built-in functions&amp;quot;&quot;/&gt;&lt;property id=&quot;20307&quot; value=&quot;312&quot;/&gt;&lt;/object&gt;&lt;object type=&quot;3&quot; unique_id=&quot;10029&quot;&gt;&lt;property id=&quot;20148&quot; value=&quot;5&quot;/&gt;&lt;property id=&quot;20300&quot; value=&quot;Slide 26 - &amp;quot;String: Indexing and slicing&amp;quot;&quot;/&gt;&lt;property id=&quot;20307&quot; value=&quot;305&quot;/&gt;&lt;/object&gt;&lt;object type=&quot;3&quot; unique_id=&quot;10030&quot;&gt;&lt;property id=&quot;20148&quot; value=&quot;5&quot;/&gt;&lt;property id=&quot;20300&quot; value=&quot;Slide 27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849</TotalTime>
  <Words>559</Words>
  <Application>Microsoft Office PowerPoint</Application>
  <PresentationFormat>On-screen Show (4:3)</PresentationFormat>
  <Paragraphs>104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主题</vt:lpstr>
      <vt:lpstr>Course A201: Introduction to Programming</vt:lpstr>
      <vt:lpstr>Outline for this week</vt:lpstr>
      <vt:lpstr>Last week’s in lab assignment</vt:lpstr>
      <vt:lpstr>Recap</vt:lpstr>
      <vt:lpstr>Recall Function</vt:lpstr>
      <vt:lpstr>Functions</vt:lpstr>
      <vt:lpstr>Functions: define and call</vt:lpstr>
      <vt:lpstr>Functions: define and call</vt:lpstr>
      <vt:lpstr>Functions: Return values</vt:lpstr>
      <vt:lpstr>Functions: Return values</vt:lpstr>
      <vt:lpstr>Parameters and Arguments</vt:lpstr>
      <vt:lpstr>Parameters and Arguments</vt:lpstr>
      <vt:lpstr>Parameters and Arguments</vt:lpstr>
      <vt:lpstr>Parameters and Arguments</vt:lpstr>
      <vt:lpstr>Default Parameters Values</vt:lpstr>
      <vt:lpstr>In Lab Assignments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A201: Introduction to Programming</dc:title>
  <dc:creator>Xu, Tian</dc:creator>
  <cp:lastModifiedBy>Linger</cp:lastModifiedBy>
  <cp:revision>121</cp:revision>
  <dcterms:modified xsi:type="dcterms:W3CDTF">2010-11-04T18:56:55Z</dcterms:modified>
</cp:coreProperties>
</file>